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xls" ContentType="application/vnd.ms-exce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Default Extension="doc" ContentType="application/msword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Default Extension="vml" ContentType="application/vnd.openxmlformats-officedocument.vmlDrawing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3"/>
  </p:notesMasterIdLst>
  <p:sldIdLst>
    <p:sldId id="256" r:id="rId2"/>
    <p:sldId id="296" r:id="rId3"/>
    <p:sldId id="259" r:id="rId4"/>
    <p:sldId id="260" r:id="rId5"/>
    <p:sldId id="258" r:id="rId6"/>
    <p:sldId id="263" r:id="rId7"/>
    <p:sldId id="264" r:id="rId8"/>
    <p:sldId id="304" r:id="rId9"/>
    <p:sldId id="262" r:id="rId10"/>
    <p:sldId id="295" r:id="rId11"/>
    <p:sldId id="300" r:id="rId12"/>
    <p:sldId id="268" r:id="rId13"/>
    <p:sldId id="269" r:id="rId14"/>
    <p:sldId id="270" r:id="rId15"/>
    <p:sldId id="298" r:id="rId16"/>
    <p:sldId id="297" r:id="rId17"/>
    <p:sldId id="273" r:id="rId18"/>
    <p:sldId id="275" r:id="rId19"/>
    <p:sldId id="274" r:id="rId20"/>
    <p:sldId id="276" r:id="rId21"/>
    <p:sldId id="277" r:id="rId22"/>
    <p:sldId id="278" r:id="rId23"/>
    <p:sldId id="279" r:id="rId24"/>
    <p:sldId id="280" r:id="rId25"/>
    <p:sldId id="281" r:id="rId26"/>
    <p:sldId id="284" r:id="rId27"/>
    <p:sldId id="282" r:id="rId28"/>
    <p:sldId id="283" r:id="rId29"/>
    <p:sldId id="285" r:id="rId30"/>
    <p:sldId id="287" r:id="rId31"/>
    <p:sldId id="288" r:id="rId32"/>
    <p:sldId id="290" r:id="rId33"/>
    <p:sldId id="291" r:id="rId34"/>
    <p:sldId id="292" r:id="rId35"/>
    <p:sldId id="301" r:id="rId36"/>
    <p:sldId id="293" r:id="rId37"/>
    <p:sldId id="286" r:id="rId38"/>
    <p:sldId id="299" r:id="rId39"/>
    <p:sldId id="265" r:id="rId40"/>
    <p:sldId id="302" r:id="rId41"/>
    <p:sldId id="303" r:id="rId42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274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8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6.e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68.emf"/><Relationship Id="rId1" Type="http://schemas.openxmlformats.org/officeDocument/2006/relationships/image" Target="../media/image6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213C80-EA62-47CC-9213-23A94FEA6410}" type="datetimeFigureOut">
              <a:rPr lang="pt-BR" smtClean="0"/>
              <a:pPr/>
              <a:t>17/10/2011</a:t>
            </a:fld>
            <a:endParaRPr lang="pt-BR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pt-B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8B3021-0FE7-4C88-8FE6-E711F9CE60EB}" type="slidenum">
              <a:rPr lang="pt-BR" smtClean="0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1 Marcador de imagen de diapositiva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8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_tradnl" dirty="0" smtClean="0"/>
          </a:p>
        </p:txBody>
      </p:sp>
      <p:sp>
        <p:nvSpPr>
          <p:cNvPr id="18435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1355D1C-5E8E-44E5-AC84-14ED70761F6F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</a:t>
            </a:fld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9571" name="2 Marcador de notas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109572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5E40791-E735-41D1-B244-838E5EDDD4E3}" type="slidenum">
              <a:rPr lang="es-ES" smtClean="0"/>
              <a:pPr/>
              <a:t>21</a:t>
            </a:fld>
            <a:endParaRPr lang="es-E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529639D-3ADE-46F8-8988-DC59D050CFFF}" type="slidenum">
              <a:rPr lang="es-VE" smtClean="0"/>
              <a:pPr/>
              <a:t>22</a:t>
            </a:fld>
            <a:endParaRPr lang="es-VE" smtClean="0"/>
          </a:p>
        </p:txBody>
      </p:sp>
      <p:sp>
        <p:nvSpPr>
          <p:cNvPr id="114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VE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0606236-DA33-4DE2-8DE2-B827E95F40B1}" type="slidenum">
              <a:rPr lang="es-VE" smtClean="0"/>
              <a:pPr/>
              <a:t>23</a:t>
            </a:fld>
            <a:endParaRPr lang="es-VE" smtClean="0"/>
          </a:p>
        </p:txBody>
      </p:sp>
      <p:sp>
        <p:nvSpPr>
          <p:cNvPr id="1157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VE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453EF7B-1489-43ED-BB25-189BAC091201}" type="slidenum">
              <a:rPr lang="es-VE" smtClean="0"/>
              <a:pPr/>
              <a:t>24</a:t>
            </a:fld>
            <a:endParaRPr lang="es-VE" smtClean="0"/>
          </a:p>
        </p:txBody>
      </p:sp>
      <p:sp>
        <p:nvSpPr>
          <p:cNvPr id="1167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7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VE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5948FE9-03AD-4501-83B0-FF57C203F25D}" type="slidenum">
              <a:rPr lang="es-VE" smtClean="0"/>
              <a:pPr/>
              <a:t>25</a:t>
            </a:fld>
            <a:endParaRPr lang="es-VE" smtClean="0"/>
          </a:p>
        </p:txBody>
      </p:sp>
      <p:sp>
        <p:nvSpPr>
          <p:cNvPr id="1177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7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VE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1590CCF-0CEA-4754-AF93-ADF42EBEC367}" type="slidenum">
              <a:rPr lang="es-VE" smtClean="0"/>
              <a:pPr/>
              <a:t>26</a:t>
            </a:fld>
            <a:endParaRPr lang="es-VE" smtClean="0"/>
          </a:p>
        </p:txBody>
      </p:sp>
      <p:sp>
        <p:nvSpPr>
          <p:cNvPr id="1228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VE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A747874-80A5-4B79-96C1-36C10253BA85}" type="slidenum">
              <a:rPr lang="es-VE" smtClean="0"/>
              <a:pPr/>
              <a:t>27</a:t>
            </a:fld>
            <a:endParaRPr lang="es-VE" smtClean="0"/>
          </a:p>
        </p:txBody>
      </p:sp>
      <p:sp>
        <p:nvSpPr>
          <p:cNvPr id="1239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9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VE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EDCD6F7-917C-4E48-AA74-60968D1008DE}" type="slidenum">
              <a:rPr lang="es-VE" smtClean="0"/>
              <a:pPr/>
              <a:t>28</a:t>
            </a:fld>
            <a:endParaRPr lang="es-VE" smtClean="0"/>
          </a:p>
        </p:txBody>
      </p:sp>
      <p:sp>
        <p:nvSpPr>
          <p:cNvPr id="1249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9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VE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2035" name="2 Marcador de notas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72036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B86DBBE-3F98-4A3B-B635-59B7B280BACE}" type="slidenum">
              <a:rPr lang="es-ES" smtClean="0"/>
              <a:pPr/>
              <a:t>30</a:t>
            </a:fld>
            <a:endParaRPr lang="es-ES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3059" name="2 Marcador de notas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73060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AF9CC6B-C4ED-4832-B5F8-E1C3C5107365}" type="slidenum">
              <a:rPr lang="es-ES" smtClean="0"/>
              <a:pPr/>
              <a:t>31</a:t>
            </a:fld>
            <a:endParaRPr lang="es-E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1 Marcador de imagen de diapositiva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8066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_tradnl" dirty="0" smtClean="0"/>
          </a:p>
        </p:txBody>
      </p:sp>
      <p:sp>
        <p:nvSpPr>
          <p:cNvPr id="87043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49B2E60-C175-4414-A634-F7B26E2B8638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</a:t>
            </a:fld>
            <a:endParaRPr lang="en-US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5107" name="2 Marcador de notas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75108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35E7C27-334F-4F81-87B2-080E96FDFDC2}" type="slidenum">
              <a:rPr lang="es-ES" smtClean="0"/>
              <a:pPr/>
              <a:t>32</a:t>
            </a:fld>
            <a:endParaRPr lang="es-ES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6131" name="2 Marcador de notas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76132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41B290C-DFDB-47FD-BF54-09AA7006D577}" type="slidenum">
              <a:rPr lang="es-ES" smtClean="0"/>
              <a:pPr/>
              <a:t>33</a:t>
            </a:fld>
            <a:endParaRPr lang="es-ES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7155" name="2 Marcador de notas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77156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FE286B9-71F4-4379-B368-1688EFB0494F}" type="slidenum">
              <a:rPr lang="es-ES" smtClean="0"/>
              <a:pPr/>
              <a:t>34</a:t>
            </a:fld>
            <a:endParaRPr lang="es-ES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" dirty="0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8A84D09-7139-4540-9CD6-FCC4050050E0}" type="slidenum">
              <a:rPr lang="es-ES" smtClean="0"/>
              <a:pPr/>
              <a:t>40</a:t>
            </a:fld>
            <a:endParaRPr lang="es-ES" smtClean="0"/>
          </a:p>
        </p:txBody>
      </p:sp>
      <p:sp>
        <p:nvSpPr>
          <p:cNvPr id="202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27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E6F6C74-F143-460B-A262-436DB00483A4}" type="slidenum">
              <a:rPr lang="es-VE" smtClean="0"/>
              <a:pPr/>
              <a:t>12</a:t>
            </a:fld>
            <a:endParaRPr lang="es-VE" smtClean="0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t-BR" dirty="0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5779" name="2 Marcador de notas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t-BR" dirty="0" smtClean="0"/>
          </a:p>
        </p:txBody>
      </p:sp>
      <p:sp>
        <p:nvSpPr>
          <p:cNvPr id="75780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D4FB1D9-3996-490C-8AFE-691B0B0BA90C}" type="slidenum">
              <a:rPr lang="es-VE" smtClean="0"/>
              <a:pPr/>
              <a:t>13</a:t>
            </a:fld>
            <a:endParaRPr lang="es-VE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3F5A76C-1E69-4F67-AA0E-8670B62D7539}" type="slidenum">
              <a:rPr lang="es-VE" smtClean="0"/>
              <a:pPr/>
              <a:t>14</a:t>
            </a:fld>
            <a:endParaRPr lang="es-VE" smtClean="0"/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t-BR" dirty="0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2707" name="2 Marcador de notas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t-BR" dirty="0" smtClean="0"/>
          </a:p>
        </p:txBody>
      </p:sp>
      <p:sp>
        <p:nvSpPr>
          <p:cNvPr id="72708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F2AE090-9EFC-454F-AF4D-2D3A1226D6BD}" type="slidenum">
              <a:rPr lang="es-VE" smtClean="0"/>
              <a:pPr/>
              <a:t>17</a:t>
            </a:fld>
            <a:endParaRPr lang="es-VE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D7E7C8A-E6D9-40E3-8399-F7ECF014891B}" type="slidenum">
              <a:rPr lang="es-ES"/>
              <a:pPr/>
              <a:t>18</a:t>
            </a:fld>
            <a:endParaRPr lang="es-ES"/>
          </a:p>
        </p:txBody>
      </p:sp>
      <p:sp>
        <p:nvSpPr>
          <p:cNvPr id="1136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6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VE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7EC60F8-9F6A-4745-BE89-2B1E273F99D1}" type="slidenum">
              <a:rPr lang="es-VE" smtClean="0"/>
              <a:pPr/>
              <a:t>19</a:t>
            </a:fld>
            <a:endParaRPr lang="es-VE" smtClean="0"/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VE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8547" name="2 Marcador de notas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108548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7FB0925-A8D4-404B-9C28-1D8C00539287}" type="slidenum">
              <a:rPr lang="es-ES" smtClean="0"/>
              <a:pPr/>
              <a:t>20</a:t>
            </a:fld>
            <a:endParaRPr lang="es-E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pt-BR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pt-B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8BED8A-8778-480F-9693-A4F06F60CB64}" type="datetimeFigureOut">
              <a:rPr lang="pt-BR" smtClean="0"/>
              <a:pPr/>
              <a:t>17/10/2011</a:t>
            </a:fld>
            <a:endParaRPr lang="pt-B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B5D96-EC92-4602-8C52-F8EC8E3CF126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pt-B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pt-B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8BED8A-8778-480F-9693-A4F06F60CB64}" type="datetimeFigureOut">
              <a:rPr lang="pt-BR" smtClean="0"/>
              <a:pPr/>
              <a:t>17/10/2011</a:t>
            </a:fld>
            <a:endParaRPr lang="pt-B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B5D96-EC92-4602-8C52-F8EC8E3CF126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pt-B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pt-B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8BED8A-8778-480F-9693-A4F06F60CB64}" type="datetimeFigureOut">
              <a:rPr lang="pt-BR" smtClean="0"/>
              <a:pPr/>
              <a:t>17/10/2011</a:t>
            </a:fld>
            <a:endParaRPr lang="pt-B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B5D96-EC92-4602-8C52-F8EC8E3CF126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>
  <p:cSld name="Título y texto encima de l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pt-BR"/>
          </a:p>
        </p:txBody>
      </p:sp>
      <p:sp>
        <p:nvSpPr>
          <p:cNvPr id="3" name="2 Marcador de texto"/>
          <p:cNvSpPr>
            <a:spLocks noGrp="1"/>
          </p:cNvSpPr>
          <p:nvPr>
            <p:ph type="body" sz="half" idx="1"/>
          </p:nvPr>
        </p:nvSpPr>
        <p:spPr>
          <a:xfrm>
            <a:off x="346075" y="974725"/>
            <a:ext cx="8589963" cy="2638425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pt-BR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346075" y="3765550"/>
            <a:ext cx="8589963" cy="2638425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pt-B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0"/>
          </p:nvPr>
        </p:nvSpPr>
        <p:spPr>
          <a:xfrm>
            <a:off x="2025650" y="6559550"/>
            <a:ext cx="6513513" cy="476250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IBERGRID 2008</a:t>
            </a: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1"/>
          </p:nvPr>
        </p:nvSpPr>
        <p:spPr>
          <a:xfrm>
            <a:off x="8464550" y="6562725"/>
            <a:ext cx="527050" cy="476250"/>
          </a:xfrm>
        </p:spPr>
        <p:txBody>
          <a:bodyPr/>
          <a:lstStyle>
            <a:lvl1pPr>
              <a:defRPr/>
            </a:lvl1pPr>
          </a:lstStyle>
          <a:p>
            <a:fld id="{B57AD154-60A4-4A4A-87FD-1EC6AF1CF52B}" type="slidenum">
              <a:rPr lang="en-GB"/>
              <a:pPr/>
              <a:t>‹Nº›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pt-B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pt-B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8BED8A-8778-480F-9693-A4F06F60CB64}" type="datetimeFigureOut">
              <a:rPr lang="pt-BR" smtClean="0"/>
              <a:pPr/>
              <a:t>17/10/2011</a:t>
            </a:fld>
            <a:endParaRPr lang="pt-B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B5D96-EC92-4602-8C52-F8EC8E3CF126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pt-B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8BED8A-8778-480F-9693-A4F06F60CB64}" type="datetimeFigureOut">
              <a:rPr lang="pt-BR" smtClean="0"/>
              <a:pPr/>
              <a:t>17/10/2011</a:t>
            </a:fld>
            <a:endParaRPr lang="pt-B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B5D96-EC92-4602-8C52-F8EC8E3CF126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pt-BR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pt-BR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pt-BR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8BED8A-8778-480F-9693-A4F06F60CB64}" type="datetimeFigureOut">
              <a:rPr lang="pt-BR" smtClean="0"/>
              <a:pPr/>
              <a:t>17/10/2011</a:t>
            </a:fld>
            <a:endParaRPr lang="pt-B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B5D96-EC92-4602-8C52-F8EC8E3CF126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pt-B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pt-BR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pt-BR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8BED8A-8778-480F-9693-A4F06F60CB64}" type="datetimeFigureOut">
              <a:rPr lang="pt-BR" smtClean="0"/>
              <a:pPr/>
              <a:t>17/10/2011</a:t>
            </a:fld>
            <a:endParaRPr lang="pt-BR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B5D96-EC92-4602-8C52-F8EC8E3CF126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pt-BR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8BED8A-8778-480F-9693-A4F06F60CB64}" type="datetimeFigureOut">
              <a:rPr lang="pt-BR" smtClean="0"/>
              <a:pPr/>
              <a:t>17/10/2011</a:t>
            </a:fld>
            <a:endParaRPr lang="pt-BR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B5D96-EC92-4602-8C52-F8EC8E3CF126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8BED8A-8778-480F-9693-A4F06F60CB64}" type="datetimeFigureOut">
              <a:rPr lang="pt-BR" smtClean="0"/>
              <a:pPr/>
              <a:t>17/10/2011</a:t>
            </a:fld>
            <a:endParaRPr lang="pt-BR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B5D96-EC92-4602-8C52-F8EC8E3CF126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pt-B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pt-B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8BED8A-8778-480F-9693-A4F06F60CB64}" type="datetimeFigureOut">
              <a:rPr lang="pt-BR" smtClean="0"/>
              <a:pPr/>
              <a:t>17/10/2011</a:t>
            </a:fld>
            <a:endParaRPr lang="pt-B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B5D96-EC92-4602-8C52-F8EC8E3CF126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pt-BR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8BED8A-8778-480F-9693-A4F06F60CB64}" type="datetimeFigureOut">
              <a:rPr lang="pt-BR" smtClean="0"/>
              <a:pPr/>
              <a:t>17/10/2011</a:t>
            </a:fld>
            <a:endParaRPr lang="pt-B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B5D96-EC92-4602-8C52-F8EC8E3CF126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pt-B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pt-B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8BED8A-8778-480F-9693-A4F06F60CB64}" type="datetimeFigureOut">
              <a:rPr lang="pt-BR" smtClean="0"/>
              <a:pPr/>
              <a:t>17/10/2011</a:t>
            </a:fld>
            <a:endParaRPr lang="pt-B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7B5D96-EC92-4602-8C52-F8EC8E3CF126}" type="slidenum">
              <a:rPr lang="pt-BR" smtClean="0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4.emf"/><Relationship Id="rId5" Type="http://schemas.openxmlformats.org/officeDocument/2006/relationships/image" Target="../media/image33.png"/><Relationship Id="rId4" Type="http://schemas.openxmlformats.org/officeDocument/2006/relationships/image" Target="../media/image32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emf"/><Relationship Id="rId4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png"/><Relationship Id="rId4" Type="http://schemas.openxmlformats.org/officeDocument/2006/relationships/image" Target="../media/image5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png"/><Relationship Id="rId4" Type="http://schemas.openxmlformats.org/officeDocument/2006/relationships/image" Target="../media/image5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emf"/><Relationship Id="rId5" Type="http://schemas.openxmlformats.org/officeDocument/2006/relationships/image" Target="../media/image55.png"/><Relationship Id="rId4" Type="http://schemas.openxmlformats.org/officeDocument/2006/relationships/image" Target="../media/image54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oleObject" Target="../embeddings/Documento_de_Microsoft_Office_Word_97-20031.doc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2.emf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oleObject" Target="../embeddings/Hoja_de_c_lculo_de_Microsoft_Office_Excel_97-20032.xls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5" Type="http://schemas.openxmlformats.org/officeDocument/2006/relationships/oleObject" Target="../embeddings/Hoja_de_c_lculo_de_Microsoft_Office_Excel_97-20034.xls"/><Relationship Id="rId4" Type="http://schemas.openxmlformats.org/officeDocument/2006/relationships/oleObject" Target="../embeddings/Hoja_de_c_lculo_de_Microsoft_Office_Excel_97-20033.xls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wmf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hyperlink" Target="http://www.brainyquote.com/quotes/quotes/g/grouchomar128182.html" TargetMode="Externa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6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1643050"/>
            <a:ext cx="7772400" cy="1470025"/>
          </a:xfrm>
        </p:spPr>
        <p:txBody>
          <a:bodyPr/>
          <a:lstStyle/>
          <a:p>
            <a:r>
              <a:rPr lang="en-US" dirty="0" smtClean="0"/>
              <a:t>STRUCTURES, EARTHQUAKES  AND GRID</a:t>
            </a:r>
            <a:endParaRPr lang="en-US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398825"/>
            <a:ext cx="6400800" cy="1752600"/>
          </a:xfrm>
        </p:spPr>
        <p:txBody>
          <a:bodyPr/>
          <a:lstStyle/>
          <a:p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Using Supercomputers for Suburbs</a:t>
            </a:r>
          </a:p>
          <a:p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(or at least trying to)</a:t>
            </a: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0" y="6211669"/>
            <a:ext cx="41433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err="1" smtClean="0"/>
              <a:t>Europe</a:t>
            </a:r>
            <a:r>
              <a:rPr lang="pt-BR" b="1" dirty="0" smtClean="0"/>
              <a:t> </a:t>
            </a:r>
            <a:r>
              <a:rPr lang="pt-BR" b="1" dirty="0" smtClean="0"/>
              <a:t>– </a:t>
            </a:r>
            <a:r>
              <a:rPr lang="pt-BR" b="1" dirty="0" err="1" smtClean="0"/>
              <a:t>Latin</a:t>
            </a:r>
            <a:r>
              <a:rPr lang="pt-BR" b="1" dirty="0" smtClean="0"/>
              <a:t> America </a:t>
            </a:r>
            <a:r>
              <a:rPr lang="pt-BR" b="1" dirty="0" err="1" smtClean="0"/>
              <a:t>e-Infrastructures</a:t>
            </a:r>
            <a:endParaRPr lang="pt-BR" dirty="0" smtClean="0"/>
          </a:p>
          <a:p>
            <a:pPr algn="ctr"/>
            <a:r>
              <a:rPr lang="pt-BR" dirty="0" smtClean="0"/>
              <a:t> Rio de Janeiro | </a:t>
            </a:r>
            <a:r>
              <a:rPr lang="pt-BR" dirty="0" err="1" smtClean="0"/>
              <a:t>October</a:t>
            </a:r>
            <a:r>
              <a:rPr lang="pt-BR" dirty="0" smtClean="0"/>
              <a:t> 17 </a:t>
            </a:r>
            <a:r>
              <a:rPr lang="pt-BR" dirty="0" err="1" smtClean="0"/>
              <a:t>and</a:t>
            </a:r>
            <a:r>
              <a:rPr lang="pt-BR" dirty="0" smtClean="0"/>
              <a:t> 18, 2011 </a:t>
            </a:r>
            <a:r>
              <a:rPr lang="pt-BR" b="1" dirty="0" smtClean="0"/>
              <a:t> 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71470" y="0"/>
            <a:ext cx="4310790" cy="2928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4756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32" y="3371874"/>
            <a:ext cx="4552950" cy="348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4757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81532" y="0"/>
            <a:ext cx="4762500" cy="357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6 Rectángulo"/>
          <p:cNvSpPr/>
          <p:nvPr/>
        </p:nvSpPr>
        <p:spPr>
          <a:xfrm>
            <a:off x="4572000" y="450057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dirty="0" smtClean="0"/>
              <a:t>http://propertymalaysia.blogsome.com/2007/09/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681" y="71439"/>
            <a:ext cx="4382443" cy="29289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2 Rectángulo"/>
          <p:cNvSpPr/>
          <p:nvPr/>
        </p:nvSpPr>
        <p:spPr>
          <a:xfrm>
            <a:off x="6000760" y="214290"/>
            <a:ext cx="314324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 smtClean="0"/>
              <a:t>http://scrapetv.com/News/News%20Pages/</a:t>
            </a:r>
            <a:r>
              <a:rPr lang="pt-BR" dirty="0" err="1" smtClean="0"/>
              <a:t>Everyone</a:t>
            </a:r>
            <a:r>
              <a:rPr lang="pt-BR" dirty="0" smtClean="0"/>
              <a:t>%20Else/</a:t>
            </a:r>
            <a:r>
              <a:rPr lang="pt-BR" dirty="0" err="1" smtClean="0"/>
              <a:t>pages</a:t>
            </a:r>
            <a:r>
              <a:rPr lang="pt-BR" dirty="0" smtClean="0"/>
              <a:t>-3/Indonesian-earthquake-kills-mostly-jerks-Scrape-TV-The-World-on-your-side.html</a:t>
            </a:r>
            <a:endParaRPr lang="pt-BR" dirty="0"/>
          </a:p>
        </p:txBody>
      </p:sp>
      <p:pic>
        <p:nvPicPr>
          <p:cNvPr id="7373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194" y="3286124"/>
            <a:ext cx="3638550" cy="240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3732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29124" y="3316990"/>
            <a:ext cx="3648076" cy="28599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5 Rectángulo"/>
          <p:cNvSpPr/>
          <p:nvPr/>
        </p:nvSpPr>
        <p:spPr>
          <a:xfrm>
            <a:off x="71406" y="6211693"/>
            <a:ext cx="892971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dirty="0" smtClean="0"/>
              <a:t>http://www.tiptoptens.com/2011/03/28/10-worst-natural-disasters-of-21st-century/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1" name="Picture 234" descr="fig 26"/>
          <p:cNvPicPr>
            <a:picLocks noChangeAspect="1" noChangeArrowheads="1"/>
          </p:cNvPicPr>
          <p:nvPr/>
        </p:nvPicPr>
        <p:blipFill>
          <a:blip r:embed="rId3"/>
          <a:srcRect l="6062" t="7874" r="7126" b="9607"/>
          <a:stretch>
            <a:fillRect/>
          </a:stretch>
        </p:blipFill>
        <p:spPr bwMode="auto">
          <a:xfrm>
            <a:off x="4418282" y="3005261"/>
            <a:ext cx="4633912" cy="333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2" name="Rectangle 235"/>
          <p:cNvSpPr>
            <a:spLocks noChangeArrowheads="1"/>
          </p:cNvSpPr>
          <p:nvPr/>
        </p:nvSpPr>
        <p:spPr bwMode="auto">
          <a:xfrm>
            <a:off x="408228" y="2011623"/>
            <a:ext cx="756126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/>
            <a:r>
              <a:rPr lang="en-US" sz="2000" dirty="0" smtClean="0"/>
              <a:t>Identification of crack patterns in reinforced concrete specimens using Digital Image Correlation </a:t>
            </a:r>
            <a:r>
              <a:rPr lang="en-US" sz="2000" dirty="0" smtClean="0"/>
              <a:t>(DIC) Techniques</a:t>
            </a:r>
            <a:endParaRPr lang="en-US" sz="2000" dirty="0"/>
          </a:p>
        </p:txBody>
      </p:sp>
      <p:pic>
        <p:nvPicPr>
          <p:cNvPr id="32776" name="Picture 23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2844" y="2790947"/>
            <a:ext cx="4451650" cy="370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9 Rectángulo"/>
          <p:cNvSpPr/>
          <p:nvPr/>
        </p:nvSpPr>
        <p:spPr>
          <a:xfrm>
            <a:off x="1622674" y="5934219"/>
            <a:ext cx="2143140" cy="5000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5 CuadroTexto"/>
          <p:cNvSpPr txBox="1"/>
          <p:nvPr/>
        </p:nvSpPr>
        <p:spPr>
          <a:xfrm>
            <a:off x="285720" y="214290"/>
            <a:ext cx="85011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C00000"/>
                </a:solidFill>
              </a:rPr>
              <a:t>DEVELOPING NONLINEAR FINITE ELEMENT THEORY FOR SUBURBS</a:t>
            </a:r>
          </a:p>
          <a:p>
            <a:pPr algn="ctr"/>
            <a:r>
              <a:rPr lang="en-US" sz="2000" b="1" dirty="0" smtClean="0">
                <a:solidFill>
                  <a:srgbClr val="C00000"/>
                </a:solidFill>
              </a:rPr>
              <a:t>(Simplified Damage Mechanics )</a:t>
            </a:r>
            <a:endParaRPr lang="en-US" sz="2000" b="1" dirty="0">
              <a:solidFill>
                <a:srgbClr val="C00000"/>
              </a:solidFill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428596" y="1142984"/>
            <a:ext cx="69294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Characterization of the users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78063" y="279400"/>
            <a:ext cx="4679950" cy="3128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225675" y="4160838"/>
            <a:ext cx="534035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b">
            <a:spAutoFit/>
          </a:bodyPr>
          <a:lstStyle/>
          <a:p>
            <a:pPr>
              <a:defRPr/>
            </a:pPr>
            <a:endParaRPr lang="es-VE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33796" name="Picture 4"/>
          <p:cNvPicPr>
            <a:picLocks noChangeAspect="1" noChangeArrowheads="1"/>
          </p:cNvPicPr>
          <p:nvPr/>
        </p:nvPicPr>
        <p:blipFill>
          <a:blip r:embed="rId4"/>
          <a:srcRect l="25484" t="28224" r="29968" b="21758"/>
          <a:stretch>
            <a:fillRect/>
          </a:stretch>
        </p:blipFill>
        <p:spPr bwMode="auto">
          <a:xfrm>
            <a:off x="1214438" y="3987800"/>
            <a:ext cx="2886075" cy="216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2311414" y="5000636"/>
            <a:ext cx="260322" cy="369332"/>
          </a:xfrm>
          <a:prstGeom prst="rect">
            <a:avLst/>
          </a:prstGeom>
          <a:noFill/>
          <a:ln w="25400" algn="ctr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>
              <a:defRPr/>
            </a:pPr>
            <a:endParaRPr lang="es-VE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33798" name="Picture 6"/>
          <p:cNvPicPr>
            <a:picLocks noChangeAspect="1" noChangeArrowheads="1"/>
          </p:cNvPicPr>
          <p:nvPr/>
        </p:nvPicPr>
        <p:blipFill>
          <a:blip r:embed="rId5"/>
          <a:srcRect l="26758" t="27637" r="28694" b="22345"/>
          <a:stretch>
            <a:fillRect/>
          </a:stretch>
        </p:blipFill>
        <p:spPr bwMode="auto">
          <a:xfrm>
            <a:off x="5330825" y="3987800"/>
            <a:ext cx="2886075" cy="216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6569089" y="4752986"/>
            <a:ext cx="260322" cy="369332"/>
          </a:xfrm>
          <a:prstGeom prst="rect">
            <a:avLst/>
          </a:prstGeom>
          <a:noFill/>
          <a:ln w="25400" algn="ctr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>
              <a:defRPr/>
            </a:pPr>
            <a:endParaRPr lang="es-VE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1" name="Rectangle 11"/>
          <p:cNvSpPr>
            <a:spLocks noChangeArrowheads="1"/>
          </p:cNvSpPr>
          <p:nvPr/>
        </p:nvSpPr>
        <p:spPr bwMode="auto">
          <a:xfrm>
            <a:off x="1214438" y="4635500"/>
            <a:ext cx="2840037" cy="793750"/>
          </a:xfrm>
          <a:prstGeom prst="rect">
            <a:avLst/>
          </a:prstGeom>
          <a:noFill/>
          <a:ln w="50800" algn="ctr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>
              <a:defRPr/>
            </a:pPr>
            <a:endParaRPr lang="es-VE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3" name="Rectangle 13"/>
          <p:cNvSpPr>
            <a:spLocks noChangeArrowheads="1"/>
          </p:cNvSpPr>
          <p:nvPr/>
        </p:nvSpPr>
        <p:spPr bwMode="auto">
          <a:xfrm>
            <a:off x="6424627" y="5068899"/>
            <a:ext cx="260322" cy="369332"/>
          </a:xfrm>
          <a:prstGeom prst="rect">
            <a:avLst/>
          </a:prstGeom>
          <a:noFill/>
          <a:ln w="25400" algn="ctr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>
              <a:defRPr/>
            </a:pPr>
            <a:endParaRPr lang="es-VE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3805" name="Line 14"/>
          <p:cNvSpPr>
            <a:spLocks noChangeShapeType="1"/>
          </p:cNvSpPr>
          <p:nvPr/>
        </p:nvSpPr>
        <p:spPr bwMode="auto">
          <a:xfrm flipV="1">
            <a:off x="6554788" y="4833938"/>
            <a:ext cx="144462" cy="33655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11"/>
          <p:cNvSpPr>
            <a:spLocks noChangeArrowheads="1"/>
          </p:cNvSpPr>
          <p:nvPr/>
        </p:nvSpPr>
        <p:spPr bwMode="auto">
          <a:xfrm>
            <a:off x="1042988" y="1762125"/>
            <a:ext cx="532923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s-ES" sz="2000" b="1" i="1"/>
              <a:t>CORRELI-Q4</a:t>
            </a:r>
          </a:p>
        </p:txBody>
      </p:sp>
      <p:pic>
        <p:nvPicPr>
          <p:cNvPr id="34819" name="Picture 3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5650" y="685800"/>
            <a:ext cx="7704138" cy="526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0" name="Rectangle 54"/>
          <p:cNvSpPr>
            <a:spLocks noChangeArrowheads="1"/>
          </p:cNvSpPr>
          <p:nvPr/>
        </p:nvSpPr>
        <p:spPr bwMode="auto">
          <a:xfrm>
            <a:off x="8172450" y="4724400"/>
            <a:ext cx="360363" cy="2889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3 Grupo"/>
          <p:cNvGrpSpPr/>
          <p:nvPr/>
        </p:nvGrpSpPr>
        <p:grpSpPr>
          <a:xfrm>
            <a:off x="2051720" y="1285860"/>
            <a:ext cx="5040560" cy="4243317"/>
            <a:chOff x="251520" y="908720"/>
            <a:chExt cx="5040560" cy="4243317"/>
          </a:xfrm>
        </p:grpSpPr>
        <p:grpSp>
          <p:nvGrpSpPr>
            <p:cNvPr id="35" name="Group 319"/>
            <p:cNvGrpSpPr>
              <a:grpSpLocks/>
            </p:cNvGrpSpPr>
            <p:nvPr/>
          </p:nvGrpSpPr>
          <p:grpSpPr bwMode="auto">
            <a:xfrm>
              <a:off x="2123735" y="2173289"/>
              <a:ext cx="1371602" cy="1255714"/>
              <a:chOff x="3107" y="1365"/>
              <a:chExt cx="864" cy="791"/>
            </a:xfrm>
          </p:grpSpPr>
          <p:sp>
            <p:nvSpPr>
              <p:cNvPr id="127" name="Rectangle 180"/>
              <p:cNvSpPr>
                <a:spLocks noChangeArrowheads="1"/>
              </p:cNvSpPr>
              <p:nvPr/>
            </p:nvSpPr>
            <p:spPr bwMode="auto">
              <a:xfrm>
                <a:off x="3107" y="1821"/>
                <a:ext cx="490" cy="204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VE"/>
              </a:p>
            </p:txBody>
          </p:sp>
          <p:sp>
            <p:nvSpPr>
              <p:cNvPr id="128" name="Text Box 181"/>
              <p:cNvSpPr txBox="1">
                <a:spLocks noChangeArrowheads="1"/>
              </p:cNvSpPr>
              <p:nvPr/>
            </p:nvSpPr>
            <p:spPr bwMode="auto">
              <a:xfrm>
                <a:off x="3191" y="1966"/>
                <a:ext cx="539" cy="190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ctr"/>
                <a:r>
                  <a:rPr lang="es-ES" sz="1400" dirty="0">
                    <a:latin typeface="Times New Roman" pitchFamily="18" charset="0"/>
                    <a:cs typeface="Times New Roman" pitchFamily="18" charset="0"/>
                  </a:rPr>
                  <a:t>250 mm</a:t>
                </a:r>
              </a:p>
            </p:txBody>
          </p:sp>
          <p:sp>
            <p:nvSpPr>
              <p:cNvPr id="129" name="Text Box 182"/>
              <p:cNvSpPr txBox="1">
                <a:spLocks noChangeArrowheads="1"/>
              </p:cNvSpPr>
              <p:nvPr/>
            </p:nvSpPr>
            <p:spPr bwMode="auto">
              <a:xfrm rot="-5400000">
                <a:off x="3588" y="1558"/>
                <a:ext cx="576" cy="19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ctr"/>
                <a:r>
                  <a:rPr lang="es-ES" sz="1400" dirty="0">
                    <a:latin typeface="Times New Roman" pitchFamily="18" charset="0"/>
                    <a:cs typeface="Times New Roman" pitchFamily="18" charset="0"/>
                  </a:rPr>
                  <a:t>250 mm</a:t>
                </a:r>
              </a:p>
            </p:txBody>
          </p:sp>
          <p:sp>
            <p:nvSpPr>
              <p:cNvPr id="130" name="Rectangle 183"/>
              <p:cNvSpPr>
                <a:spLocks noChangeArrowheads="1"/>
              </p:cNvSpPr>
              <p:nvPr/>
            </p:nvSpPr>
            <p:spPr bwMode="auto">
              <a:xfrm>
                <a:off x="3222" y="1426"/>
                <a:ext cx="453" cy="453"/>
              </a:xfrm>
              <a:prstGeom prst="rect">
                <a:avLst/>
              </a:prstGeom>
              <a:solidFill>
                <a:srgbClr val="FF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VE"/>
              </a:p>
            </p:txBody>
          </p:sp>
          <p:sp>
            <p:nvSpPr>
              <p:cNvPr id="131" name="Rectangle 184"/>
              <p:cNvSpPr>
                <a:spLocks noChangeArrowheads="1"/>
              </p:cNvSpPr>
              <p:nvPr/>
            </p:nvSpPr>
            <p:spPr bwMode="auto">
              <a:xfrm rot="16200000" flipV="1">
                <a:off x="3263" y="1474"/>
                <a:ext cx="363" cy="363"/>
              </a:xfrm>
              <a:prstGeom prst="rect">
                <a:avLst/>
              </a:prstGeom>
              <a:solidFill>
                <a:srgbClr val="FFFF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VE"/>
              </a:p>
            </p:txBody>
          </p:sp>
          <p:sp>
            <p:nvSpPr>
              <p:cNvPr id="132" name="Oval 185"/>
              <p:cNvSpPr>
                <a:spLocks noChangeArrowheads="1"/>
              </p:cNvSpPr>
              <p:nvPr/>
            </p:nvSpPr>
            <p:spPr bwMode="auto">
              <a:xfrm rot="16200000" flipV="1">
                <a:off x="3266" y="1794"/>
                <a:ext cx="33" cy="36"/>
              </a:xfrm>
              <a:prstGeom prst="ellipse">
                <a:avLst/>
              </a:prstGeom>
              <a:solidFill>
                <a:srgbClr val="000000"/>
              </a:solidFill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VE"/>
              </a:p>
            </p:txBody>
          </p:sp>
          <p:sp>
            <p:nvSpPr>
              <p:cNvPr id="133" name="Oval 186"/>
              <p:cNvSpPr>
                <a:spLocks noChangeArrowheads="1"/>
              </p:cNvSpPr>
              <p:nvPr/>
            </p:nvSpPr>
            <p:spPr bwMode="auto">
              <a:xfrm rot="16200000" flipV="1">
                <a:off x="3580" y="1795"/>
                <a:ext cx="33" cy="36"/>
              </a:xfrm>
              <a:prstGeom prst="ellipse">
                <a:avLst/>
              </a:prstGeom>
              <a:solidFill>
                <a:srgbClr val="000000"/>
              </a:solidFill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VE"/>
              </a:p>
            </p:txBody>
          </p:sp>
          <p:sp>
            <p:nvSpPr>
              <p:cNvPr id="134" name="Line 187"/>
              <p:cNvSpPr>
                <a:spLocks noChangeShapeType="1"/>
              </p:cNvSpPr>
              <p:nvPr/>
            </p:nvSpPr>
            <p:spPr bwMode="auto">
              <a:xfrm rot="-5400000">
                <a:off x="3554" y="1504"/>
                <a:ext cx="71" cy="77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VE"/>
              </a:p>
            </p:txBody>
          </p:sp>
          <p:sp>
            <p:nvSpPr>
              <p:cNvPr id="135" name="Line 188"/>
              <p:cNvSpPr>
                <a:spLocks noChangeShapeType="1"/>
              </p:cNvSpPr>
              <p:nvPr/>
            </p:nvSpPr>
            <p:spPr bwMode="auto">
              <a:xfrm rot="-5400000">
                <a:off x="3526" y="1471"/>
                <a:ext cx="70" cy="77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VE"/>
              </a:p>
            </p:txBody>
          </p:sp>
          <p:sp>
            <p:nvSpPr>
              <p:cNvPr id="136" name="Line 189"/>
              <p:cNvSpPr>
                <a:spLocks noChangeShapeType="1"/>
              </p:cNvSpPr>
              <p:nvPr/>
            </p:nvSpPr>
            <p:spPr bwMode="auto">
              <a:xfrm>
                <a:off x="3706" y="1875"/>
                <a:ext cx="75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VE"/>
              </a:p>
            </p:txBody>
          </p:sp>
          <p:sp>
            <p:nvSpPr>
              <p:cNvPr id="137" name="Line 190"/>
              <p:cNvSpPr>
                <a:spLocks noChangeShapeType="1"/>
              </p:cNvSpPr>
              <p:nvPr/>
            </p:nvSpPr>
            <p:spPr bwMode="auto">
              <a:xfrm>
                <a:off x="3701" y="1432"/>
                <a:ext cx="75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VE"/>
              </a:p>
            </p:txBody>
          </p:sp>
          <p:sp>
            <p:nvSpPr>
              <p:cNvPr id="138" name="Line 191"/>
              <p:cNvSpPr>
                <a:spLocks noChangeShapeType="1"/>
              </p:cNvSpPr>
              <p:nvPr/>
            </p:nvSpPr>
            <p:spPr bwMode="auto">
              <a:xfrm>
                <a:off x="3740" y="1427"/>
                <a:ext cx="0" cy="453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VE"/>
              </a:p>
            </p:txBody>
          </p:sp>
          <p:sp>
            <p:nvSpPr>
              <p:cNvPr id="139" name="Line 192"/>
              <p:cNvSpPr>
                <a:spLocks noChangeShapeType="1"/>
              </p:cNvSpPr>
              <p:nvPr/>
            </p:nvSpPr>
            <p:spPr bwMode="auto">
              <a:xfrm>
                <a:off x="3223" y="1965"/>
                <a:ext cx="453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VE"/>
              </a:p>
            </p:txBody>
          </p:sp>
          <p:sp>
            <p:nvSpPr>
              <p:cNvPr id="140" name="Line 193"/>
              <p:cNvSpPr>
                <a:spLocks noChangeShapeType="1"/>
              </p:cNvSpPr>
              <p:nvPr/>
            </p:nvSpPr>
            <p:spPr bwMode="auto">
              <a:xfrm>
                <a:off x="3222" y="1914"/>
                <a:ext cx="0" cy="8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VE"/>
              </a:p>
            </p:txBody>
          </p:sp>
          <p:sp>
            <p:nvSpPr>
              <p:cNvPr id="141" name="Line 194"/>
              <p:cNvSpPr>
                <a:spLocks noChangeShapeType="1"/>
              </p:cNvSpPr>
              <p:nvPr/>
            </p:nvSpPr>
            <p:spPr bwMode="auto">
              <a:xfrm>
                <a:off x="3672" y="1917"/>
                <a:ext cx="0" cy="8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VE"/>
              </a:p>
            </p:txBody>
          </p:sp>
          <p:sp>
            <p:nvSpPr>
              <p:cNvPr id="142" name="Oval 196"/>
              <p:cNvSpPr>
                <a:spLocks noChangeArrowheads="1"/>
              </p:cNvSpPr>
              <p:nvPr/>
            </p:nvSpPr>
            <p:spPr bwMode="auto">
              <a:xfrm rot="16200000" flipV="1">
                <a:off x="3269" y="1475"/>
                <a:ext cx="33" cy="36"/>
              </a:xfrm>
              <a:prstGeom prst="ellipse">
                <a:avLst/>
              </a:prstGeom>
              <a:solidFill>
                <a:srgbClr val="000000"/>
              </a:solidFill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VE"/>
              </a:p>
            </p:txBody>
          </p:sp>
          <p:sp>
            <p:nvSpPr>
              <p:cNvPr id="143" name="Oval 197"/>
              <p:cNvSpPr>
                <a:spLocks noChangeArrowheads="1"/>
              </p:cNvSpPr>
              <p:nvPr/>
            </p:nvSpPr>
            <p:spPr bwMode="auto">
              <a:xfrm rot="16200000" flipV="1">
                <a:off x="3583" y="1476"/>
                <a:ext cx="33" cy="36"/>
              </a:xfrm>
              <a:prstGeom prst="ellipse">
                <a:avLst/>
              </a:prstGeom>
              <a:solidFill>
                <a:srgbClr val="000000"/>
              </a:solidFill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VE"/>
              </a:p>
            </p:txBody>
          </p:sp>
          <p:sp>
            <p:nvSpPr>
              <p:cNvPr id="144" name="Oval 315"/>
              <p:cNvSpPr>
                <a:spLocks noChangeArrowheads="1"/>
              </p:cNvSpPr>
              <p:nvPr/>
            </p:nvSpPr>
            <p:spPr bwMode="auto">
              <a:xfrm rot="16200000" flipV="1">
                <a:off x="3432" y="1797"/>
                <a:ext cx="33" cy="36"/>
              </a:xfrm>
              <a:prstGeom prst="ellipse">
                <a:avLst/>
              </a:prstGeom>
              <a:solidFill>
                <a:srgbClr val="000000"/>
              </a:solidFill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VE"/>
              </a:p>
            </p:txBody>
          </p:sp>
          <p:sp>
            <p:nvSpPr>
              <p:cNvPr id="145" name="Oval 316"/>
              <p:cNvSpPr>
                <a:spLocks noChangeArrowheads="1"/>
              </p:cNvSpPr>
              <p:nvPr/>
            </p:nvSpPr>
            <p:spPr bwMode="auto">
              <a:xfrm rot="16200000" flipV="1">
                <a:off x="3432" y="1477"/>
                <a:ext cx="33" cy="36"/>
              </a:xfrm>
              <a:prstGeom prst="ellipse">
                <a:avLst/>
              </a:prstGeom>
              <a:solidFill>
                <a:srgbClr val="000000"/>
              </a:solidFill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VE"/>
              </a:p>
            </p:txBody>
          </p:sp>
        </p:grpSp>
        <p:grpSp>
          <p:nvGrpSpPr>
            <p:cNvPr id="36" name="214 Grupo"/>
            <p:cNvGrpSpPr/>
            <p:nvPr/>
          </p:nvGrpSpPr>
          <p:grpSpPr>
            <a:xfrm>
              <a:off x="251520" y="908720"/>
              <a:ext cx="2160588" cy="3929063"/>
              <a:chOff x="251520" y="908720"/>
              <a:chExt cx="2160588" cy="3929063"/>
            </a:xfrm>
          </p:grpSpPr>
          <p:sp>
            <p:nvSpPr>
              <p:cNvPr id="85" name="Line 5"/>
              <p:cNvSpPr>
                <a:spLocks noChangeShapeType="1"/>
              </p:cNvSpPr>
              <p:nvPr/>
            </p:nvSpPr>
            <p:spPr bwMode="auto">
              <a:xfrm>
                <a:off x="353120" y="4212308"/>
                <a:ext cx="1439863" cy="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VE"/>
              </a:p>
            </p:txBody>
          </p:sp>
          <p:sp>
            <p:nvSpPr>
              <p:cNvPr id="86" name="Line 6"/>
              <p:cNvSpPr>
                <a:spLocks noChangeShapeType="1"/>
              </p:cNvSpPr>
              <p:nvPr/>
            </p:nvSpPr>
            <p:spPr bwMode="auto">
              <a:xfrm>
                <a:off x="1792983" y="4223420"/>
                <a:ext cx="0" cy="611188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VE"/>
              </a:p>
            </p:txBody>
          </p:sp>
          <p:sp>
            <p:nvSpPr>
              <p:cNvPr id="87" name="Line 7"/>
              <p:cNvSpPr>
                <a:spLocks noChangeShapeType="1"/>
              </p:cNvSpPr>
              <p:nvPr/>
            </p:nvSpPr>
            <p:spPr bwMode="auto">
              <a:xfrm>
                <a:off x="1038920" y="1534195"/>
                <a:ext cx="457200" cy="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VE"/>
              </a:p>
            </p:txBody>
          </p:sp>
          <p:sp>
            <p:nvSpPr>
              <p:cNvPr id="88" name="Line 8"/>
              <p:cNvSpPr>
                <a:spLocks noChangeShapeType="1"/>
              </p:cNvSpPr>
              <p:nvPr/>
            </p:nvSpPr>
            <p:spPr bwMode="auto">
              <a:xfrm>
                <a:off x="1196083" y="1378620"/>
                <a:ext cx="457200" cy="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VE"/>
              </a:p>
            </p:txBody>
          </p:sp>
          <p:sp>
            <p:nvSpPr>
              <p:cNvPr id="89" name="Line 9"/>
              <p:cNvSpPr>
                <a:spLocks noChangeShapeType="1"/>
              </p:cNvSpPr>
              <p:nvPr/>
            </p:nvSpPr>
            <p:spPr bwMode="auto">
              <a:xfrm>
                <a:off x="1654870" y="1386558"/>
                <a:ext cx="0" cy="251460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VE"/>
              </a:p>
            </p:txBody>
          </p:sp>
          <p:sp>
            <p:nvSpPr>
              <p:cNvPr id="90" name="Line 10"/>
              <p:cNvSpPr>
                <a:spLocks noChangeShapeType="1"/>
              </p:cNvSpPr>
              <p:nvPr/>
            </p:nvSpPr>
            <p:spPr bwMode="auto">
              <a:xfrm>
                <a:off x="1497708" y="1543720"/>
                <a:ext cx="0" cy="251460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VE"/>
              </a:p>
            </p:txBody>
          </p:sp>
          <p:sp>
            <p:nvSpPr>
              <p:cNvPr id="91" name="Line 11"/>
              <p:cNvSpPr>
                <a:spLocks noChangeShapeType="1"/>
              </p:cNvSpPr>
              <p:nvPr/>
            </p:nvSpPr>
            <p:spPr bwMode="auto">
              <a:xfrm>
                <a:off x="349945" y="4220245"/>
                <a:ext cx="0" cy="612775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VE"/>
              </a:p>
            </p:txBody>
          </p:sp>
          <p:sp>
            <p:nvSpPr>
              <p:cNvPr id="92" name="Line 12"/>
              <p:cNvSpPr>
                <a:spLocks noChangeShapeType="1"/>
              </p:cNvSpPr>
              <p:nvPr/>
            </p:nvSpPr>
            <p:spPr bwMode="auto">
              <a:xfrm>
                <a:off x="2300983" y="3710658"/>
                <a:ext cx="0" cy="611188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VE"/>
              </a:p>
            </p:txBody>
          </p:sp>
          <p:sp>
            <p:nvSpPr>
              <p:cNvPr id="93" name="Line 13"/>
              <p:cNvSpPr>
                <a:spLocks noChangeShapeType="1"/>
              </p:cNvSpPr>
              <p:nvPr/>
            </p:nvSpPr>
            <p:spPr bwMode="auto">
              <a:xfrm>
                <a:off x="348358" y="4837783"/>
                <a:ext cx="1439863" cy="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VE"/>
              </a:p>
            </p:txBody>
          </p:sp>
          <p:sp>
            <p:nvSpPr>
              <p:cNvPr id="94" name="Line 14"/>
              <p:cNvSpPr>
                <a:spLocks noChangeShapeType="1"/>
              </p:cNvSpPr>
              <p:nvPr/>
            </p:nvSpPr>
            <p:spPr bwMode="auto">
              <a:xfrm rot="18900000">
                <a:off x="1691383" y="4580608"/>
                <a:ext cx="720725" cy="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VE"/>
              </a:p>
            </p:txBody>
          </p:sp>
          <p:sp>
            <p:nvSpPr>
              <p:cNvPr id="95" name="Line 15"/>
              <p:cNvSpPr>
                <a:spLocks noChangeShapeType="1"/>
              </p:cNvSpPr>
              <p:nvPr/>
            </p:nvSpPr>
            <p:spPr bwMode="auto">
              <a:xfrm rot="18900000">
                <a:off x="251520" y="3958308"/>
                <a:ext cx="720725" cy="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VE"/>
              </a:p>
            </p:txBody>
          </p:sp>
          <p:sp>
            <p:nvSpPr>
              <p:cNvPr id="96" name="Line 16"/>
              <p:cNvSpPr>
                <a:spLocks noChangeShapeType="1"/>
              </p:cNvSpPr>
              <p:nvPr/>
            </p:nvSpPr>
            <p:spPr bwMode="auto">
              <a:xfrm rot="18900000">
                <a:off x="1683445" y="3964658"/>
                <a:ext cx="720725" cy="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VE"/>
              </a:p>
            </p:txBody>
          </p:sp>
          <p:sp>
            <p:nvSpPr>
              <p:cNvPr id="97" name="Line 17"/>
              <p:cNvSpPr>
                <a:spLocks noChangeShapeType="1"/>
              </p:cNvSpPr>
              <p:nvPr/>
            </p:nvSpPr>
            <p:spPr bwMode="auto">
              <a:xfrm rot="18900000">
                <a:off x="1469133" y="3978945"/>
                <a:ext cx="215900" cy="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VE"/>
              </a:p>
            </p:txBody>
          </p:sp>
          <p:sp>
            <p:nvSpPr>
              <p:cNvPr id="98" name="Line 18"/>
              <p:cNvSpPr>
                <a:spLocks noChangeShapeType="1"/>
              </p:cNvSpPr>
              <p:nvPr/>
            </p:nvSpPr>
            <p:spPr bwMode="auto">
              <a:xfrm rot="18900000">
                <a:off x="1465958" y="1454820"/>
                <a:ext cx="215900" cy="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VE"/>
              </a:p>
            </p:txBody>
          </p:sp>
          <p:sp>
            <p:nvSpPr>
              <p:cNvPr id="99" name="Line 19"/>
              <p:cNvSpPr>
                <a:spLocks noChangeShapeType="1"/>
              </p:cNvSpPr>
              <p:nvPr/>
            </p:nvSpPr>
            <p:spPr bwMode="auto">
              <a:xfrm rot="18900000">
                <a:off x="1010345" y="1454820"/>
                <a:ext cx="215900" cy="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VE"/>
              </a:p>
            </p:txBody>
          </p:sp>
          <p:sp>
            <p:nvSpPr>
              <p:cNvPr id="100" name="Line 20"/>
              <p:cNvSpPr>
                <a:spLocks noChangeShapeType="1"/>
              </p:cNvSpPr>
              <p:nvPr/>
            </p:nvSpPr>
            <p:spPr bwMode="auto">
              <a:xfrm>
                <a:off x="1030983" y="4050383"/>
                <a:ext cx="457200" cy="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VE"/>
              </a:p>
            </p:txBody>
          </p:sp>
          <p:sp>
            <p:nvSpPr>
              <p:cNvPr id="101" name="Line 21"/>
              <p:cNvSpPr>
                <a:spLocks noChangeShapeType="1"/>
              </p:cNvSpPr>
              <p:nvPr/>
            </p:nvSpPr>
            <p:spPr bwMode="auto">
              <a:xfrm>
                <a:off x="1038920" y="4053558"/>
                <a:ext cx="457200" cy="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VE"/>
              </a:p>
            </p:txBody>
          </p:sp>
          <p:sp>
            <p:nvSpPr>
              <p:cNvPr id="102" name="Line 22"/>
              <p:cNvSpPr>
                <a:spLocks noChangeShapeType="1"/>
              </p:cNvSpPr>
              <p:nvPr/>
            </p:nvSpPr>
            <p:spPr bwMode="auto">
              <a:xfrm>
                <a:off x="1038920" y="1527845"/>
                <a:ext cx="0" cy="251460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VE"/>
              </a:p>
            </p:txBody>
          </p:sp>
          <p:sp>
            <p:nvSpPr>
              <p:cNvPr id="103" name="Line 23"/>
              <p:cNvSpPr>
                <a:spLocks noChangeShapeType="1"/>
              </p:cNvSpPr>
              <p:nvPr/>
            </p:nvSpPr>
            <p:spPr bwMode="auto">
              <a:xfrm>
                <a:off x="1658045" y="3704308"/>
                <a:ext cx="627063" cy="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s-VE"/>
              </a:p>
            </p:txBody>
          </p:sp>
          <p:sp>
            <p:nvSpPr>
              <p:cNvPr id="104" name="Line 24"/>
              <p:cNvSpPr>
                <a:spLocks noChangeShapeType="1"/>
              </p:cNvSpPr>
              <p:nvPr/>
            </p:nvSpPr>
            <p:spPr bwMode="auto">
              <a:xfrm>
                <a:off x="853183" y="3707483"/>
                <a:ext cx="187325" cy="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s-VE"/>
              </a:p>
            </p:txBody>
          </p:sp>
          <p:sp>
            <p:nvSpPr>
              <p:cNvPr id="105" name="Line 25"/>
              <p:cNvSpPr>
                <a:spLocks noChangeShapeType="1"/>
              </p:cNvSpPr>
              <p:nvPr/>
            </p:nvSpPr>
            <p:spPr bwMode="auto">
              <a:xfrm>
                <a:off x="1783458" y="3967833"/>
                <a:ext cx="107950" cy="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 type="none" w="med" len="lg"/>
                <a:tailEnd/>
              </a:ln>
              <a:effectLst/>
            </p:spPr>
            <p:txBody>
              <a:bodyPr/>
              <a:lstStyle/>
              <a:p>
                <a:endParaRPr lang="es-VE"/>
              </a:p>
            </p:txBody>
          </p:sp>
          <p:sp>
            <p:nvSpPr>
              <p:cNvPr id="106" name="Line 26"/>
              <p:cNvSpPr>
                <a:spLocks noChangeShapeType="1"/>
              </p:cNvSpPr>
              <p:nvPr/>
            </p:nvSpPr>
            <p:spPr bwMode="auto">
              <a:xfrm>
                <a:off x="1834258" y="2127920"/>
                <a:ext cx="0" cy="182880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s-VE"/>
              </a:p>
            </p:txBody>
          </p:sp>
          <p:sp>
            <p:nvSpPr>
              <p:cNvPr id="107" name="Text Box 27"/>
              <p:cNvSpPr txBox="1">
                <a:spLocks noChangeArrowheads="1"/>
              </p:cNvSpPr>
              <p:nvPr/>
            </p:nvSpPr>
            <p:spPr bwMode="auto">
              <a:xfrm>
                <a:off x="1694558" y="2826420"/>
                <a:ext cx="457200" cy="342900"/>
              </a:xfrm>
              <a:prstGeom prst="rect">
                <a:avLst/>
              </a:prstGeom>
              <a:solidFill>
                <a:srgbClr val="FFFFFF"/>
              </a:solidFill>
              <a:ln w="19050" algn="ctr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es-ES" sz="1400" dirty="0">
                    <a:latin typeface="Times New Roman" pitchFamily="18" charset="0"/>
                  </a:rPr>
                  <a:t>L</a:t>
                </a:r>
                <a:endParaRPr lang="es-ES" dirty="0"/>
              </a:p>
            </p:txBody>
          </p:sp>
          <p:pic>
            <p:nvPicPr>
              <p:cNvPr id="108" name="Picture 28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996058" y="2712120"/>
                <a:ext cx="485775" cy="438150"/>
              </a:xfrm>
              <a:prstGeom prst="rect">
                <a:avLst/>
              </a:prstGeom>
              <a:noFill/>
              <a:ln w="19050">
                <a:noFill/>
                <a:miter lim="800000"/>
                <a:headEnd/>
                <a:tailEnd/>
              </a:ln>
            </p:spPr>
          </p:pic>
          <p:sp>
            <p:nvSpPr>
              <p:cNvPr id="109" name="Line 29"/>
              <p:cNvSpPr>
                <a:spLocks noChangeShapeType="1"/>
              </p:cNvSpPr>
              <p:nvPr/>
            </p:nvSpPr>
            <p:spPr bwMode="auto">
              <a:xfrm>
                <a:off x="1237358" y="1226220"/>
                <a:ext cx="457200" cy="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VE"/>
              </a:p>
            </p:txBody>
          </p:sp>
          <p:sp>
            <p:nvSpPr>
              <p:cNvPr id="110" name="Line 30"/>
              <p:cNvSpPr>
                <a:spLocks noChangeShapeType="1"/>
              </p:cNvSpPr>
              <p:nvPr/>
            </p:nvSpPr>
            <p:spPr bwMode="auto">
              <a:xfrm rot="18900000">
                <a:off x="1638995" y="1223045"/>
                <a:ext cx="107950" cy="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VE"/>
              </a:p>
            </p:txBody>
          </p:sp>
          <p:sp>
            <p:nvSpPr>
              <p:cNvPr id="111" name="Line 31"/>
              <p:cNvSpPr>
                <a:spLocks noChangeShapeType="1"/>
              </p:cNvSpPr>
              <p:nvPr/>
            </p:nvSpPr>
            <p:spPr bwMode="auto">
              <a:xfrm rot="18900000">
                <a:off x="1200845" y="1216695"/>
                <a:ext cx="107950" cy="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VE"/>
              </a:p>
            </p:txBody>
          </p:sp>
          <p:sp>
            <p:nvSpPr>
              <p:cNvPr id="112" name="Text Box 32"/>
              <p:cNvSpPr txBox="1">
                <a:spLocks noChangeArrowheads="1"/>
              </p:cNvSpPr>
              <p:nvPr/>
            </p:nvSpPr>
            <p:spPr bwMode="auto">
              <a:xfrm>
                <a:off x="1275458" y="908720"/>
                <a:ext cx="457200" cy="342900"/>
              </a:xfrm>
              <a:prstGeom prst="rect">
                <a:avLst/>
              </a:prstGeom>
              <a:noFill/>
              <a:ln w="19050" algn="ctr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pPr algn="ctr"/>
                <a:r>
                  <a:rPr lang="es-ES" sz="1400" dirty="0">
                    <a:latin typeface="Times New Roman" pitchFamily="18" charset="0"/>
                  </a:rPr>
                  <a:t>H</a:t>
                </a:r>
                <a:endParaRPr lang="es-ES" dirty="0"/>
              </a:p>
            </p:txBody>
          </p:sp>
          <p:sp>
            <p:nvSpPr>
              <p:cNvPr id="113" name="Text Box 33"/>
              <p:cNvSpPr txBox="1">
                <a:spLocks noChangeArrowheads="1"/>
              </p:cNvSpPr>
              <p:nvPr/>
            </p:nvSpPr>
            <p:spPr bwMode="auto">
              <a:xfrm>
                <a:off x="1756470" y="1771233"/>
                <a:ext cx="583282" cy="342900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pPr algn="ctr"/>
                <a:r>
                  <a:rPr lang="es-ES" b="1" dirty="0" smtClean="0">
                    <a:sym typeface="Symbol" pitchFamily="18" charset="2"/>
                  </a:rPr>
                  <a:t>V</a:t>
                </a:r>
                <a:endParaRPr lang="es-ES" b="1" dirty="0">
                  <a:sym typeface="Symbol" pitchFamily="18" charset="2"/>
                </a:endParaRPr>
              </a:p>
            </p:txBody>
          </p:sp>
          <p:sp>
            <p:nvSpPr>
              <p:cNvPr id="114" name="Oval 34"/>
              <p:cNvSpPr>
                <a:spLocks noChangeArrowheads="1"/>
              </p:cNvSpPr>
              <p:nvPr/>
            </p:nvSpPr>
            <p:spPr bwMode="auto">
              <a:xfrm>
                <a:off x="1548508" y="2067595"/>
                <a:ext cx="79375" cy="150813"/>
              </a:xfrm>
              <a:prstGeom prst="ellipse">
                <a:avLst/>
              </a:prstGeom>
              <a:solidFill>
                <a:srgbClr val="FFFFFF"/>
              </a:solidFill>
              <a:ln w="19050" algn="ctr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s-VE"/>
              </a:p>
            </p:txBody>
          </p:sp>
          <p:sp>
            <p:nvSpPr>
              <p:cNvPr id="115" name="Line 35"/>
              <p:cNvSpPr>
                <a:spLocks noChangeShapeType="1"/>
              </p:cNvSpPr>
              <p:nvPr/>
            </p:nvSpPr>
            <p:spPr bwMode="auto">
              <a:xfrm>
                <a:off x="1585020" y="2137445"/>
                <a:ext cx="685800" cy="0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 type="triangle" w="med" len="lg"/>
                <a:tailEnd/>
              </a:ln>
              <a:effectLst/>
            </p:spPr>
            <p:txBody>
              <a:bodyPr/>
              <a:lstStyle/>
              <a:p>
                <a:endParaRPr lang="es-VE"/>
              </a:p>
            </p:txBody>
          </p:sp>
          <p:sp>
            <p:nvSpPr>
              <p:cNvPr id="116" name="Line 36"/>
              <p:cNvSpPr>
                <a:spLocks noChangeShapeType="1"/>
              </p:cNvSpPr>
              <p:nvPr/>
            </p:nvSpPr>
            <p:spPr bwMode="auto">
              <a:xfrm>
                <a:off x="1592958" y="2066008"/>
                <a:ext cx="0" cy="150813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s-VE"/>
              </a:p>
            </p:txBody>
          </p:sp>
          <p:sp>
            <p:nvSpPr>
              <p:cNvPr id="117" name="Line 37"/>
              <p:cNvSpPr>
                <a:spLocks noChangeShapeType="1"/>
              </p:cNvSpPr>
              <p:nvPr/>
            </p:nvSpPr>
            <p:spPr bwMode="auto">
              <a:xfrm>
                <a:off x="1559620" y="2140620"/>
                <a:ext cx="79375" cy="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s-VE"/>
              </a:p>
            </p:txBody>
          </p:sp>
          <p:sp>
            <p:nvSpPr>
              <p:cNvPr id="118" name="Line 38"/>
              <p:cNvSpPr>
                <a:spLocks noChangeShapeType="1"/>
              </p:cNvSpPr>
              <p:nvPr/>
            </p:nvSpPr>
            <p:spPr bwMode="auto">
              <a:xfrm rot="18900000">
                <a:off x="894458" y="1454820"/>
                <a:ext cx="215900" cy="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VE"/>
              </a:p>
            </p:txBody>
          </p:sp>
          <p:sp>
            <p:nvSpPr>
              <p:cNvPr id="119" name="Line 39"/>
              <p:cNvSpPr>
                <a:spLocks noChangeShapeType="1"/>
              </p:cNvSpPr>
              <p:nvPr/>
            </p:nvSpPr>
            <p:spPr bwMode="auto">
              <a:xfrm>
                <a:off x="873820" y="1531020"/>
                <a:ext cx="107950" cy="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VE"/>
              </a:p>
            </p:txBody>
          </p:sp>
          <p:sp>
            <p:nvSpPr>
              <p:cNvPr id="120" name="Line 40"/>
              <p:cNvSpPr>
                <a:spLocks noChangeShapeType="1"/>
              </p:cNvSpPr>
              <p:nvPr/>
            </p:nvSpPr>
            <p:spPr bwMode="auto">
              <a:xfrm>
                <a:off x="1016695" y="1375445"/>
                <a:ext cx="106363" cy="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VE"/>
              </a:p>
            </p:txBody>
          </p:sp>
          <p:sp>
            <p:nvSpPr>
              <p:cNvPr id="121" name="Oval 41"/>
              <p:cNvSpPr>
                <a:spLocks noChangeArrowheads="1"/>
              </p:cNvSpPr>
              <p:nvPr/>
            </p:nvSpPr>
            <p:spPr bwMode="auto">
              <a:xfrm>
                <a:off x="1673920" y="1200820"/>
                <a:ext cx="42863" cy="42863"/>
              </a:xfrm>
              <a:prstGeom prst="ellipse">
                <a:avLst/>
              </a:prstGeom>
              <a:solidFill>
                <a:srgbClr val="000000"/>
              </a:solidFill>
              <a:ln w="19050" algn="ctr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s-VE"/>
              </a:p>
            </p:txBody>
          </p:sp>
          <p:sp>
            <p:nvSpPr>
              <p:cNvPr id="122" name="Oval 42"/>
              <p:cNvSpPr>
                <a:spLocks noChangeArrowheads="1"/>
              </p:cNvSpPr>
              <p:nvPr/>
            </p:nvSpPr>
            <p:spPr bwMode="auto">
              <a:xfrm>
                <a:off x="1229420" y="1196058"/>
                <a:ext cx="42863" cy="42863"/>
              </a:xfrm>
              <a:prstGeom prst="ellipse">
                <a:avLst/>
              </a:prstGeom>
              <a:solidFill>
                <a:srgbClr val="000000"/>
              </a:solidFill>
              <a:ln w="19050" algn="ctr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s-VE"/>
              </a:p>
            </p:txBody>
          </p:sp>
          <p:sp>
            <p:nvSpPr>
              <p:cNvPr id="123" name="Oval 43"/>
              <p:cNvSpPr>
                <a:spLocks noChangeArrowheads="1"/>
              </p:cNvSpPr>
              <p:nvPr/>
            </p:nvSpPr>
            <p:spPr bwMode="auto">
              <a:xfrm>
                <a:off x="1048445" y="1353220"/>
                <a:ext cx="42863" cy="42863"/>
              </a:xfrm>
              <a:prstGeom prst="ellipse">
                <a:avLst/>
              </a:prstGeom>
              <a:solidFill>
                <a:srgbClr val="000000"/>
              </a:solidFill>
              <a:ln w="19050" algn="ctr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s-VE"/>
              </a:p>
            </p:txBody>
          </p:sp>
          <p:sp>
            <p:nvSpPr>
              <p:cNvPr id="124" name="Oval 44"/>
              <p:cNvSpPr>
                <a:spLocks noChangeArrowheads="1"/>
              </p:cNvSpPr>
              <p:nvPr/>
            </p:nvSpPr>
            <p:spPr bwMode="auto">
              <a:xfrm>
                <a:off x="903983" y="1508795"/>
                <a:ext cx="42863" cy="42863"/>
              </a:xfrm>
              <a:prstGeom prst="ellipse">
                <a:avLst/>
              </a:prstGeom>
              <a:solidFill>
                <a:srgbClr val="000000"/>
              </a:solidFill>
              <a:ln w="19050" algn="ctr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s-VE"/>
              </a:p>
            </p:txBody>
          </p:sp>
          <p:sp>
            <p:nvSpPr>
              <p:cNvPr id="125" name="Oval 45"/>
              <p:cNvSpPr>
                <a:spLocks noChangeArrowheads="1"/>
              </p:cNvSpPr>
              <p:nvPr/>
            </p:nvSpPr>
            <p:spPr bwMode="auto">
              <a:xfrm>
                <a:off x="1810445" y="3939258"/>
                <a:ext cx="42863" cy="42863"/>
              </a:xfrm>
              <a:prstGeom prst="ellipse">
                <a:avLst/>
              </a:prstGeom>
              <a:solidFill>
                <a:srgbClr val="000000"/>
              </a:solidFill>
              <a:ln w="19050" algn="ctr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s-VE"/>
              </a:p>
            </p:txBody>
          </p:sp>
          <p:sp>
            <p:nvSpPr>
              <p:cNvPr id="126" name="Text Box 46"/>
              <p:cNvSpPr txBox="1">
                <a:spLocks noChangeArrowheads="1"/>
              </p:cNvSpPr>
              <p:nvPr/>
            </p:nvSpPr>
            <p:spPr bwMode="auto">
              <a:xfrm>
                <a:off x="600770" y="1202408"/>
                <a:ext cx="457200" cy="342900"/>
              </a:xfrm>
              <a:prstGeom prst="rect">
                <a:avLst/>
              </a:prstGeom>
              <a:noFill/>
              <a:ln w="19050" algn="ctr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pPr algn="ctr"/>
                <a:r>
                  <a:rPr lang="es-ES" sz="1400">
                    <a:latin typeface="Times New Roman" pitchFamily="18" charset="0"/>
                  </a:rPr>
                  <a:t>t</a:t>
                </a:r>
                <a:endParaRPr lang="es-ES"/>
              </a:p>
            </p:txBody>
          </p:sp>
        </p:grpSp>
        <p:sp>
          <p:nvSpPr>
            <p:cNvPr id="37" name="Line 71"/>
            <p:cNvSpPr>
              <a:spLocks noChangeShapeType="1"/>
            </p:cNvSpPr>
            <p:nvPr/>
          </p:nvSpPr>
          <p:spPr bwMode="auto">
            <a:xfrm>
              <a:off x="2736030" y="4884515"/>
              <a:ext cx="2106613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VE"/>
            </a:p>
          </p:txBody>
        </p:sp>
        <p:sp>
          <p:nvSpPr>
            <p:cNvPr id="38" name="Line 72"/>
            <p:cNvSpPr>
              <a:spLocks noChangeShapeType="1"/>
            </p:cNvSpPr>
            <p:nvPr/>
          </p:nvSpPr>
          <p:spPr bwMode="auto">
            <a:xfrm>
              <a:off x="4842643" y="4817840"/>
              <a:ext cx="0" cy="11430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VE"/>
            </a:p>
          </p:txBody>
        </p:sp>
        <p:sp>
          <p:nvSpPr>
            <p:cNvPr id="39" name="Text Box 73"/>
            <p:cNvSpPr txBox="1">
              <a:spLocks noChangeArrowheads="1"/>
            </p:cNvSpPr>
            <p:nvPr/>
          </p:nvSpPr>
          <p:spPr bwMode="auto">
            <a:xfrm>
              <a:off x="3360474" y="4850412"/>
              <a:ext cx="1028700" cy="3016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es-ES" sz="1400" dirty="0">
                  <a:latin typeface="Times New Roman" pitchFamily="18" charset="0"/>
                  <a:cs typeface="Times New Roman" pitchFamily="18" charset="0"/>
                </a:rPr>
                <a:t>1000 mm</a:t>
              </a:r>
            </a:p>
          </p:txBody>
        </p:sp>
        <p:sp>
          <p:nvSpPr>
            <p:cNvPr id="40" name="Line 74"/>
            <p:cNvSpPr>
              <a:spLocks noChangeShapeType="1"/>
            </p:cNvSpPr>
            <p:nvPr/>
          </p:nvSpPr>
          <p:spPr bwMode="auto">
            <a:xfrm>
              <a:off x="2718568" y="4827365"/>
              <a:ext cx="0" cy="11430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VE"/>
            </a:p>
          </p:txBody>
        </p:sp>
        <p:sp>
          <p:nvSpPr>
            <p:cNvPr id="41" name="Text Box 75"/>
            <p:cNvSpPr txBox="1">
              <a:spLocks noChangeArrowheads="1"/>
            </p:cNvSpPr>
            <p:nvPr/>
          </p:nvSpPr>
          <p:spPr bwMode="auto">
            <a:xfrm rot="16200000">
              <a:off x="4618980" y="3911377"/>
              <a:ext cx="1044575" cy="301625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es-ES" sz="1400" dirty="0">
                  <a:latin typeface="Times New Roman" pitchFamily="18" charset="0"/>
                  <a:cs typeface="Times New Roman" pitchFamily="18" charset="0"/>
                </a:rPr>
                <a:t>550 mm</a:t>
              </a:r>
            </a:p>
          </p:txBody>
        </p:sp>
        <p:sp>
          <p:nvSpPr>
            <p:cNvPr id="42" name="Rectangle 76"/>
            <p:cNvSpPr>
              <a:spLocks noChangeArrowheads="1"/>
            </p:cNvSpPr>
            <p:nvPr/>
          </p:nvSpPr>
          <p:spPr bwMode="auto">
            <a:xfrm>
              <a:off x="2705868" y="3720877"/>
              <a:ext cx="2106612" cy="992188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s-VE"/>
            </a:p>
          </p:txBody>
        </p:sp>
        <p:sp>
          <p:nvSpPr>
            <p:cNvPr id="43" name="Line 77"/>
            <p:cNvSpPr>
              <a:spLocks noChangeShapeType="1"/>
            </p:cNvSpPr>
            <p:nvPr/>
          </p:nvSpPr>
          <p:spPr bwMode="auto">
            <a:xfrm flipH="1">
              <a:off x="4653730" y="3666902"/>
              <a:ext cx="49213" cy="6985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VE"/>
            </a:p>
          </p:txBody>
        </p:sp>
        <p:sp>
          <p:nvSpPr>
            <p:cNvPr id="44" name="Rectangle 78"/>
            <p:cNvSpPr>
              <a:spLocks noChangeArrowheads="1"/>
            </p:cNvSpPr>
            <p:nvPr/>
          </p:nvSpPr>
          <p:spPr bwMode="auto">
            <a:xfrm>
              <a:off x="2761430" y="3776440"/>
              <a:ext cx="2000250" cy="881062"/>
            </a:xfrm>
            <a:prstGeom prst="rect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s-VE"/>
            </a:p>
          </p:txBody>
        </p:sp>
        <p:sp>
          <p:nvSpPr>
            <p:cNvPr id="45" name="Line 79"/>
            <p:cNvSpPr>
              <a:spLocks noChangeShapeType="1"/>
            </p:cNvSpPr>
            <p:nvPr/>
          </p:nvSpPr>
          <p:spPr bwMode="auto">
            <a:xfrm>
              <a:off x="2767780" y="3943127"/>
              <a:ext cx="2001838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VE"/>
            </a:p>
          </p:txBody>
        </p:sp>
        <p:sp>
          <p:nvSpPr>
            <p:cNvPr id="46" name="Line 80"/>
            <p:cNvSpPr>
              <a:spLocks noChangeShapeType="1"/>
            </p:cNvSpPr>
            <p:nvPr/>
          </p:nvSpPr>
          <p:spPr bwMode="auto">
            <a:xfrm>
              <a:off x="2777305" y="4216177"/>
              <a:ext cx="2000250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VE"/>
            </a:p>
          </p:txBody>
        </p:sp>
        <p:sp>
          <p:nvSpPr>
            <p:cNvPr id="47" name="Line 81"/>
            <p:cNvSpPr>
              <a:spLocks noChangeShapeType="1"/>
            </p:cNvSpPr>
            <p:nvPr/>
          </p:nvSpPr>
          <p:spPr bwMode="auto">
            <a:xfrm>
              <a:off x="2767780" y="4473352"/>
              <a:ext cx="2001838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VE"/>
            </a:p>
          </p:txBody>
        </p:sp>
        <p:sp>
          <p:nvSpPr>
            <p:cNvPr id="48" name="Line 82"/>
            <p:cNvSpPr>
              <a:spLocks noChangeShapeType="1"/>
            </p:cNvSpPr>
            <p:nvPr/>
          </p:nvSpPr>
          <p:spPr bwMode="auto">
            <a:xfrm>
              <a:off x="4399730" y="3785965"/>
              <a:ext cx="0" cy="881062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VE"/>
            </a:p>
          </p:txBody>
        </p:sp>
        <p:sp>
          <p:nvSpPr>
            <p:cNvPr id="49" name="Line 83"/>
            <p:cNvSpPr>
              <a:spLocks noChangeShapeType="1"/>
            </p:cNvSpPr>
            <p:nvPr/>
          </p:nvSpPr>
          <p:spPr bwMode="auto">
            <a:xfrm>
              <a:off x="4585468" y="3785965"/>
              <a:ext cx="0" cy="881062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VE"/>
            </a:p>
          </p:txBody>
        </p:sp>
        <p:sp>
          <p:nvSpPr>
            <p:cNvPr id="50" name="Line 84"/>
            <p:cNvSpPr>
              <a:spLocks noChangeShapeType="1"/>
            </p:cNvSpPr>
            <p:nvPr/>
          </p:nvSpPr>
          <p:spPr bwMode="auto">
            <a:xfrm>
              <a:off x="2926530" y="3766915"/>
              <a:ext cx="0" cy="881062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VE"/>
            </a:p>
          </p:txBody>
        </p:sp>
        <p:sp>
          <p:nvSpPr>
            <p:cNvPr id="51" name="Line 85"/>
            <p:cNvSpPr>
              <a:spLocks noChangeShapeType="1"/>
            </p:cNvSpPr>
            <p:nvPr/>
          </p:nvSpPr>
          <p:spPr bwMode="auto">
            <a:xfrm>
              <a:off x="3315468" y="3765327"/>
              <a:ext cx="0" cy="88265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VE"/>
            </a:p>
          </p:txBody>
        </p:sp>
        <p:sp>
          <p:nvSpPr>
            <p:cNvPr id="52" name="Line 86"/>
            <p:cNvSpPr>
              <a:spLocks noChangeShapeType="1"/>
            </p:cNvSpPr>
            <p:nvPr/>
          </p:nvSpPr>
          <p:spPr bwMode="auto">
            <a:xfrm>
              <a:off x="3464693" y="3773265"/>
              <a:ext cx="0" cy="88265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VE"/>
            </a:p>
          </p:txBody>
        </p:sp>
        <p:sp>
          <p:nvSpPr>
            <p:cNvPr id="53" name="Line 87"/>
            <p:cNvSpPr>
              <a:spLocks noChangeShapeType="1"/>
            </p:cNvSpPr>
            <p:nvPr/>
          </p:nvSpPr>
          <p:spPr bwMode="auto">
            <a:xfrm>
              <a:off x="4228280" y="3773265"/>
              <a:ext cx="0" cy="88265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VE"/>
            </a:p>
          </p:txBody>
        </p:sp>
        <p:sp>
          <p:nvSpPr>
            <p:cNvPr id="54" name="Line 88"/>
            <p:cNvSpPr>
              <a:spLocks noChangeShapeType="1"/>
            </p:cNvSpPr>
            <p:nvPr/>
          </p:nvSpPr>
          <p:spPr bwMode="auto">
            <a:xfrm>
              <a:off x="3131318" y="3781202"/>
              <a:ext cx="0" cy="88265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VE"/>
            </a:p>
          </p:txBody>
        </p:sp>
        <p:sp>
          <p:nvSpPr>
            <p:cNvPr id="55" name="Rectangle 97"/>
            <p:cNvSpPr>
              <a:spLocks noChangeArrowheads="1"/>
            </p:cNvSpPr>
            <p:nvPr/>
          </p:nvSpPr>
          <p:spPr bwMode="auto">
            <a:xfrm>
              <a:off x="3547243" y="1196752"/>
              <a:ext cx="571500" cy="2519363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s-VE"/>
            </a:p>
          </p:txBody>
        </p:sp>
        <p:sp>
          <p:nvSpPr>
            <p:cNvPr id="56" name="Line 98"/>
            <p:cNvSpPr>
              <a:spLocks noChangeShapeType="1"/>
            </p:cNvSpPr>
            <p:nvPr/>
          </p:nvSpPr>
          <p:spPr bwMode="auto">
            <a:xfrm>
              <a:off x="4671193" y="1263427"/>
              <a:ext cx="0" cy="244792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VE"/>
            </a:p>
          </p:txBody>
        </p:sp>
        <p:sp>
          <p:nvSpPr>
            <p:cNvPr id="57" name="Line 99"/>
            <p:cNvSpPr>
              <a:spLocks noChangeShapeType="1"/>
            </p:cNvSpPr>
            <p:nvPr/>
          </p:nvSpPr>
          <p:spPr bwMode="auto">
            <a:xfrm>
              <a:off x="5014093" y="3698652"/>
              <a:ext cx="0" cy="102870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VE"/>
            </a:p>
          </p:txBody>
        </p:sp>
        <p:sp>
          <p:nvSpPr>
            <p:cNvPr id="58" name="Line 100"/>
            <p:cNvSpPr>
              <a:spLocks noChangeShapeType="1"/>
            </p:cNvSpPr>
            <p:nvPr/>
          </p:nvSpPr>
          <p:spPr bwMode="auto">
            <a:xfrm>
              <a:off x="4956943" y="3698652"/>
              <a:ext cx="11430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VE"/>
            </a:p>
          </p:txBody>
        </p:sp>
        <p:sp>
          <p:nvSpPr>
            <p:cNvPr id="59" name="Line 101"/>
            <p:cNvSpPr>
              <a:spLocks noChangeShapeType="1"/>
            </p:cNvSpPr>
            <p:nvPr/>
          </p:nvSpPr>
          <p:spPr bwMode="auto">
            <a:xfrm>
              <a:off x="4966468" y="4727352"/>
              <a:ext cx="11430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VE"/>
            </a:p>
          </p:txBody>
        </p:sp>
        <p:sp>
          <p:nvSpPr>
            <p:cNvPr id="60" name="Line 102"/>
            <p:cNvSpPr>
              <a:spLocks noChangeShapeType="1"/>
            </p:cNvSpPr>
            <p:nvPr/>
          </p:nvSpPr>
          <p:spPr bwMode="auto">
            <a:xfrm>
              <a:off x="3623443" y="3768502"/>
              <a:ext cx="0" cy="892175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VE"/>
            </a:p>
          </p:txBody>
        </p:sp>
        <p:sp>
          <p:nvSpPr>
            <p:cNvPr id="61" name="Line 103"/>
            <p:cNvSpPr>
              <a:spLocks noChangeShapeType="1"/>
            </p:cNvSpPr>
            <p:nvPr/>
          </p:nvSpPr>
          <p:spPr bwMode="auto">
            <a:xfrm>
              <a:off x="3623443" y="1253902"/>
              <a:ext cx="0" cy="2951163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VE"/>
            </a:p>
          </p:txBody>
        </p:sp>
        <p:sp>
          <p:nvSpPr>
            <p:cNvPr id="62" name="Line 104"/>
            <p:cNvSpPr>
              <a:spLocks noChangeShapeType="1"/>
            </p:cNvSpPr>
            <p:nvPr/>
          </p:nvSpPr>
          <p:spPr bwMode="auto">
            <a:xfrm>
              <a:off x="4029843" y="1260252"/>
              <a:ext cx="0" cy="295275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VE"/>
            </a:p>
          </p:txBody>
        </p:sp>
        <p:sp>
          <p:nvSpPr>
            <p:cNvPr id="63" name="Line 105"/>
            <p:cNvSpPr>
              <a:spLocks noChangeShapeType="1"/>
            </p:cNvSpPr>
            <p:nvPr/>
          </p:nvSpPr>
          <p:spPr bwMode="auto">
            <a:xfrm>
              <a:off x="3826643" y="1260252"/>
              <a:ext cx="0" cy="295275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VE"/>
            </a:p>
          </p:txBody>
        </p:sp>
        <p:sp>
          <p:nvSpPr>
            <p:cNvPr id="64" name="Line 106"/>
            <p:cNvSpPr>
              <a:spLocks noChangeShapeType="1"/>
            </p:cNvSpPr>
            <p:nvPr/>
          </p:nvSpPr>
          <p:spPr bwMode="auto">
            <a:xfrm>
              <a:off x="3636143" y="1260252"/>
              <a:ext cx="377825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VE"/>
            </a:p>
          </p:txBody>
        </p:sp>
        <p:sp>
          <p:nvSpPr>
            <p:cNvPr id="65" name="Line 107"/>
            <p:cNvSpPr>
              <a:spLocks noChangeShapeType="1"/>
            </p:cNvSpPr>
            <p:nvPr/>
          </p:nvSpPr>
          <p:spPr bwMode="auto">
            <a:xfrm>
              <a:off x="3636143" y="1420590"/>
              <a:ext cx="377825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VE"/>
            </a:p>
          </p:txBody>
        </p:sp>
        <p:sp>
          <p:nvSpPr>
            <p:cNvPr id="66" name="Line 108"/>
            <p:cNvSpPr>
              <a:spLocks noChangeShapeType="1"/>
            </p:cNvSpPr>
            <p:nvPr/>
          </p:nvSpPr>
          <p:spPr bwMode="auto">
            <a:xfrm>
              <a:off x="3648843" y="1580927"/>
              <a:ext cx="377825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VE"/>
            </a:p>
          </p:txBody>
        </p:sp>
        <p:sp>
          <p:nvSpPr>
            <p:cNvPr id="67" name="Line 109"/>
            <p:cNvSpPr>
              <a:spLocks noChangeShapeType="1"/>
            </p:cNvSpPr>
            <p:nvPr/>
          </p:nvSpPr>
          <p:spPr bwMode="auto">
            <a:xfrm>
              <a:off x="3648843" y="1741265"/>
              <a:ext cx="377825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VE"/>
            </a:p>
          </p:txBody>
        </p:sp>
        <p:sp>
          <p:nvSpPr>
            <p:cNvPr id="68" name="Line 110"/>
            <p:cNvSpPr>
              <a:spLocks noChangeShapeType="1"/>
            </p:cNvSpPr>
            <p:nvPr/>
          </p:nvSpPr>
          <p:spPr bwMode="auto">
            <a:xfrm>
              <a:off x="3636143" y="1901602"/>
              <a:ext cx="377825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VE"/>
            </a:p>
          </p:txBody>
        </p:sp>
        <p:sp>
          <p:nvSpPr>
            <p:cNvPr id="69" name="Line 111"/>
            <p:cNvSpPr>
              <a:spLocks noChangeShapeType="1"/>
            </p:cNvSpPr>
            <p:nvPr/>
          </p:nvSpPr>
          <p:spPr bwMode="auto">
            <a:xfrm>
              <a:off x="3636143" y="2061940"/>
              <a:ext cx="377825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VE"/>
            </a:p>
          </p:txBody>
        </p:sp>
        <p:sp>
          <p:nvSpPr>
            <p:cNvPr id="70" name="Line 112"/>
            <p:cNvSpPr>
              <a:spLocks noChangeShapeType="1"/>
            </p:cNvSpPr>
            <p:nvPr/>
          </p:nvSpPr>
          <p:spPr bwMode="auto">
            <a:xfrm>
              <a:off x="3636143" y="2222277"/>
              <a:ext cx="377825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VE"/>
            </a:p>
          </p:txBody>
        </p:sp>
        <p:sp>
          <p:nvSpPr>
            <p:cNvPr id="71" name="Line 113"/>
            <p:cNvSpPr>
              <a:spLocks noChangeShapeType="1"/>
            </p:cNvSpPr>
            <p:nvPr/>
          </p:nvSpPr>
          <p:spPr bwMode="auto">
            <a:xfrm>
              <a:off x="3648843" y="2382615"/>
              <a:ext cx="377825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VE"/>
            </a:p>
          </p:txBody>
        </p:sp>
        <p:sp>
          <p:nvSpPr>
            <p:cNvPr id="72" name="Line 114"/>
            <p:cNvSpPr>
              <a:spLocks noChangeShapeType="1"/>
            </p:cNvSpPr>
            <p:nvPr/>
          </p:nvSpPr>
          <p:spPr bwMode="auto">
            <a:xfrm>
              <a:off x="3636143" y="2541365"/>
              <a:ext cx="377825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VE"/>
            </a:p>
          </p:txBody>
        </p:sp>
        <p:sp>
          <p:nvSpPr>
            <p:cNvPr id="73" name="Line 115"/>
            <p:cNvSpPr>
              <a:spLocks noChangeShapeType="1"/>
            </p:cNvSpPr>
            <p:nvPr/>
          </p:nvSpPr>
          <p:spPr bwMode="auto">
            <a:xfrm>
              <a:off x="3636143" y="2703290"/>
              <a:ext cx="377825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VE"/>
            </a:p>
          </p:txBody>
        </p:sp>
        <p:sp>
          <p:nvSpPr>
            <p:cNvPr id="74" name="Line 116"/>
            <p:cNvSpPr>
              <a:spLocks noChangeShapeType="1"/>
            </p:cNvSpPr>
            <p:nvPr/>
          </p:nvSpPr>
          <p:spPr bwMode="auto">
            <a:xfrm>
              <a:off x="3648843" y="2862040"/>
              <a:ext cx="377825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VE"/>
            </a:p>
          </p:txBody>
        </p:sp>
        <p:sp>
          <p:nvSpPr>
            <p:cNvPr id="75" name="Line 117"/>
            <p:cNvSpPr>
              <a:spLocks noChangeShapeType="1"/>
            </p:cNvSpPr>
            <p:nvPr/>
          </p:nvSpPr>
          <p:spPr bwMode="auto">
            <a:xfrm>
              <a:off x="3636143" y="3022377"/>
              <a:ext cx="377825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VE"/>
            </a:p>
          </p:txBody>
        </p:sp>
        <p:sp>
          <p:nvSpPr>
            <p:cNvPr id="76" name="Line 118"/>
            <p:cNvSpPr>
              <a:spLocks noChangeShapeType="1"/>
            </p:cNvSpPr>
            <p:nvPr/>
          </p:nvSpPr>
          <p:spPr bwMode="auto">
            <a:xfrm>
              <a:off x="3636143" y="3197002"/>
              <a:ext cx="377825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VE"/>
            </a:p>
          </p:txBody>
        </p:sp>
        <p:sp>
          <p:nvSpPr>
            <p:cNvPr id="77" name="Line 119"/>
            <p:cNvSpPr>
              <a:spLocks noChangeShapeType="1"/>
            </p:cNvSpPr>
            <p:nvPr/>
          </p:nvSpPr>
          <p:spPr bwMode="auto">
            <a:xfrm>
              <a:off x="4556893" y="1272952"/>
              <a:ext cx="22860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VE"/>
            </a:p>
          </p:txBody>
        </p:sp>
        <p:sp>
          <p:nvSpPr>
            <p:cNvPr id="78" name="Line 120"/>
            <p:cNvSpPr>
              <a:spLocks noChangeShapeType="1"/>
            </p:cNvSpPr>
            <p:nvPr/>
          </p:nvSpPr>
          <p:spPr bwMode="auto">
            <a:xfrm>
              <a:off x="4027994" y="3758977"/>
              <a:ext cx="0" cy="892175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VE"/>
            </a:p>
          </p:txBody>
        </p:sp>
        <p:sp>
          <p:nvSpPr>
            <p:cNvPr id="79" name="Line 121"/>
            <p:cNvSpPr>
              <a:spLocks noChangeShapeType="1"/>
            </p:cNvSpPr>
            <p:nvPr/>
          </p:nvSpPr>
          <p:spPr bwMode="auto">
            <a:xfrm>
              <a:off x="3823468" y="3768502"/>
              <a:ext cx="0" cy="892175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VE"/>
            </a:p>
          </p:txBody>
        </p:sp>
        <p:sp>
          <p:nvSpPr>
            <p:cNvPr id="80" name="Line 122"/>
            <p:cNvSpPr>
              <a:spLocks noChangeShapeType="1"/>
            </p:cNvSpPr>
            <p:nvPr/>
          </p:nvSpPr>
          <p:spPr bwMode="auto">
            <a:xfrm>
              <a:off x="3632968" y="3349402"/>
              <a:ext cx="377825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VE"/>
            </a:p>
          </p:txBody>
        </p:sp>
        <p:sp>
          <p:nvSpPr>
            <p:cNvPr id="81" name="Line 123"/>
            <p:cNvSpPr>
              <a:spLocks noChangeShapeType="1"/>
            </p:cNvSpPr>
            <p:nvPr/>
          </p:nvSpPr>
          <p:spPr bwMode="auto">
            <a:xfrm>
              <a:off x="3632968" y="3501802"/>
              <a:ext cx="377825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VE"/>
            </a:p>
          </p:txBody>
        </p:sp>
        <p:sp>
          <p:nvSpPr>
            <p:cNvPr id="82" name="Line 124"/>
            <p:cNvSpPr>
              <a:spLocks noChangeShapeType="1"/>
            </p:cNvSpPr>
            <p:nvPr/>
          </p:nvSpPr>
          <p:spPr bwMode="auto">
            <a:xfrm>
              <a:off x="3636143" y="3631919"/>
              <a:ext cx="377825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VE"/>
            </a:p>
          </p:txBody>
        </p:sp>
        <p:sp>
          <p:nvSpPr>
            <p:cNvPr id="83" name="Text Box 125"/>
            <p:cNvSpPr txBox="1">
              <a:spLocks noChangeArrowheads="1"/>
            </p:cNvSpPr>
            <p:nvPr/>
          </p:nvSpPr>
          <p:spPr bwMode="auto">
            <a:xfrm rot="16200000">
              <a:off x="4367552" y="2319115"/>
              <a:ext cx="974725" cy="33020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es-ES" sz="1400" dirty="0" smtClean="0">
                  <a:latin typeface="Times New Roman" pitchFamily="18" charset="0"/>
                  <a:cs typeface="Times New Roman" pitchFamily="18" charset="0"/>
                </a:rPr>
                <a:t>1750 mm</a:t>
              </a:r>
              <a:endParaRPr lang="es-ES" sz="14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4" name="83 CuadroTexto"/>
            <p:cNvSpPr txBox="1"/>
            <p:nvPr/>
          </p:nvSpPr>
          <p:spPr>
            <a:xfrm>
              <a:off x="2195736" y="3356992"/>
              <a:ext cx="136815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smtClean="0"/>
                <a:t>Cross-section</a:t>
              </a:r>
              <a:endParaRPr lang="en-US" sz="140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1 Grupo"/>
          <p:cNvGrpSpPr/>
          <p:nvPr/>
        </p:nvGrpSpPr>
        <p:grpSpPr>
          <a:xfrm>
            <a:off x="500034" y="1967180"/>
            <a:ext cx="8224552" cy="4176464"/>
            <a:chOff x="595598" y="1340768"/>
            <a:chExt cx="8224552" cy="4176464"/>
          </a:xfrm>
        </p:grpSpPr>
        <p:sp>
          <p:nvSpPr>
            <p:cNvPr id="3" name="Text Box 165"/>
            <p:cNvSpPr txBox="1">
              <a:spLocks noChangeArrowheads="1"/>
            </p:cNvSpPr>
            <p:nvPr/>
          </p:nvSpPr>
          <p:spPr bwMode="auto">
            <a:xfrm>
              <a:off x="5436096" y="5055567"/>
              <a:ext cx="1100227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s-VE" sz="2400" b="1" dirty="0"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B3</a:t>
              </a:r>
              <a:endParaRPr lang="es-ES" sz="2400" b="1" baseline="-250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" name="Text Box 166"/>
            <p:cNvSpPr txBox="1">
              <a:spLocks noChangeArrowheads="1"/>
            </p:cNvSpPr>
            <p:nvPr/>
          </p:nvSpPr>
          <p:spPr bwMode="auto">
            <a:xfrm>
              <a:off x="7288197" y="5055567"/>
              <a:ext cx="1100227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s-VE" sz="2400" b="1" dirty="0"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B4</a:t>
              </a:r>
              <a:endParaRPr lang="es-ES" sz="2400" b="1" baseline="-250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" name="Text Box 163"/>
            <p:cNvSpPr txBox="1">
              <a:spLocks noChangeArrowheads="1"/>
            </p:cNvSpPr>
            <p:nvPr/>
          </p:nvSpPr>
          <p:spPr bwMode="auto">
            <a:xfrm>
              <a:off x="1524939" y="5055567"/>
              <a:ext cx="1102845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s-VE" sz="2400" b="1" dirty="0"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B1</a:t>
              </a:r>
              <a:endParaRPr lang="es-ES" sz="2400" b="1" baseline="-250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" name="Text Box 164"/>
            <p:cNvSpPr txBox="1">
              <a:spLocks noChangeArrowheads="1"/>
            </p:cNvSpPr>
            <p:nvPr/>
          </p:nvSpPr>
          <p:spPr bwMode="auto">
            <a:xfrm>
              <a:off x="3399765" y="5055567"/>
              <a:ext cx="1100227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s-VE" sz="2400" b="1" dirty="0"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B2</a:t>
              </a:r>
              <a:endParaRPr lang="es-ES" sz="2400" b="1" baseline="-25000" dirty="0"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7" name="Picture 55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932573" y="1734418"/>
              <a:ext cx="7887577" cy="30484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8" name="Group 529"/>
            <p:cNvGrpSpPr>
              <a:grpSpLocks/>
            </p:cNvGrpSpPr>
            <p:nvPr/>
          </p:nvGrpSpPr>
          <p:grpSpPr bwMode="auto">
            <a:xfrm>
              <a:off x="595599" y="1959223"/>
              <a:ext cx="592027" cy="2574707"/>
              <a:chOff x="329" y="1253"/>
              <a:chExt cx="226" cy="913"/>
            </a:xfrm>
          </p:grpSpPr>
          <p:pic>
            <p:nvPicPr>
              <p:cNvPr id="18" name="Picture 520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481" y="1253"/>
                <a:ext cx="72" cy="9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9" name="Line 521"/>
              <p:cNvSpPr>
                <a:spLocks noChangeShapeType="1"/>
              </p:cNvSpPr>
              <p:nvPr/>
            </p:nvSpPr>
            <p:spPr bwMode="auto">
              <a:xfrm>
                <a:off x="439" y="1480"/>
                <a:ext cx="0" cy="36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med" len="lg"/>
                <a:tailEnd type="triangle" w="med" len="lg"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0" name="Text Box 522"/>
              <p:cNvSpPr txBox="1">
                <a:spLocks noChangeArrowheads="1"/>
              </p:cNvSpPr>
              <p:nvPr/>
            </p:nvSpPr>
            <p:spPr bwMode="auto">
              <a:xfrm>
                <a:off x="329" y="1888"/>
                <a:ext cx="226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s-VE"/>
                  <a:t>+</a:t>
                </a:r>
                <a:endParaRPr lang="es-ES"/>
              </a:p>
            </p:txBody>
          </p:sp>
        </p:grpSp>
        <p:sp>
          <p:nvSpPr>
            <p:cNvPr id="9" name="8 CuadroTexto"/>
            <p:cNvSpPr txBox="1"/>
            <p:nvPr/>
          </p:nvSpPr>
          <p:spPr>
            <a:xfrm>
              <a:off x="1115616" y="1340768"/>
              <a:ext cx="36004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diagonal tension cracks by shear force</a:t>
              </a:r>
              <a:endParaRPr lang="en-US" sz="1600" dirty="0"/>
            </a:p>
          </p:txBody>
        </p:sp>
        <p:sp>
          <p:nvSpPr>
            <p:cNvPr id="10" name="9 CuadroTexto"/>
            <p:cNvSpPr txBox="1"/>
            <p:nvPr/>
          </p:nvSpPr>
          <p:spPr>
            <a:xfrm>
              <a:off x="3347864" y="4797152"/>
              <a:ext cx="302433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flexure cracks by bending moment</a:t>
              </a:r>
              <a:endParaRPr lang="en-US" sz="1600" dirty="0"/>
            </a:p>
          </p:txBody>
        </p:sp>
        <p:sp>
          <p:nvSpPr>
            <p:cNvPr id="11" name="10 Forma libre"/>
            <p:cNvSpPr/>
            <p:nvPr/>
          </p:nvSpPr>
          <p:spPr>
            <a:xfrm>
              <a:off x="2124075" y="1638300"/>
              <a:ext cx="1771650" cy="981075"/>
            </a:xfrm>
            <a:custGeom>
              <a:avLst/>
              <a:gdLst>
                <a:gd name="connsiteX0" fmla="*/ 0 w 1771650"/>
                <a:gd name="connsiteY0" fmla="*/ 0 h 981075"/>
                <a:gd name="connsiteX1" fmla="*/ 1771650 w 1771650"/>
                <a:gd name="connsiteY1" fmla="*/ 0 h 981075"/>
                <a:gd name="connsiteX2" fmla="*/ 1514475 w 1771650"/>
                <a:gd name="connsiteY2" fmla="*/ 981075 h 981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71650" h="981075">
                  <a:moveTo>
                    <a:pt x="0" y="0"/>
                  </a:moveTo>
                  <a:lnTo>
                    <a:pt x="1771650" y="0"/>
                  </a:lnTo>
                  <a:lnTo>
                    <a:pt x="1514475" y="981075"/>
                  </a:lnTo>
                </a:path>
              </a:pathLst>
            </a:custGeom>
            <a:ln w="38100">
              <a:solidFill>
                <a:schemeClr val="accent1">
                  <a:lumMod val="5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VE"/>
            </a:p>
          </p:txBody>
        </p:sp>
        <p:cxnSp>
          <p:nvCxnSpPr>
            <p:cNvPr id="12" name="11 Conector recto de flecha"/>
            <p:cNvCxnSpPr>
              <a:stCxn id="11" idx="1"/>
            </p:cNvCxnSpPr>
            <p:nvPr/>
          </p:nvCxnSpPr>
          <p:spPr>
            <a:xfrm flipH="1">
              <a:off x="1835696" y="1638300"/>
              <a:ext cx="2060029" cy="1358652"/>
            </a:xfrm>
            <a:prstGeom prst="straightConnector1">
              <a:avLst/>
            </a:prstGeom>
            <a:ln w="38100">
              <a:solidFill>
                <a:schemeClr val="accent1">
                  <a:lumMod val="5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12 Conector recto de flecha"/>
            <p:cNvCxnSpPr>
              <a:stCxn id="11" idx="1"/>
            </p:cNvCxnSpPr>
            <p:nvPr/>
          </p:nvCxnSpPr>
          <p:spPr>
            <a:xfrm>
              <a:off x="3895725" y="1638300"/>
              <a:ext cx="1684387" cy="782588"/>
            </a:xfrm>
            <a:prstGeom prst="straightConnector1">
              <a:avLst/>
            </a:prstGeom>
            <a:ln w="38100">
              <a:solidFill>
                <a:schemeClr val="accent1">
                  <a:lumMod val="5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13 Forma libre"/>
            <p:cNvSpPr/>
            <p:nvPr/>
          </p:nvSpPr>
          <p:spPr>
            <a:xfrm>
              <a:off x="3238500" y="4219575"/>
              <a:ext cx="1333500" cy="866775"/>
            </a:xfrm>
            <a:custGeom>
              <a:avLst/>
              <a:gdLst>
                <a:gd name="connsiteX0" fmla="*/ 1333500 w 1333500"/>
                <a:gd name="connsiteY0" fmla="*/ 866775 h 866775"/>
                <a:gd name="connsiteX1" fmla="*/ 0 w 1333500"/>
                <a:gd name="connsiteY1" fmla="*/ 866775 h 866775"/>
                <a:gd name="connsiteX2" fmla="*/ 323850 w 1333500"/>
                <a:gd name="connsiteY2" fmla="*/ 0 h 866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33500" h="866775">
                  <a:moveTo>
                    <a:pt x="1333500" y="866775"/>
                  </a:moveTo>
                  <a:lnTo>
                    <a:pt x="0" y="866775"/>
                  </a:lnTo>
                  <a:lnTo>
                    <a:pt x="323850" y="0"/>
                  </a:lnTo>
                </a:path>
              </a:pathLst>
            </a:custGeom>
            <a:ln w="38100">
              <a:solidFill>
                <a:schemeClr val="accent1">
                  <a:lumMod val="5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VE"/>
            </a:p>
          </p:txBody>
        </p:sp>
        <p:cxnSp>
          <p:nvCxnSpPr>
            <p:cNvPr id="15" name="14 Conector recto de flecha"/>
            <p:cNvCxnSpPr>
              <a:stCxn id="14" idx="1"/>
            </p:cNvCxnSpPr>
            <p:nvPr/>
          </p:nvCxnSpPr>
          <p:spPr>
            <a:xfrm flipH="1" flipV="1">
              <a:off x="1763688" y="3933056"/>
              <a:ext cx="1474812" cy="1153294"/>
            </a:xfrm>
            <a:prstGeom prst="straightConnector1">
              <a:avLst/>
            </a:prstGeom>
            <a:ln w="38100">
              <a:solidFill>
                <a:schemeClr val="accent1">
                  <a:lumMod val="5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15 Forma libre"/>
            <p:cNvSpPr/>
            <p:nvPr/>
          </p:nvSpPr>
          <p:spPr>
            <a:xfrm flipH="1">
              <a:off x="5004048" y="4219575"/>
              <a:ext cx="1333500" cy="866775"/>
            </a:xfrm>
            <a:custGeom>
              <a:avLst/>
              <a:gdLst>
                <a:gd name="connsiteX0" fmla="*/ 1333500 w 1333500"/>
                <a:gd name="connsiteY0" fmla="*/ 866775 h 866775"/>
                <a:gd name="connsiteX1" fmla="*/ 0 w 1333500"/>
                <a:gd name="connsiteY1" fmla="*/ 866775 h 866775"/>
                <a:gd name="connsiteX2" fmla="*/ 323850 w 1333500"/>
                <a:gd name="connsiteY2" fmla="*/ 0 h 866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33500" h="866775">
                  <a:moveTo>
                    <a:pt x="1333500" y="866775"/>
                  </a:moveTo>
                  <a:lnTo>
                    <a:pt x="0" y="866775"/>
                  </a:lnTo>
                  <a:lnTo>
                    <a:pt x="323850" y="0"/>
                  </a:lnTo>
                </a:path>
              </a:pathLst>
            </a:custGeom>
            <a:ln w="38100">
              <a:solidFill>
                <a:schemeClr val="accent1">
                  <a:lumMod val="5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VE"/>
            </a:p>
          </p:txBody>
        </p:sp>
        <p:cxnSp>
          <p:nvCxnSpPr>
            <p:cNvPr id="17" name="16 Conector recto de flecha"/>
            <p:cNvCxnSpPr>
              <a:stCxn id="16" idx="1"/>
            </p:cNvCxnSpPr>
            <p:nvPr/>
          </p:nvCxnSpPr>
          <p:spPr>
            <a:xfrm flipV="1">
              <a:off x="6337548" y="4293096"/>
              <a:ext cx="1042764" cy="793254"/>
            </a:xfrm>
            <a:prstGeom prst="straightConnector1">
              <a:avLst/>
            </a:prstGeom>
            <a:ln w="38100">
              <a:solidFill>
                <a:schemeClr val="accent1">
                  <a:lumMod val="5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Text Box 51"/>
          <p:cNvSpPr txBox="1">
            <a:spLocks noChangeArrowheads="1"/>
          </p:cNvSpPr>
          <p:nvPr/>
        </p:nvSpPr>
        <p:spPr bwMode="auto">
          <a:xfrm>
            <a:off x="714348" y="214290"/>
            <a:ext cx="44640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Cracking patterns</a:t>
            </a:r>
            <a:endParaRPr lang="en-US" sz="2000" b="1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2" name="25 CuadroTexto"/>
          <p:cNvSpPr txBox="1">
            <a:spLocks noChangeArrowheads="1"/>
          </p:cNvSpPr>
          <p:nvPr/>
        </p:nvSpPr>
        <p:spPr bwMode="auto">
          <a:xfrm>
            <a:off x="466757" y="1000108"/>
            <a:ext cx="8677275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dirty="0" smtClean="0"/>
              <a:t>Aspect ratio (L/H)</a:t>
            </a:r>
          </a:p>
          <a:p>
            <a:pPr algn="ctr"/>
            <a:endParaRPr lang="en-US" dirty="0" smtClean="0"/>
          </a:p>
          <a:p>
            <a:pPr algn="just"/>
            <a:r>
              <a:rPr lang="en-US" dirty="0" smtClean="0"/>
              <a:t>             Low: 1.78                 intermediate: 3.55       intermediate : 5.33        High: 7.110</a:t>
            </a:r>
            <a:endParaRPr lang="en-US" dirty="0"/>
          </a:p>
        </p:txBody>
      </p:sp>
      <p:sp>
        <p:nvSpPr>
          <p:cNvPr id="23" name="27 CuadroTexto"/>
          <p:cNvSpPr txBox="1">
            <a:spLocks noChangeArrowheads="1"/>
          </p:cNvSpPr>
          <p:nvPr/>
        </p:nvSpPr>
        <p:spPr bwMode="auto">
          <a:xfrm>
            <a:off x="684213" y="5997598"/>
            <a:ext cx="8208962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 smtClean="0"/>
              <a:t>   Low: Shear Cracks  -------------------------------------------------------  High: Flexure Cracks</a:t>
            </a:r>
          </a:p>
          <a:p>
            <a:r>
              <a:rPr lang="en-US" dirty="0" smtClean="0"/>
              <a:t>                                     3                                                                6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AutoShape 2"/>
          <p:cNvSpPr>
            <a:spLocks noChangeAspect="1" noChangeArrowheads="1"/>
          </p:cNvSpPr>
          <p:nvPr/>
        </p:nvSpPr>
        <p:spPr bwMode="auto">
          <a:xfrm>
            <a:off x="1476375" y="404813"/>
            <a:ext cx="6408738" cy="55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pt-BR"/>
          </a:p>
        </p:txBody>
      </p:sp>
      <p:pic>
        <p:nvPicPr>
          <p:cNvPr id="30723" name="Picture 2" descr="http://www.drmonline.net/images/photos/peru/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76313" y="696913"/>
            <a:ext cx="7196137" cy="5395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sz="2400" dirty="0" smtClean="0">
                <a:solidFill>
                  <a:schemeClr val="tx1"/>
                </a:solidFill>
                <a:effectLst/>
                <a:latin typeface="Times New Roman" pitchFamily="18" charset="0"/>
              </a:rPr>
              <a:t>Double Bay Frame With Partially Confined Masonry</a:t>
            </a:r>
            <a:endParaRPr lang="es-ES" sz="2400" dirty="0" smtClean="0"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415171" name="Rectangle 3"/>
          <p:cNvSpPr>
            <a:spLocks noChangeArrowheads="1"/>
          </p:cNvSpPr>
          <p:nvPr/>
        </p:nvSpPr>
        <p:spPr bwMode="auto">
          <a:xfrm>
            <a:off x="1901825" y="2809875"/>
            <a:ext cx="534035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b">
            <a:spAutoFit/>
          </a:bodyPr>
          <a:lstStyle/>
          <a:p>
            <a:pPr>
              <a:defRPr/>
            </a:pPr>
            <a:endParaRPr lang="es-VE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53252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4063" y="1771650"/>
            <a:ext cx="3544887" cy="216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3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87900" y="1771650"/>
            <a:ext cx="3494088" cy="216058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9525">
            <a:noFill/>
            <a:miter lim="800000"/>
            <a:headEnd/>
            <a:tailEnd/>
          </a:ln>
        </p:spPr>
      </p:pic>
      <p:pic>
        <p:nvPicPr>
          <p:cNvPr id="53254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54063" y="4221163"/>
            <a:ext cx="3530600" cy="215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5" name="Picture 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787900" y="4221163"/>
            <a:ext cx="3494088" cy="2160587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9525">
            <a:noFill/>
            <a:miter lim="800000"/>
            <a:headEnd/>
            <a:tailEnd/>
          </a:ln>
        </p:spPr>
      </p:pic>
      <p:sp>
        <p:nvSpPr>
          <p:cNvPr id="1415176" name="Oval 8"/>
          <p:cNvSpPr>
            <a:spLocks noChangeArrowheads="1"/>
          </p:cNvSpPr>
          <p:nvPr/>
        </p:nvSpPr>
        <p:spPr bwMode="auto">
          <a:xfrm>
            <a:off x="6738938" y="1960563"/>
            <a:ext cx="354012" cy="360362"/>
          </a:xfrm>
          <a:prstGeom prst="ellips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endParaRPr lang="es-VE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415177" name="Oval 9"/>
          <p:cNvSpPr>
            <a:spLocks noChangeArrowheads="1"/>
          </p:cNvSpPr>
          <p:nvPr/>
        </p:nvSpPr>
        <p:spPr bwMode="auto">
          <a:xfrm>
            <a:off x="6156325" y="5661025"/>
            <a:ext cx="354013" cy="360363"/>
          </a:xfrm>
          <a:prstGeom prst="ellips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endParaRPr lang="es-VE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415179" name="Line 11"/>
          <p:cNvSpPr>
            <a:spLocks noChangeShapeType="1"/>
          </p:cNvSpPr>
          <p:nvPr/>
        </p:nvSpPr>
        <p:spPr bwMode="auto">
          <a:xfrm>
            <a:off x="1154113" y="2678113"/>
            <a:ext cx="552450" cy="530225"/>
          </a:xfrm>
          <a:prstGeom prst="line">
            <a:avLst/>
          </a:prstGeom>
          <a:noFill/>
          <a:ln w="25400">
            <a:solidFill>
              <a:srgbClr val="00FFFF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endParaRPr lang="es-VE"/>
          </a:p>
        </p:txBody>
      </p:sp>
      <p:sp>
        <p:nvSpPr>
          <p:cNvPr id="1415180" name="Line 12"/>
          <p:cNvSpPr>
            <a:spLocks noChangeShapeType="1"/>
          </p:cNvSpPr>
          <p:nvPr/>
        </p:nvSpPr>
        <p:spPr bwMode="auto">
          <a:xfrm flipV="1">
            <a:off x="1116013" y="5138738"/>
            <a:ext cx="450850" cy="522287"/>
          </a:xfrm>
          <a:prstGeom prst="line">
            <a:avLst/>
          </a:prstGeom>
          <a:noFill/>
          <a:ln w="25400">
            <a:solidFill>
              <a:srgbClr val="00FFFF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endParaRPr lang="es-VE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ext Box 53"/>
          <p:cNvSpPr txBox="1">
            <a:spLocks noChangeArrowheads="1"/>
          </p:cNvSpPr>
          <p:nvPr/>
        </p:nvSpPr>
        <p:spPr bwMode="auto">
          <a:xfrm>
            <a:off x="2112963" y="2735263"/>
            <a:ext cx="208756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VE" sz="1400" b="1" i="1"/>
              <a:t>Cargas aplicadas</a:t>
            </a:r>
            <a:endParaRPr lang="es-ES" sz="1400" b="1" i="1"/>
          </a:p>
        </p:txBody>
      </p:sp>
      <p:grpSp>
        <p:nvGrpSpPr>
          <p:cNvPr id="2" name="43 Grupo"/>
          <p:cNvGrpSpPr>
            <a:grpSpLocks/>
          </p:cNvGrpSpPr>
          <p:nvPr/>
        </p:nvGrpSpPr>
        <p:grpSpPr bwMode="auto">
          <a:xfrm flipV="1">
            <a:off x="4368800" y="1285875"/>
            <a:ext cx="4775200" cy="1049338"/>
            <a:chOff x="3931221" y="3938042"/>
            <a:chExt cx="4775114" cy="1049337"/>
          </a:xfrm>
        </p:grpSpPr>
        <p:sp>
          <p:nvSpPr>
            <p:cNvPr id="48146" name="Rectangle 2"/>
            <p:cNvSpPr>
              <a:spLocks noChangeArrowheads="1"/>
            </p:cNvSpPr>
            <p:nvPr/>
          </p:nvSpPr>
          <p:spPr bwMode="auto">
            <a:xfrm>
              <a:off x="4418358" y="4141242"/>
              <a:ext cx="3904392" cy="655637"/>
            </a:xfrm>
            <a:prstGeom prst="rect">
              <a:avLst/>
            </a:prstGeom>
            <a:solidFill>
              <a:schemeClr val="accent1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147" name="Arc 3"/>
            <p:cNvSpPr>
              <a:spLocks/>
            </p:cNvSpPr>
            <p:nvPr/>
          </p:nvSpPr>
          <p:spPr bwMode="auto">
            <a:xfrm>
              <a:off x="3931221" y="4020592"/>
              <a:ext cx="376292" cy="814387"/>
            </a:xfrm>
            <a:custGeom>
              <a:avLst/>
              <a:gdLst>
                <a:gd name="T0" fmla="*/ 2147483647 w 21600"/>
                <a:gd name="T1" fmla="*/ 2147483647 h 43200"/>
                <a:gd name="T2" fmla="*/ 2147483647 w 21600"/>
                <a:gd name="T3" fmla="*/ 0 h 43200"/>
                <a:gd name="T4" fmla="*/ 2147483647 w 21600"/>
                <a:gd name="T5" fmla="*/ 2147483647 h 432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43200"/>
                <a:gd name="T11" fmla="*/ 21600 w 21600"/>
                <a:gd name="T12" fmla="*/ 43200 h 432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43200" fill="none" extrusionOk="0">
                  <a:moveTo>
                    <a:pt x="21516" y="43199"/>
                  </a:moveTo>
                  <a:cubicBezTo>
                    <a:pt x="9619" y="43153"/>
                    <a:pt x="0" y="33496"/>
                    <a:pt x="0" y="21600"/>
                  </a:cubicBezTo>
                  <a:cubicBezTo>
                    <a:pt x="-1" y="9703"/>
                    <a:pt x="9620" y="45"/>
                    <a:pt x="21517" y="0"/>
                  </a:cubicBezTo>
                </a:path>
                <a:path w="21600" h="43200" stroke="0" extrusionOk="0">
                  <a:moveTo>
                    <a:pt x="21516" y="43199"/>
                  </a:moveTo>
                  <a:cubicBezTo>
                    <a:pt x="9619" y="43153"/>
                    <a:pt x="0" y="33496"/>
                    <a:pt x="0" y="21600"/>
                  </a:cubicBezTo>
                  <a:cubicBezTo>
                    <a:pt x="-1" y="9703"/>
                    <a:pt x="9620" y="45"/>
                    <a:pt x="21517" y="0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48148" name="Freeform 4"/>
            <p:cNvSpPr>
              <a:spLocks/>
            </p:cNvSpPr>
            <p:nvPr/>
          </p:nvSpPr>
          <p:spPr bwMode="auto">
            <a:xfrm>
              <a:off x="4306054" y="3938042"/>
              <a:ext cx="150225" cy="163512"/>
            </a:xfrm>
            <a:custGeom>
              <a:avLst/>
              <a:gdLst>
                <a:gd name="T0" fmla="*/ 0 w 103"/>
                <a:gd name="T1" fmla="*/ 0 h 103"/>
                <a:gd name="T2" fmla="*/ 0 w 103"/>
                <a:gd name="T3" fmla="*/ 2147483647 h 103"/>
                <a:gd name="T4" fmla="*/ 2147483647 w 103"/>
                <a:gd name="T5" fmla="*/ 2147483647 h 103"/>
                <a:gd name="T6" fmla="*/ 0 w 103"/>
                <a:gd name="T7" fmla="*/ 0 h 10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3"/>
                <a:gd name="T13" fmla="*/ 0 h 103"/>
                <a:gd name="T14" fmla="*/ 103 w 103"/>
                <a:gd name="T15" fmla="*/ 103 h 10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3" h="103">
                  <a:moveTo>
                    <a:pt x="0" y="0"/>
                  </a:moveTo>
                  <a:lnTo>
                    <a:pt x="0" y="103"/>
                  </a:lnTo>
                  <a:lnTo>
                    <a:pt x="103" y="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793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48149" name="Freeform 5"/>
            <p:cNvSpPr>
              <a:spLocks/>
            </p:cNvSpPr>
            <p:nvPr/>
          </p:nvSpPr>
          <p:spPr bwMode="auto">
            <a:xfrm>
              <a:off x="4446069" y="4509542"/>
              <a:ext cx="80218" cy="287337"/>
            </a:xfrm>
            <a:custGeom>
              <a:avLst/>
              <a:gdLst>
                <a:gd name="T0" fmla="*/ 2147483647 w 55"/>
                <a:gd name="T1" fmla="*/ 2147483647 h 181"/>
                <a:gd name="T2" fmla="*/ 2147483647 w 55"/>
                <a:gd name="T3" fmla="*/ 2147483647 h 181"/>
                <a:gd name="T4" fmla="*/ 2147483647 w 55"/>
                <a:gd name="T5" fmla="*/ 2147483647 h 181"/>
                <a:gd name="T6" fmla="*/ 2147483647 w 55"/>
                <a:gd name="T7" fmla="*/ 2147483647 h 181"/>
                <a:gd name="T8" fmla="*/ 2147483647 w 55"/>
                <a:gd name="T9" fmla="*/ 2147483647 h 181"/>
                <a:gd name="T10" fmla="*/ 2147483647 w 55"/>
                <a:gd name="T11" fmla="*/ 2147483647 h 181"/>
                <a:gd name="T12" fmla="*/ 2147483647 w 55"/>
                <a:gd name="T13" fmla="*/ 2147483647 h 181"/>
                <a:gd name="T14" fmla="*/ 2147483647 w 55"/>
                <a:gd name="T15" fmla="*/ 2147483647 h 181"/>
                <a:gd name="T16" fmla="*/ 2147483647 w 55"/>
                <a:gd name="T17" fmla="*/ 2147483647 h 181"/>
                <a:gd name="T18" fmla="*/ 2147483647 w 55"/>
                <a:gd name="T19" fmla="*/ 2147483647 h 181"/>
                <a:gd name="T20" fmla="*/ 2147483647 w 55"/>
                <a:gd name="T21" fmla="*/ 2147483647 h 181"/>
                <a:gd name="T22" fmla="*/ 2147483647 w 55"/>
                <a:gd name="T23" fmla="*/ 2147483647 h 181"/>
                <a:gd name="T24" fmla="*/ 2147483647 w 55"/>
                <a:gd name="T25" fmla="*/ 2147483647 h 181"/>
                <a:gd name="T26" fmla="*/ 2147483647 w 55"/>
                <a:gd name="T27" fmla="*/ 2147483647 h 181"/>
                <a:gd name="T28" fmla="*/ 2147483647 w 55"/>
                <a:gd name="T29" fmla="*/ 2147483647 h 181"/>
                <a:gd name="T30" fmla="*/ 2147483647 w 55"/>
                <a:gd name="T31" fmla="*/ 2147483647 h 181"/>
                <a:gd name="T32" fmla="*/ 2147483647 w 55"/>
                <a:gd name="T33" fmla="*/ 2147483647 h 181"/>
                <a:gd name="T34" fmla="*/ 2147483647 w 55"/>
                <a:gd name="T35" fmla="*/ 2147483647 h 181"/>
                <a:gd name="T36" fmla="*/ 2147483647 w 55"/>
                <a:gd name="T37" fmla="*/ 2147483647 h 181"/>
                <a:gd name="T38" fmla="*/ 2147483647 w 55"/>
                <a:gd name="T39" fmla="*/ 2147483647 h 181"/>
                <a:gd name="T40" fmla="*/ 2147483647 w 55"/>
                <a:gd name="T41" fmla="*/ 2147483647 h 181"/>
                <a:gd name="T42" fmla="*/ 2147483647 w 55"/>
                <a:gd name="T43" fmla="*/ 2147483647 h 181"/>
                <a:gd name="T44" fmla="*/ 2147483647 w 55"/>
                <a:gd name="T45" fmla="*/ 2147483647 h 181"/>
                <a:gd name="T46" fmla="*/ 2147483647 w 55"/>
                <a:gd name="T47" fmla="*/ 2147483647 h 181"/>
                <a:gd name="T48" fmla="*/ 2147483647 w 55"/>
                <a:gd name="T49" fmla="*/ 2147483647 h 181"/>
                <a:gd name="T50" fmla="*/ 2147483647 w 55"/>
                <a:gd name="T51" fmla="*/ 2147483647 h 181"/>
                <a:gd name="T52" fmla="*/ 2147483647 w 55"/>
                <a:gd name="T53" fmla="*/ 2147483647 h 181"/>
                <a:gd name="T54" fmla="*/ 2147483647 w 55"/>
                <a:gd name="T55" fmla="*/ 2147483647 h 181"/>
                <a:gd name="T56" fmla="*/ 2147483647 w 55"/>
                <a:gd name="T57" fmla="*/ 2147483647 h 181"/>
                <a:gd name="T58" fmla="*/ 2147483647 w 55"/>
                <a:gd name="T59" fmla="*/ 2147483647 h 181"/>
                <a:gd name="T60" fmla="*/ 2147483647 w 55"/>
                <a:gd name="T61" fmla="*/ 2147483647 h 181"/>
                <a:gd name="T62" fmla="*/ 2147483647 w 55"/>
                <a:gd name="T63" fmla="*/ 0 h 181"/>
                <a:gd name="T64" fmla="*/ 0 w 55"/>
                <a:gd name="T65" fmla="*/ 2147483647 h 181"/>
                <a:gd name="T66" fmla="*/ 2147483647 w 55"/>
                <a:gd name="T67" fmla="*/ 2147483647 h 181"/>
                <a:gd name="T68" fmla="*/ 0 w 55"/>
                <a:gd name="T69" fmla="*/ 2147483647 h 181"/>
                <a:gd name="T70" fmla="*/ 2147483647 w 55"/>
                <a:gd name="T71" fmla="*/ 2147483647 h 181"/>
                <a:gd name="T72" fmla="*/ 2147483647 w 55"/>
                <a:gd name="T73" fmla="*/ 2147483647 h 181"/>
                <a:gd name="T74" fmla="*/ 2147483647 w 55"/>
                <a:gd name="T75" fmla="*/ 2147483647 h 181"/>
                <a:gd name="T76" fmla="*/ 2147483647 w 55"/>
                <a:gd name="T77" fmla="*/ 2147483647 h 181"/>
                <a:gd name="T78" fmla="*/ 2147483647 w 55"/>
                <a:gd name="T79" fmla="*/ 2147483647 h 181"/>
                <a:gd name="T80" fmla="*/ 2147483647 w 55"/>
                <a:gd name="T81" fmla="*/ 2147483647 h 181"/>
                <a:gd name="T82" fmla="*/ 2147483647 w 55"/>
                <a:gd name="T83" fmla="*/ 2147483647 h 181"/>
                <a:gd name="T84" fmla="*/ 2147483647 w 55"/>
                <a:gd name="T85" fmla="*/ 2147483647 h 181"/>
                <a:gd name="T86" fmla="*/ 2147483647 w 55"/>
                <a:gd name="T87" fmla="*/ 2147483647 h 181"/>
                <a:gd name="T88" fmla="*/ 2147483647 w 55"/>
                <a:gd name="T89" fmla="*/ 2147483647 h 181"/>
                <a:gd name="T90" fmla="*/ 2147483647 w 55"/>
                <a:gd name="T91" fmla="*/ 2147483647 h 181"/>
                <a:gd name="T92" fmla="*/ 2147483647 w 55"/>
                <a:gd name="T93" fmla="*/ 2147483647 h 181"/>
                <a:gd name="T94" fmla="*/ 2147483647 w 55"/>
                <a:gd name="T95" fmla="*/ 2147483647 h 181"/>
                <a:gd name="T96" fmla="*/ 2147483647 w 55"/>
                <a:gd name="T97" fmla="*/ 2147483647 h 181"/>
                <a:gd name="T98" fmla="*/ 2147483647 w 55"/>
                <a:gd name="T99" fmla="*/ 2147483647 h 181"/>
                <a:gd name="T100" fmla="*/ 2147483647 w 55"/>
                <a:gd name="T101" fmla="*/ 2147483647 h 181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55"/>
                <a:gd name="T154" fmla="*/ 0 h 181"/>
                <a:gd name="T155" fmla="*/ 55 w 55"/>
                <a:gd name="T156" fmla="*/ 181 h 181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55" h="181">
                  <a:moveTo>
                    <a:pt x="55" y="178"/>
                  </a:moveTo>
                  <a:lnTo>
                    <a:pt x="55" y="167"/>
                  </a:lnTo>
                  <a:lnTo>
                    <a:pt x="53" y="166"/>
                  </a:lnTo>
                  <a:lnTo>
                    <a:pt x="49" y="164"/>
                  </a:lnTo>
                  <a:lnTo>
                    <a:pt x="52" y="154"/>
                  </a:lnTo>
                  <a:lnTo>
                    <a:pt x="49" y="151"/>
                  </a:lnTo>
                  <a:lnTo>
                    <a:pt x="48" y="145"/>
                  </a:lnTo>
                  <a:lnTo>
                    <a:pt x="48" y="141"/>
                  </a:lnTo>
                  <a:lnTo>
                    <a:pt x="46" y="135"/>
                  </a:lnTo>
                  <a:lnTo>
                    <a:pt x="43" y="127"/>
                  </a:lnTo>
                  <a:lnTo>
                    <a:pt x="43" y="122"/>
                  </a:lnTo>
                  <a:lnTo>
                    <a:pt x="40" y="116"/>
                  </a:lnTo>
                  <a:lnTo>
                    <a:pt x="37" y="108"/>
                  </a:lnTo>
                  <a:lnTo>
                    <a:pt x="38" y="100"/>
                  </a:lnTo>
                  <a:lnTo>
                    <a:pt x="35" y="95"/>
                  </a:lnTo>
                  <a:lnTo>
                    <a:pt x="31" y="90"/>
                  </a:lnTo>
                  <a:lnTo>
                    <a:pt x="27" y="83"/>
                  </a:lnTo>
                  <a:lnTo>
                    <a:pt x="27" y="74"/>
                  </a:lnTo>
                  <a:lnTo>
                    <a:pt x="26" y="68"/>
                  </a:lnTo>
                  <a:lnTo>
                    <a:pt x="23" y="63"/>
                  </a:lnTo>
                  <a:lnTo>
                    <a:pt x="18" y="60"/>
                  </a:lnTo>
                  <a:lnTo>
                    <a:pt x="16" y="55"/>
                  </a:lnTo>
                  <a:lnTo>
                    <a:pt x="16" y="51"/>
                  </a:lnTo>
                  <a:lnTo>
                    <a:pt x="16" y="46"/>
                  </a:lnTo>
                  <a:lnTo>
                    <a:pt x="11" y="40"/>
                  </a:lnTo>
                  <a:lnTo>
                    <a:pt x="10" y="35"/>
                  </a:lnTo>
                  <a:lnTo>
                    <a:pt x="9" y="30"/>
                  </a:lnTo>
                  <a:lnTo>
                    <a:pt x="7" y="21"/>
                  </a:lnTo>
                  <a:lnTo>
                    <a:pt x="6" y="17"/>
                  </a:lnTo>
                  <a:lnTo>
                    <a:pt x="4" y="12"/>
                  </a:lnTo>
                  <a:lnTo>
                    <a:pt x="3" y="5"/>
                  </a:lnTo>
                  <a:lnTo>
                    <a:pt x="2" y="0"/>
                  </a:lnTo>
                  <a:lnTo>
                    <a:pt x="0" y="4"/>
                  </a:lnTo>
                  <a:lnTo>
                    <a:pt x="1" y="9"/>
                  </a:lnTo>
                  <a:lnTo>
                    <a:pt x="0" y="12"/>
                  </a:lnTo>
                  <a:lnTo>
                    <a:pt x="6" y="24"/>
                  </a:lnTo>
                  <a:lnTo>
                    <a:pt x="7" y="29"/>
                  </a:lnTo>
                  <a:lnTo>
                    <a:pt x="8" y="34"/>
                  </a:lnTo>
                  <a:lnTo>
                    <a:pt x="15" y="53"/>
                  </a:lnTo>
                  <a:lnTo>
                    <a:pt x="24" y="68"/>
                  </a:lnTo>
                  <a:lnTo>
                    <a:pt x="24" y="82"/>
                  </a:lnTo>
                  <a:lnTo>
                    <a:pt x="34" y="106"/>
                  </a:lnTo>
                  <a:lnTo>
                    <a:pt x="37" y="113"/>
                  </a:lnTo>
                  <a:lnTo>
                    <a:pt x="38" y="119"/>
                  </a:lnTo>
                  <a:lnTo>
                    <a:pt x="41" y="124"/>
                  </a:lnTo>
                  <a:lnTo>
                    <a:pt x="43" y="135"/>
                  </a:lnTo>
                  <a:lnTo>
                    <a:pt x="45" y="144"/>
                  </a:lnTo>
                  <a:lnTo>
                    <a:pt x="47" y="156"/>
                  </a:lnTo>
                  <a:lnTo>
                    <a:pt x="48" y="165"/>
                  </a:lnTo>
                  <a:lnTo>
                    <a:pt x="53" y="175"/>
                  </a:lnTo>
                  <a:lnTo>
                    <a:pt x="52" y="181"/>
                  </a:lnTo>
                </a:path>
              </a:pathLst>
            </a:custGeom>
            <a:noFill/>
            <a:ln w="28575" cmpd="sng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48150" name="Freeform 6"/>
            <p:cNvSpPr>
              <a:spLocks/>
            </p:cNvSpPr>
            <p:nvPr/>
          </p:nvSpPr>
          <p:spPr bwMode="auto">
            <a:xfrm>
              <a:off x="4526287" y="4558754"/>
              <a:ext cx="132723" cy="228600"/>
            </a:xfrm>
            <a:custGeom>
              <a:avLst/>
              <a:gdLst>
                <a:gd name="T0" fmla="*/ 2147483647 w 91"/>
                <a:gd name="T1" fmla="*/ 2147483647 h 144"/>
                <a:gd name="T2" fmla="*/ 2147483647 w 91"/>
                <a:gd name="T3" fmla="*/ 2147483647 h 144"/>
                <a:gd name="T4" fmla="*/ 2147483647 w 91"/>
                <a:gd name="T5" fmla="*/ 2147483647 h 144"/>
                <a:gd name="T6" fmla="*/ 2147483647 w 91"/>
                <a:gd name="T7" fmla="*/ 2147483647 h 144"/>
                <a:gd name="T8" fmla="*/ 2147483647 w 91"/>
                <a:gd name="T9" fmla="*/ 2147483647 h 144"/>
                <a:gd name="T10" fmla="*/ 2147483647 w 91"/>
                <a:gd name="T11" fmla="*/ 2147483647 h 144"/>
                <a:gd name="T12" fmla="*/ 2147483647 w 91"/>
                <a:gd name="T13" fmla="*/ 2147483647 h 144"/>
                <a:gd name="T14" fmla="*/ 2147483647 w 91"/>
                <a:gd name="T15" fmla="*/ 2147483647 h 144"/>
                <a:gd name="T16" fmla="*/ 2147483647 w 91"/>
                <a:gd name="T17" fmla="*/ 2147483647 h 144"/>
                <a:gd name="T18" fmla="*/ 2147483647 w 91"/>
                <a:gd name="T19" fmla="*/ 2147483647 h 144"/>
                <a:gd name="T20" fmla="*/ 2147483647 w 91"/>
                <a:gd name="T21" fmla="*/ 2147483647 h 144"/>
                <a:gd name="T22" fmla="*/ 2147483647 w 91"/>
                <a:gd name="T23" fmla="*/ 2147483647 h 144"/>
                <a:gd name="T24" fmla="*/ 2147483647 w 91"/>
                <a:gd name="T25" fmla="*/ 2147483647 h 144"/>
                <a:gd name="T26" fmla="*/ 2147483647 w 91"/>
                <a:gd name="T27" fmla="*/ 2147483647 h 144"/>
                <a:gd name="T28" fmla="*/ 2147483647 w 91"/>
                <a:gd name="T29" fmla="*/ 0 h 144"/>
                <a:gd name="T30" fmla="*/ 0 w 91"/>
                <a:gd name="T31" fmla="*/ 2147483647 h 144"/>
                <a:gd name="T32" fmla="*/ 2147483647 w 91"/>
                <a:gd name="T33" fmla="*/ 2147483647 h 144"/>
                <a:gd name="T34" fmla="*/ 2147483647 w 91"/>
                <a:gd name="T35" fmla="*/ 2147483647 h 144"/>
                <a:gd name="T36" fmla="*/ 2147483647 w 91"/>
                <a:gd name="T37" fmla="*/ 2147483647 h 144"/>
                <a:gd name="T38" fmla="*/ 2147483647 w 91"/>
                <a:gd name="T39" fmla="*/ 2147483647 h 144"/>
                <a:gd name="T40" fmla="*/ 2147483647 w 91"/>
                <a:gd name="T41" fmla="*/ 2147483647 h 144"/>
                <a:gd name="T42" fmla="*/ 2147483647 w 91"/>
                <a:gd name="T43" fmla="*/ 2147483647 h 144"/>
                <a:gd name="T44" fmla="*/ 2147483647 w 91"/>
                <a:gd name="T45" fmla="*/ 2147483647 h 144"/>
                <a:gd name="T46" fmla="*/ 2147483647 w 91"/>
                <a:gd name="T47" fmla="*/ 2147483647 h 144"/>
                <a:gd name="T48" fmla="*/ 2147483647 w 91"/>
                <a:gd name="T49" fmla="*/ 2147483647 h 144"/>
                <a:gd name="T50" fmla="*/ 2147483647 w 91"/>
                <a:gd name="T51" fmla="*/ 2147483647 h 144"/>
                <a:gd name="T52" fmla="*/ 2147483647 w 91"/>
                <a:gd name="T53" fmla="*/ 2147483647 h 144"/>
                <a:gd name="T54" fmla="*/ 2147483647 w 91"/>
                <a:gd name="T55" fmla="*/ 2147483647 h 144"/>
                <a:gd name="T56" fmla="*/ 2147483647 w 91"/>
                <a:gd name="T57" fmla="*/ 2147483647 h 144"/>
                <a:gd name="T58" fmla="*/ 2147483647 w 91"/>
                <a:gd name="T59" fmla="*/ 2147483647 h 144"/>
                <a:gd name="T60" fmla="*/ 2147483647 w 91"/>
                <a:gd name="T61" fmla="*/ 2147483647 h 144"/>
                <a:gd name="T62" fmla="*/ 2147483647 w 91"/>
                <a:gd name="T63" fmla="*/ 2147483647 h 144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91"/>
                <a:gd name="T97" fmla="*/ 0 h 144"/>
                <a:gd name="T98" fmla="*/ 91 w 91"/>
                <a:gd name="T99" fmla="*/ 144 h 144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91" h="144">
                  <a:moveTo>
                    <a:pt x="91" y="144"/>
                  </a:moveTo>
                  <a:lnTo>
                    <a:pt x="86" y="138"/>
                  </a:lnTo>
                  <a:lnTo>
                    <a:pt x="88" y="134"/>
                  </a:lnTo>
                  <a:lnTo>
                    <a:pt x="88" y="128"/>
                  </a:lnTo>
                  <a:lnTo>
                    <a:pt x="85" y="122"/>
                  </a:lnTo>
                  <a:lnTo>
                    <a:pt x="84" y="114"/>
                  </a:lnTo>
                  <a:lnTo>
                    <a:pt x="84" y="108"/>
                  </a:lnTo>
                  <a:lnTo>
                    <a:pt x="83" y="103"/>
                  </a:lnTo>
                  <a:lnTo>
                    <a:pt x="78" y="96"/>
                  </a:lnTo>
                  <a:lnTo>
                    <a:pt x="78" y="90"/>
                  </a:lnTo>
                  <a:lnTo>
                    <a:pt x="78" y="84"/>
                  </a:lnTo>
                  <a:lnTo>
                    <a:pt x="76" y="79"/>
                  </a:lnTo>
                  <a:lnTo>
                    <a:pt x="73" y="73"/>
                  </a:lnTo>
                  <a:lnTo>
                    <a:pt x="71" y="66"/>
                  </a:lnTo>
                  <a:lnTo>
                    <a:pt x="71" y="62"/>
                  </a:lnTo>
                  <a:lnTo>
                    <a:pt x="68" y="57"/>
                  </a:lnTo>
                  <a:lnTo>
                    <a:pt x="65" y="46"/>
                  </a:lnTo>
                  <a:lnTo>
                    <a:pt x="62" y="42"/>
                  </a:lnTo>
                  <a:lnTo>
                    <a:pt x="55" y="37"/>
                  </a:lnTo>
                  <a:lnTo>
                    <a:pt x="54" y="31"/>
                  </a:lnTo>
                  <a:lnTo>
                    <a:pt x="53" y="27"/>
                  </a:lnTo>
                  <a:lnTo>
                    <a:pt x="50" y="22"/>
                  </a:lnTo>
                  <a:lnTo>
                    <a:pt x="45" y="15"/>
                  </a:lnTo>
                  <a:lnTo>
                    <a:pt x="37" y="13"/>
                  </a:lnTo>
                  <a:lnTo>
                    <a:pt x="31" y="11"/>
                  </a:lnTo>
                  <a:lnTo>
                    <a:pt x="25" y="9"/>
                  </a:lnTo>
                  <a:lnTo>
                    <a:pt x="23" y="7"/>
                  </a:lnTo>
                  <a:lnTo>
                    <a:pt x="20" y="3"/>
                  </a:lnTo>
                  <a:lnTo>
                    <a:pt x="14" y="0"/>
                  </a:lnTo>
                  <a:lnTo>
                    <a:pt x="9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4" y="3"/>
                  </a:lnTo>
                  <a:lnTo>
                    <a:pt x="9" y="3"/>
                  </a:lnTo>
                  <a:lnTo>
                    <a:pt x="18" y="7"/>
                  </a:lnTo>
                  <a:lnTo>
                    <a:pt x="25" y="12"/>
                  </a:lnTo>
                  <a:lnTo>
                    <a:pt x="30" y="13"/>
                  </a:lnTo>
                  <a:lnTo>
                    <a:pt x="37" y="17"/>
                  </a:lnTo>
                  <a:lnTo>
                    <a:pt x="41" y="18"/>
                  </a:lnTo>
                  <a:lnTo>
                    <a:pt x="46" y="20"/>
                  </a:lnTo>
                  <a:lnTo>
                    <a:pt x="46" y="25"/>
                  </a:lnTo>
                  <a:lnTo>
                    <a:pt x="51" y="31"/>
                  </a:lnTo>
                  <a:lnTo>
                    <a:pt x="52" y="36"/>
                  </a:lnTo>
                  <a:lnTo>
                    <a:pt x="54" y="40"/>
                  </a:lnTo>
                  <a:lnTo>
                    <a:pt x="59" y="43"/>
                  </a:lnTo>
                  <a:lnTo>
                    <a:pt x="61" y="48"/>
                  </a:lnTo>
                  <a:lnTo>
                    <a:pt x="64" y="52"/>
                  </a:lnTo>
                  <a:lnTo>
                    <a:pt x="66" y="58"/>
                  </a:lnTo>
                  <a:lnTo>
                    <a:pt x="67" y="64"/>
                  </a:lnTo>
                  <a:lnTo>
                    <a:pt x="69" y="68"/>
                  </a:lnTo>
                  <a:lnTo>
                    <a:pt x="69" y="73"/>
                  </a:lnTo>
                  <a:lnTo>
                    <a:pt x="73" y="78"/>
                  </a:lnTo>
                  <a:lnTo>
                    <a:pt x="75" y="82"/>
                  </a:lnTo>
                  <a:lnTo>
                    <a:pt x="75" y="88"/>
                  </a:lnTo>
                  <a:lnTo>
                    <a:pt x="75" y="92"/>
                  </a:lnTo>
                  <a:lnTo>
                    <a:pt x="78" y="96"/>
                  </a:lnTo>
                  <a:lnTo>
                    <a:pt x="78" y="103"/>
                  </a:lnTo>
                  <a:lnTo>
                    <a:pt x="82" y="106"/>
                  </a:lnTo>
                  <a:lnTo>
                    <a:pt x="83" y="113"/>
                  </a:lnTo>
                  <a:lnTo>
                    <a:pt x="83" y="119"/>
                  </a:lnTo>
                  <a:lnTo>
                    <a:pt x="84" y="123"/>
                  </a:lnTo>
                  <a:lnTo>
                    <a:pt x="83" y="129"/>
                  </a:lnTo>
                  <a:lnTo>
                    <a:pt x="83" y="135"/>
                  </a:lnTo>
                  <a:lnTo>
                    <a:pt x="85" y="139"/>
                  </a:lnTo>
                  <a:lnTo>
                    <a:pt x="85" y="143"/>
                  </a:lnTo>
                </a:path>
              </a:pathLst>
            </a:custGeom>
            <a:noFill/>
            <a:ln w="28575" cmpd="sng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48151" name="Freeform 7"/>
            <p:cNvSpPr>
              <a:spLocks/>
            </p:cNvSpPr>
            <p:nvPr/>
          </p:nvSpPr>
          <p:spPr bwMode="auto">
            <a:xfrm>
              <a:off x="4677971" y="4512717"/>
              <a:ext cx="68549" cy="280987"/>
            </a:xfrm>
            <a:custGeom>
              <a:avLst/>
              <a:gdLst>
                <a:gd name="T0" fmla="*/ 2147483647 w 47"/>
                <a:gd name="T1" fmla="*/ 2147483647 h 177"/>
                <a:gd name="T2" fmla="*/ 2147483647 w 47"/>
                <a:gd name="T3" fmla="*/ 2147483647 h 177"/>
                <a:gd name="T4" fmla="*/ 2147483647 w 47"/>
                <a:gd name="T5" fmla="*/ 2147483647 h 177"/>
                <a:gd name="T6" fmla="*/ 2147483647 w 47"/>
                <a:gd name="T7" fmla="*/ 2147483647 h 177"/>
                <a:gd name="T8" fmla="*/ 2147483647 w 47"/>
                <a:gd name="T9" fmla="*/ 2147483647 h 177"/>
                <a:gd name="T10" fmla="*/ 2147483647 w 47"/>
                <a:gd name="T11" fmla="*/ 2147483647 h 177"/>
                <a:gd name="T12" fmla="*/ 2147483647 w 47"/>
                <a:gd name="T13" fmla="*/ 2147483647 h 177"/>
                <a:gd name="T14" fmla="*/ 2147483647 w 47"/>
                <a:gd name="T15" fmla="*/ 2147483647 h 177"/>
                <a:gd name="T16" fmla="*/ 2147483647 w 47"/>
                <a:gd name="T17" fmla="*/ 2147483647 h 177"/>
                <a:gd name="T18" fmla="*/ 2147483647 w 47"/>
                <a:gd name="T19" fmla="*/ 2147483647 h 177"/>
                <a:gd name="T20" fmla="*/ 2147483647 w 47"/>
                <a:gd name="T21" fmla="*/ 2147483647 h 177"/>
                <a:gd name="T22" fmla="*/ 2147483647 w 47"/>
                <a:gd name="T23" fmla="*/ 2147483647 h 177"/>
                <a:gd name="T24" fmla="*/ 2147483647 w 47"/>
                <a:gd name="T25" fmla="*/ 2147483647 h 177"/>
                <a:gd name="T26" fmla="*/ 2147483647 w 47"/>
                <a:gd name="T27" fmla="*/ 0 h 177"/>
                <a:gd name="T28" fmla="*/ 2147483647 w 47"/>
                <a:gd name="T29" fmla="*/ 2147483647 h 177"/>
                <a:gd name="T30" fmla="*/ 2147483647 w 47"/>
                <a:gd name="T31" fmla="*/ 2147483647 h 177"/>
                <a:gd name="T32" fmla="*/ 2147483647 w 47"/>
                <a:gd name="T33" fmla="*/ 2147483647 h 177"/>
                <a:gd name="T34" fmla="*/ 2147483647 w 47"/>
                <a:gd name="T35" fmla="*/ 2147483647 h 177"/>
                <a:gd name="T36" fmla="*/ 2147483647 w 47"/>
                <a:gd name="T37" fmla="*/ 2147483647 h 177"/>
                <a:gd name="T38" fmla="*/ 2147483647 w 47"/>
                <a:gd name="T39" fmla="*/ 2147483647 h 177"/>
                <a:gd name="T40" fmla="*/ 2147483647 w 47"/>
                <a:gd name="T41" fmla="*/ 2147483647 h 177"/>
                <a:gd name="T42" fmla="*/ 2147483647 w 47"/>
                <a:gd name="T43" fmla="*/ 2147483647 h 177"/>
                <a:gd name="T44" fmla="*/ 2147483647 w 47"/>
                <a:gd name="T45" fmla="*/ 2147483647 h 177"/>
                <a:gd name="T46" fmla="*/ 2147483647 w 47"/>
                <a:gd name="T47" fmla="*/ 2147483647 h 177"/>
                <a:gd name="T48" fmla="*/ 2147483647 w 47"/>
                <a:gd name="T49" fmla="*/ 2147483647 h 177"/>
                <a:gd name="T50" fmla="*/ 2147483647 w 47"/>
                <a:gd name="T51" fmla="*/ 2147483647 h 177"/>
                <a:gd name="T52" fmla="*/ 2147483647 w 47"/>
                <a:gd name="T53" fmla="*/ 2147483647 h 177"/>
                <a:gd name="T54" fmla="*/ 2147483647 w 47"/>
                <a:gd name="T55" fmla="*/ 2147483647 h 177"/>
                <a:gd name="T56" fmla="*/ 2147483647 w 47"/>
                <a:gd name="T57" fmla="*/ 2147483647 h 177"/>
                <a:gd name="T58" fmla="*/ 2147483647 w 47"/>
                <a:gd name="T59" fmla="*/ 2147483647 h 177"/>
                <a:gd name="T60" fmla="*/ 2147483647 w 47"/>
                <a:gd name="T61" fmla="*/ 2147483647 h 177"/>
                <a:gd name="T62" fmla="*/ 2147483647 w 47"/>
                <a:gd name="T63" fmla="*/ 2147483647 h 177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47"/>
                <a:gd name="T97" fmla="*/ 0 h 177"/>
                <a:gd name="T98" fmla="*/ 47 w 47"/>
                <a:gd name="T99" fmla="*/ 177 h 177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47" h="177">
                  <a:moveTo>
                    <a:pt x="40" y="173"/>
                  </a:moveTo>
                  <a:lnTo>
                    <a:pt x="40" y="168"/>
                  </a:lnTo>
                  <a:lnTo>
                    <a:pt x="35" y="165"/>
                  </a:lnTo>
                  <a:lnTo>
                    <a:pt x="31" y="157"/>
                  </a:lnTo>
                  <a:lnTo>
                    <a:pt x="30" y="148"/>
                  </a:lnTo>
                  <a:lnTo>
                    <a:pt x="28" y="140"/>
                  </a:lnTo>
                  <a:lnTo>
                    <a:pt x="27" y="132"/>
                  </a:lnTo>
                  <a:lnTo>
                    <a:pt x="25" y="125"/>
                  </a:lnTo>
                  <a:lnTo>
                    <a:pt x="25" y="120"/>
                  </a:lnTo>
                  <a:lnTo>
                    <a:pt x="26" y="109"/>
                  </a:lnTo>
                  <a:lnTo>
                    <a:pt x="28" y="99"/>
                  </a:lnTo>
                  <a:lnTo>
                    <a:pt x="28" y="89"/>
                  </a:lnTo>
                  <a:lnTo>
                    <a:pt x="28" y="81"/>
                  </a:lnTo>
                  <a:lnTo>
                    <a:pt x="27" y="76"/>
                  </a:lnTo>
                  <a:lnTo>
                    <a:pt x="28" y="68"/>
                  </a:lnTo>
                  <a:lnTo>
                    <a:pt x="33" y="58"/>
                  </a:lnTo>
                  <a:lnTo>
                    <a:pt x="33" y="50"/>
                  </a:lnTo>
                  <a:lnTo>
                    <a:pt x="31" y="44"/>
                  </a:lnTo>
                  <a:lnTo>
                    <a:pt x="27" y="34"/>
                  </a:lnTo>
                  <a:lnTo>
                    <a:pt x="28" y="30"/>
                  </a:lnTo>
                  <a:lnTo>
                    <a:pt x="30" y="23"/>
                  </a:lnTo>
                  <a:lnTo>
                    <a:pt x="28" y="20"/>
                  </a:lnTo>
                  <a:lnTo>
                    <a:pt x="23" y="13"/>
                  </a:lnTo>
                  <a:lnTo>
                    <a:pt x="19" y="8"/>
                  </a:lnTo>
                  <a:lnTo>
                    <a:pt x="12" y="5"/>
                  </a:lnTo>
                  <a:lnTo>
                    <a:pt x="7" y="3"/>
                  </a:lnTo>
                  <a:lnTo>
                    <a:pt x="0" y="0"/>
                  </a:lnTo>
                  <a:lnTo>
                    <a:pt x="2" y="0"/>
                  </a:lnTo>
                  <a:lnTo>
                    <a:pt x="6" y="0"/>
                  </a:lnTo>
                  <a:lnTo>
                    <a:pt x="9" y="1"/>
                  </a:lnTo>
                  <a:lnTo>
                    <a:pt x="16" y="3"/>
                  </a:lnTo>
                  <a:lnTo>
                    <a:pt x="19" y="4"/>
                  </a:lnTo>
                  <a:lnTo>
                    <a:pt x="24" y="8"/>
                  </a:lnTo>
                  <a:lnTo>
                    <a:pt x="28" y="13"/>
                  </a:lnTo>
                  <a:lnTo>
                    <a:pt x="32" y="18"/>
                  </a:lnTo>
                  <a:lnTo>
                    <a:pt x="34" y="21"/>
                  </a:lnTo>
                  <a:lnTo>
                    <a:pt x="32" y="27"/>
                  </a:lnTo>
                  <a:lnTo>
                    <a:pt x="32" y="31"/>
                  </a:lnTo>
                  <a:lnTo>
                    <a:pt x="36" y="50"/>
                  </a:lnTo>
                  <a:lnTo>
                    <a:pt x="37" y="53"/>
                  </a:lnTo>
                  <a:lnTo>
                    <a:pt x="37" y="57"/>
                  </a:lnTo>
                  <a:lnTo>
                    <a:pt x="34" y="63"/>
                  </a:lnTo>
                  <a:lnTo>
                    <a:pt x="31" y="66"/>
                  </a:lnTo>
                  <a:lnTo>
                    <a:pt x="31" y="71"/>
                  </a:lnTo>
                  <a:lnTo>
                    <a:pt x="32" y="76"/>
                  </a:lnTo>
                  <a:lnTo>
                    <a:pt x="32" y="80"/>
                  </a:lnTo>
                  <a:lnTo>
                    <a:pt x="33" y="86"/>
                  </a:lnTo>
                  <a:lnTo>
                    <a:pt x="33" y="92"/>
                  </a:lnTo>
                  <a:lnTo>
                    <a:pt x="32" y="102"/>
                  </a:lnTo>
                  <a:lnTo>
                    <a:pt x="32" y="105"/>
                  </a:lnTo>
                  <a:lnTo>
                    <a:pt x="30" y="111"/>
                  </a:lnTo>
                  <a:lnTo>
                    <a:pt x="30" y="118"/>
                  </a:lnTo>
                  <a:lnTo>
                    <a:pt x="31" y="122"/>
                  </a:lnTo>
                  <a:lnTo>
                    <a:pt x="31" y="126"/>
                  </a:lnTo>
                  <a:lnTo>
                    <a:pt x="31" y="131"/>
                  </a:lnTo>
                  <a:lnTo>
                    <a:pt x="33" y="137"/>
                  </a:lnTo>
                  <a:lnTo>
                    <a:pt x="34" y="142"/>
                  </a:lnTo>
                  <a:lnTo>
                    <a:pt x="34" y="149"/>
                  </a:lnTo>
                  <a:lnTo>
                    <a:pt x="35" y="153"/>
                  </a:lnTo>
                  <a:lnTo>
                    <a:pt x="37" y="158"/>
                  </a:lnTo>
                  <a:lnTo>
                    <a:pt x="40" y="163"/>
                  </a:lnTo>
                  <a:lnTo>
                    <a:pt x="43" y="166"/>
                  </a:lnTo>
                  <a:lnTo>
                    <a:pt x="45" y="169"/>
                  </a:lnTo>
                  <a:lnTo>
                    <a:pt x="46" y="173"/>
                  </a:lnTo>
                  <a:lnTo>
                    <a:pt x="47" y="177"/>
                  </a:lnTo>
                </a:path>
              </a:pathLst>
            </a:custGeom>
            <a:noFill/>
            <a:ln w="28575" cmpd="sng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48152" name="Freeform 8"/>
            <p:cNvSpPr>
              <a:spLocks/>
            </p:cNvSpPr>
            <p:nvPr/>
          </p:nvSpPr>
          <p:spPr bwMode="auto">
            <a:xfrm>
              <a:off x="4794650" y="4509542"/>
              <a:ext cx="78759" cy="287337"/>
            </a:xfrm>
            <a:custGeom>
              <a:avLst/>
              <a:gdLst>
                <a:gd name="T0" fmla="*/ 2147483647 w 54"/>
                <a:gd name="T1" fmla="*/ 2147483647 h 181"/>
                <a:gd name="T2" fmla="*/ 2147483647 w 54"/>
                <a:gd name="T3" fmla="*/ 2147483647 h 181"/>
                <a:gd name="T4" fmla="*/ 2147483647 w 54"/>
                <a:gd name="T5" fmla="*/ 2147483647 h 181"/>
                <a:gd name="T6" fmla="*/ 2147483647 w 54"/>
                <a:gd name="T7" fmla="*/ 2147483647 h 181"/>
                <a:gd name="T8" fmla="*/ 2147483647 w 54"/>
                <a:gd name="T9" fmla="*/ 2147483647 h 181"/>
                <a:gd name="T10" fmla="*/ 2147483647 w 54"/>
                <a:gd name="T11" fmla="*/ 2147483647 h 181"/>
                <a:gd name="T12" fmla="*/ 2147483647 w 54"/>
                <a:gd name="T13" fmla="*/ 2147483647 h 181"/>
                <a:gd name="T14" fmla="*/ 2147483647 w 54"/>
                <a:gd name="T15" fmla="*/ 2147483647 h 181"/>
                <a:gd name="T16" fmla="*/ 2147483647 w 54"/>
                <a:gd name="T17" fmla="*/ 2147483647 h 181"/>
                <a:gd name="T18" fmla="*/ 2147483647 w 54"/>
                <a:gd name="T19" fmla="*/ 2147483647 h 181"/>
                <a:gd name="T20" fmla="*/ 2147483647 w 54"/>
                <a:gd name="T21" fmla="*/ 2147483647 h 181"/>
                <a:gd name="T22" fmla="*/ 2147483647 w 54"/>
                <a:gd name="T23" fmla="*/ 2147483647 h 181"/>
                <a:gd name="T24" fmla="*/ 2147483647 w 54"/>
                <a:gd name="T25" fmla="*/ 2147483647 h 181"/>
                <a:gd name="T26" fmla="*/ 2147483647 w 54"/>
                <a:gd name="T27" fmla="*/ 2147483647 h 181"/>
                <a:gd name="T28" fmla="*/ 2147483647 w 54"/>
                <a:gd name="T29" fmla="*/ 2147483647 h 181"/>
                <a:gd name="T30" fmla="*/ 2147483647 w 54"/>
                <a:gd name="T31" fmla="*/ 2147483647 h 181"/>
                <a:gd name="T32" fmla="*/ 2147483647 w 54"/>
                <a:gd name="T33" fmla="*/ 2147483647 h 181"/>
                <a:gd name="T34" fmla="*/ 2147483647 w 54"/>
                <a:gd name="T35" fmla="*/ 2147483647 h 181"/>
                <a:gd name="T36" fmla="*/ 2147483647 w 54"/>
                <a:gd name="T37" fmla="*/ 2147483647 h 181"/>
                <a:gd name="T38" fmla="*/ 2147483647 w 54"/>
                <a:gd name="T39" fmla="*/ 2147483647 h 181"/>
                <a:gd name="T40" fmla="*/ 2147483647 w 54"/>
                <a:gd name="T41" fmla="*/ 2147483647 h 181"/>
                <a:gd name="T42" fmla="*/ 2147483647 w 54"/>
                <a:gd name="T43" fmla="*/ 2147483647 h 181"/>
                <a:gd name="T44" fmla="*/ 2147483647 w 54"/>
                <a:gd name="T45" fmla="*/ 2147483647 h 181"/>
                <a:gd name="T46" fmla="*/ 2147483647 w 54"/>
                <a:gd name="T47" fmla="*/ 2147483647 h 181"/>
                <a:gd name="T48" fmla="*/ 2147483647 w 54"/>
                <a:gd name="T49" fmla="*/ 2147483647 h 181"/>
                <a:gd name="T50" fmla="*/ 2147483647 w 54"/>
                <a:gd name="T51" fmla="*/ 2147483647 h 181"/>
                <a:gd name="T52" fmla="*/ 2147483647 w 54"/>
                <a:gd name="T53" fmla="*/ 2147483647 h 181"/>
                <a:gd name="T54" fmla="*/ 2147483647 w 54"/>
                <a:gd name="T55" fmla="*/ 2147483647 h 181"/>
                <a:gd name="T56" fmla="*/ 2147483647 w 54"/>
                <a:gd name="T57" fmla="*/ 2147483647 h 181"/>
                <a:gd name="T58" fmla="*/ 2147483647 w 54"/>
                <a:gd name="T59" fmla="*/ 2147483647 h 181"/>
                <a:gd name="T60" fmla="*/ 2147483647 w 54"/>
                <a:gd name="T61" fmla="*/ 2147483647 h 181"/>
                <a:gd name="T62" fmla="*/ 2147483647 w 54"/>
                <a:gd name="T63" fmla="*/ 0 h 181"/>
                <a:gd name="T64" fmla="*/ 0 w 54"/>
                <a:gd name="T65" fmla="*/ 2147483647 h 181"/>
                <a:gd name="T66" fmla="*/ 2147483647 w 54"/>
                <a:gd name="T67" fmla="*/ 2147483647 h 181"/>
                <a:gd name="T68" fmla="*/ 0 w 54"/>
                <a:gd name="T69" fmla="*/ 2147483647 h 181"/>
                <a:gd name="T70" fmla="*/ 2147483647 w 54"/>
                <a:gd name="T71" fmla="*/ 2147483647 h 181"/>
                <a:gd name="T72" fmla="*/ 2147483647 w 54"/>
                <a:gd name="T73" fmla="*/ 2147483647 h 181"/>
                <a:gd name="T74" fmla="*/ 2147483647 w 54"/>
                <a:gd name="T75" fmla="*/ 2147483647 h 181"/>
                <a:gd name="T76" fmla="*/ 2147483647 w 54"/>
                <a:gd name="T77" fmla="*/ 2147483647 h 181"/>
                <a:gd name="T78" fmla="*/ 2147483647 w 54"/>
                <a:gd name="T79" fmla="*/ 2147483647 h 181"/>
                <a:gd name="T80" fmla="*/ 2147483647 w 54"/>
                <a:gd name="T81" fmla="*/ 2147483647 h 181"/>
                <a:gd name="T82" fmla="*/ 2147483647 w 54"/>
                <a:gd name="T83" fmla="*/ 2147483647 h 181"/>
                <a:gd name="T84" fmla="*/ 2147483647 w 54"/>
                <a:gd name="T85" fmla="*/ 2147483647 h 181"/>
                <a:gd name="T86" fmla="*/ 2147483647 w 54"/>
                <a:gd name="T87" fmla="*/ 2147483647 h 181"/>
                <a:gd name="T88" fmla="*/ 2147483647 w 54"/>
                <a:gd name="T89" fmla="*/ 2147483647 h 181"/>
                <a:gd name="T90" fmla="*/ 2147483647 w 54"/>
                <a:gd name="T91" fmla="*/ 2147483647 h 181"/>
                <a:gd name="T92" fmla="*/ 2147483647 w 54"/>
                <a:gd name="T93" fmla="*/ 2147483647 h 181"/>
                <a:gd name="T94" fmla="*/ 2147483647 w 54"/>
                <a:gd name="T95" fmla="*/ 2147483647 h 181"/>
                <a:gd name="T96" fmla="*/ 2147483647 w 54"/>
                <a:gd name="T97" fmla="*/ 2147483647 h 181"/>
                <a:gd name="T98" fmla="*/ 2147483647 w 54"/>
                <a:gd name="T99" fmla="*/ 2147483647 h 181"/>
                <a:gd name="T100" fmla="*/ 2147483647 w 54"/>
                <a:gd name="T101" fmla="*/ 2147483647 h 181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54"/>
                <a:gd name="T154" fmla="*/ 0 h 181"/>
                <a:gd name="T155" fmla="*/ 54 w 54"/>
                <a:gd name="T156" fmla="*/ 181 h 181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54" h="181">
                  <a:moveTo>
                    <a:pt x="54" y="178"/>
                  </a:moveTo>
                  <a:lnTo>
                    <a:pt x="54" y="167"/>
                  </a:lnTo>
                  <a:lnTo>
                    <a:pt x="52" y="166"/>
                  </a:lnTo>
                  <a:lnTo>
                    <a:pt x="49" y="164"/>
                  </a:lnTo>
                  <a:lnTo>
                    <a:pt x="51" y="154"/>
                  </a:lnTo>
                  <a:lnTo>
                    <a:pt x="49" y="151"/>
                  </a:lnTo>
                  <a:lnTo>
                    <a:pt x="48" y="145"/>
                  </a:lnTo>
                  <a:lnTo>
                    <a:pt x="48" y="141"/>
                  </a:lnTo>
                  <a:lnTo>
                    <a:pt x="46" y="135"/>
                  </a:lnTo>
                  <a:lnTo>
                    <a:pt x="43" y="127"/>
                  </a:lnTo>
                  <a:lnTo>
                    <a:pt x="43" y="122"/>
                  </a:lnTo>
                  <a:lnTo>
                    <a:pt x="39" y="116"/>
                  </a:lnTo>
                  <a:lnTo>
                    <a:pt x="36" y="108"/>
                  </a:lnTo>
                  <a:lnTo>
                    <a:pt x="37" y="100"/>
                  </a:lnTo>
                  <a:lnTo>
                    <a:pt x="35" y="95"/>
                  </a:lnTo>
                  <a:lnTo>
                    <a:pt x="31" y="90"/>
                  </a:lnTo>
                  <a:lnTo>
                    <a:pt x="27" y="83"/>
                  </a:lnTo>
                  <a:lnTo>
                    <a:pt x="27" y="74"/>
                  </a:lnTo>
                  <a:lnTo>
                    <a:pt x="26" y="68"/>
                  </a:lnTo>
                  <a:lnTo>
                    <a:pt x="22" y="63"/>
                  </a:lnTo>
                  <a:lnTo>
                    <a:pt x="19" y="60"/>
                  </a:lnTo>
                  <a:lnTo>
                    <a:pt x="16" y="55"/>
                  </a:lnTo>
                  <a:lnTo>
                    <a:pt x="16" y="51"/>
                  </a:lnTo>
                  <a:lnTo>
                    <a:pt x="16" y="46"/>
                  </a:lnTo>
                  <a:lnTo>
                    <a:pt x="11" y="40"/>
                  </a:lnTo>
                  <a:lnTo>
                    <a:pt x="9" y="35"/>
                  </a:lnTo>
                  <a:lnTo>
                    <a:pt x="8" y="30"/>
                  </a:lnTo>
                  <a:lnTo>
                    <a:pt x="6" y="21"/>
                  </a:lnTo>
                  <a:lnTo>
                    <a:pt x="5" y="17"/>
                  </a:lnTo>
                  <a:lnTo>
                    <a:pt x="4" y="12"/>
                  </a:lnTo>
                  <a:lnTo>
                    <a:pt x="3" y="5"/>
                  </a:lnTo>
                  <a:lnTo>
                    <a:pt x="2" y="0"/>
                  </a:lnTo>
                  <a:lnTo>
                    <a:pt x="0" y="4"/>
                  </a:lnTo>
                  <a:lnTo>
                    <a:pt x="1" y="9"/>
                  </a:lnTo>
                  <a:lnTo>
                    <a:pt x="0" y="12"/>
                  </a:lnTo>
                  <a:lnTo>
                    <a:pt x="5" y="24"/>
                  </a:lnTo>
                  <a:lnTo>
                    <a:pt x="6" y="29"/>
                  </a:lnTo>
                  <a:lnTo>
                    <a:pt x="8" y="34"/>
                  </a:lnTo>
                  <a:lnTo>
                    <a:pt x="15" y="53"/>
                  </a:lnTo>
                  <a:lnTo>
                    <a:pt x="24" y="68"/>
                  </a:lnTo>
                  <a:lnTo>
                    <a:pt x="24" y="82"/>
                  </a:lnTo>
                  <a:lnTo>
                    <a:pt x="35" y="106"/>
                  </a:lnTo>
                  <a:lnTo>
                    <a:pt x="36" y="113"/>
                  </a:lnTo>
                  <a:lnTo>
                    <a:pt x="37" y="119"/>
                  </a:lnTo>
                  <a:lnTo>
                    <a:pt x="40" y="124"/>
                  </a:lnTo>
                  <a:lnTo>
                    <a:pt x="43" y="135"/>
                  </a:lnTo>
                  <a:lnTo>
                    <a:pt x="45" y="144"/>
                  </a:lnTo>
                  <a:lnTo>
                    <a:pt x="47" y="156"/>
                  </a:lnTo>
                  <a:lnTo>
                    <a:pt x="48" y="165"/>
                  </a:lnTo>
                  <a:lnTo>
                    <a:pt x="52" y="175"/>
                  </a:lnTo>
                  <a:lnTo>
                    <a:pt x="51" y="181"/>
                  </a:lnTo>
                </a:path>
              </a:pathLst>
            </a:custGeom>
            <a:noFill/>
            <a:ln w="28575" cmpd="sng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48153" name="Freeform 9"/>
            <p:cNvSpPr>
              <a:spLocks/>
            </p:cNvSpPr>
            <p:nvPr/>
          </p:nvSpPr>
          <p:spPr bwMode="auto">
            <a:xfrm>
              <a:off x="4568583" y="4666704"/>
              <a:ext cx="11668" cy="120650"/>
            </a:xfrm>
            <a:custGeom>
              <a:avLst/>
              <a:gdLst>
                <a:gd name="T0" fmla="*/ 2147483647 w 8"/>
                <a:gd name="T1" fmla="*/ 2147483647 h 76"/>
                <a:gd name="T2" fmla="*/ 2147483647 w 8"/>
                <a:gd name="T3" fmla="*/ 2147483647 h 76"/>
                <a:gd name="T4" fmla="*/ 2147483647 w 8"/>
                <a:gd name="T5" fmla="*/ 2147483647 h 76"/>
                <a:gd name="T6" fmla="*/ 2147483647 w 8"/>
                <a:gd name="T7" fmla="*/ 2147483647 h 76"/>
                <a:gd name="T8" fmla="*/ 0 w 8"/>
                <a:gd name="T9" fmla="*/ 2147483647 h 76"/>
                <a:gd name="T10" fmla="*/ 2147483647 w 8"/>
                <a:gd name="T11" fmla="*/ 2147483647 h 76"/>
                <a:gd name="T12" fmla="*/ 2147483647 w 8"/>
                <a:gd name="T13" fmla="*/ 2147483647 h 76"/>
                <a:gd name="T14" fmla="*/ 2147483647 w 8"/>
                <a:gd name="T15" fmla="*/ 2147483647 h 76"/>
                <a:gd name="T16" fmla="*/ 0 w 8"/>
                <a:gd name="T17" fmla="*/ 2147483647 h 76"/>
                <a:gd name="T18" fmla="*/ 0 w 8"/>
                <a:gd name="T19" fmla="*/ 2147483647 h 76"/>
                <a:gd name="T20" fmla="*/ 2147483647 w 8"/>
                <a:gd name="T21" fmla="*/ 2147483647 h 76"/>
                <a:gd name="T22" fmla="*/ 2147483647 w 8"/>
                <a:gd name="T23" fmla="*/ 2147483647 h 76"/>
                <a:gd name="T24" fmla="*/ 2147483647 w 8"/>
                <a:gd name="T25" fmla="*/ 2147483647 h 76"/>
                <a:gd name="T26" fmla="*/ 2147483647 w 8"/>
                <a:gd name="T27" fmla="*/ 0 h 76"/>
                <a:gd name="T28" fmla="*/ 2147483647 w 8"/>
                <a:gd name="T29" fmla="*/ 2147483647 h 76"/>
                <a:gd name="T30" fmla="*/ 2147483647 w 8"/>
                <a:gd name="T31" fmla="*/ 2147483647 h 76"/>
                <a:gd name="T32" fmla="*/ 2147483647 w 8"/>
                <a:gd name="T33" fmla="*/ 2147483647 h 76"/>
                <a:gd name="T34" fmla="*/ 2147483647 w 8"/>
                <a:gd name="T35" fmla="*/ 2147483647 h 76"/>
                <a:gd name="T36" fmla="*/ 2147483647 w 8"/>
                <a:gd name="T37" fmla="*/ 2147483647 h 76"/>
                <a:gd name="T38" fmla="*/ 2147483647 w 8"/>
                <a:gd name="T39" fmla="*/ 2147483647 h 76"/>
                <a:gd name="T40" fmla="*/ 2147483647 w 8"/>
                <a:gd name="T41" fmla="*/ 2147483647 h 76"/>
                <a:gd name="T42" fmla="*/ 2147483647 w 8"/>
                <a:gd name="T43" fmla="*/ 2147483647 h 76"/>
                <a:gd name="T44" fmla="*/ 2147483647 w 8"/>
                <a:gd name="T45" fmla="*/ 2147483647 h 76"/>
                <a:gd name="T46" fmla="*/ 2147483647 w 8"/>
                <a:gd name="T47" fmla="*/ 2147483647 h 76"/>
                <a:gd name="T48" fmla="*/ 2147483647 w 8"/>
                <a:gd name="T49" fmla="*/ 2147483647 h 76"/>
                <a:gd name="T50" fmla="*/ 2147483647 w 8"/>
                <a:gd name="T51" fmla="*/ 2147483647 h 76"/>
                <a:gd name="T52" fmla="*/ 2147483647 w 8"/>
                <a:gd name="T53" fmla="*/ 2147483647 h 76"/>
                <a:gd name="T54" fmla="*/ 2147483647 w 8"/>
                <a:gd name="T55" fmla="*/ 2147483647 h 76"/>
                <a:gd name="T56" fmla="*/ 2147483647 w 8"/>
                <a:gd name="T57" fmla="*/ 2147483647 h 76"/>
                <a:gd name="T58" fmla="*/ 2147483647 w 8"/>
                <a:gd name="T59" fmla="*/ 2147483647 h 76"/>
                <a:gd name="T60" fmla="*/ 2147483647 w 8"/>
                <a:gd name="T61" fmla="*/ 2147483647 h 76"/>
                <a:gd name="T62" fmla="*/ 2147483647 w 8"/>
                <a:gd name="T63" fmla="*/ 2147483647 h 7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8"/>
                <a:gd name="T97" fmla="*/ 0 h 76"/>
                <a:gd name="T98" fmla="*/ 8 w 8"/>
                <a:gd name="T99" fmla="*/ 76 h 7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8" h="76">
                  <a:moveTo>
                    <a:pt x="3" y="76"/>
                  </a:moveTo>
                  <a:lnTo>
                    <a:pt x="3" y="71"/>
                  </a:lnTo>
                  <a:lnTo>
                    <a:pt x="4" y="67"/>
                  </a:lnTo>
                  <a:lnTo>
                    <a:pt x="3" y="60"/>
                  </a:lnTo>
                  <a:lnTo>
                    <a:pt x="0" y="53"/>
                  </a:lnTo>
                  <a:lnTo>
                    <a:pt x="2" y="47"/>
                  </a:lnTo>
                  <a:lnTo>
                    <a:pt x="4" y="37"/>
                  </a:lnTo>
                  <a:lnTo>
                    <a:pt x="2" y="31"/>
                  </a:lnTo>
                  <a:lnTo>
                    <a:pt x="0" y="26"/>
                  </a:lnTo>
                  <a:lnTo>
                    <a:pt x="0" y="21"/>
                  </a:lnTo>
                  <a:lnTo>
                    <a:pt x="3" y="17"/>
                  </a:lnTo>
                  <a:lnTo>
                    <a:pt x="5" y="12"/>
                  </a:lnTo>
                  <a:lnTo>
                    <a:pt x="5" y="8"/>
                  </a:lnTo>
                  <a:lnTo>
                    <a:pt x="4" y="0"/>
                  </a:lnTo>
                  <a:lnTo>
                    <a:pt x="6" y="1"/>
                  </a:lnTo>
                  <a:lnTo>
                    <a:pt x="8" y="5"/>
                  </a:lnTo>
                  <a:lnTo>
                    <a:pt x="8" y="9"/>
                  </a:lnTo>
                  <a:lnTo>
                    <a:pt x="6" y="15"/>
                  </a:lnTo>
                  <a:lnTo>
                    <a:pt x="6" y="21"/>
                  </a:lnTo>
                  <a:lnTo>
                    <a:pt x="3" y="25"/>
                  </a:lnTo>
                  <a:lnTo>
                    <a:pt x="5" y="28"/>
                  </a:lnTo>
                  <a:lnTo>
                    <a:pt x="6" y="32"/>
                  </a:lnTo>
                  <a:lnTo>
                    <a:pt x="6" y="37"/>
                  </a:lnTo>
                  <a:lnTo>
                    <a:pt x="7" y="41"/>
                  </a:lnTo>
                  <a:lnTo>
                    <a:pt x="5" y="43"/>
                  </a:lnTo>
                  <a:lnTo>
                    <a:pt x="4" y="49"/>
                  </a:lnTo>
                  <a:lnTo>
                    <a:pt x="3" y="55"/>
                  </a:lnTo>
                  <a:lnTo>
                    <a:pt x="6" y="60"/>
                  </a:lnTo>
                  <a:lnTo>
                    <a:pt x="7" y="64"/>
                  </a:lnTo>
                  <a:lnTo>
                    <a:pt x="8" y="70"/>
                  </a:lnTo>
                  <a:lnTo>
                    <a:pt x="6" y="72"/>
                  </a:lnTo>
                  <a:lnTo>
                    <a:pt x="7" y="75"/>
                  </a:lnTo>
                </a:path>
              </a:pathLst>
            </a:custGeom>
            <a:noFill/>
            <a:ln w="28575" cmpd="sng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48154" name="Freeform 10"/>
            <p:cNvSpPr>
              <a:spLocks/>
            </p:cNvSpPr>
            <p:nvPr/>
          </p:nvSpPr>
          <p:spPr bwMode="auto">
            <a:xfrm>
              <a:off x="4740685" y="4619079"/>
              <a:ext cx="56882" cy="173038"/>
            </a:xfrm>
            <a:custGeom>
              <a:avLst/>
              <a:gdLst>
                <a:gd name="T0" fmla="*/ 2147483647 w 39"/>
                <a:gd name="T1" fmla="*/ 2147483647 h 109"/>
                <a:gd name="T2" fmla="*/ 2147483647 w 39"/>
                <a:gd name="T3" fmla="*/ 2147483647 h 109"/>
                <a:gd name="T4" fmla="*/ 2147483647 w 39"/>
                <a:gd name="T5" fmla="*/ 2147483647 h 109"/>
                <a:gd name="T6" fmla="*/ 2147483647 w 39"/>
                <a:gd name="T7" fmla="*/ 2147483647 h 109"/>
                <a:gd name="T8" fmla="*/ 2147483647 w 39"/>
                <a:gd name="T9" fmla="*/ 2147483647 h 109"/>
                <a:gd name="T10" fmla="*/ 2147483647 w 39"/>
                <a:gd name="T11" fmla="*/ 2147483647 h 109"/>
                <a:gd name="T12" fmla="*/ 2147483647 w 39"/>
                <a:gd name="T13" fmla="*/ 2147483647 h 109"/>
                <a:gd name="T14" fmla="*/ 2147483647 w 39"/>
                <a:gd name="T15" fmla="*/ 2147483647 h 109"/>
                <a:gd name="T16" fmla="*/ 2147483647 w 39"/>
                <a:gd name="T17" fmla="*/ 2147483647 h 109"/>
                <a:gd name="T18" fmla="*/ 2147483647 w 39"/>
                <a:gd name="T19" fmla="*/ 2147483647 h 109"/>
                <a:gd name="T20" fmla="*/ 2147483647 w 39"/>
                <a:gd name="T21" fmla="*/ 2147483647 h 109"/>
                <a:gd name="T22" fmla="*/ 2147483647 w 39"/>
                <a:gd name="T23" fmla="*/ 2147483647 h 109"/>
                <a:gd name="T24" fmla="*/ 2147483647 w 39"/>
                <a:gd name="T25" fmla="*/ 2147483647 h 109"/>
                <a:gd name="T26" fmla="*/ 2147483647 w 39"/>
                <a:gd name="T27" fmla="*/ 2147483647 h 109"/>
                <a:gd name="T28" fmla="*/ 2147483647 w 39"/>
                <a:gd name="T29" fmla="*/ 2147483647 h 109"/>
                <a:gd name="T30" fmla="*/ 2147483647 w 39"/>
                <a:gd name="T31" fmla="*/ 2147483647 h 109"/>
                <a:gd name="T32" fmla="*/ 0 w 39"/>
                <a:gd name="T33" fmla="*/ 2147483647 h 109"/>
                <a:gd name="T34" fmla="*/ 2147483647 w 39"/>
                <a:gd name="T35" fmla="*/ 2147483647 h 109"/>
                <a:gd name="T36" fmla="*/ 2147483647 w 39"/>
                <a:gd name="T37" fmla="*/ 2147483647 h 109"/>
                <a:gd name="T38" fmla="*/ 2147483647 w 39"/>
                <a:gd name="T39" fmla="*/ 2147483647 h 109"/>
                <a:gd name="T40" fmla="*/ 2147483647 w 39"/>
                <a:gd name="T41" fmla="*/ 2147483647 h 109"/>
                <a:gd name="T42" fmla="*/ 2147483647 w 39"/>
                <a:gd name="T43" fmla="*/ 2147483647 h 109"/>
                <a:gd name="T44" fmla="*/ 2147483647 w 39"/>
                <a:gd name="T45" fmla="*/ 2147483647 h 109"/>
                <a:gd name="T46" fmla="*/ 2147483647 w 39"/>
                <a:gd name="T47" fmla="*/ 2147483647 h 109"/>
                <a:gd name="T48" fmla="*/ 2147483647 w 39"/>
                <a:gd name="T49" fmla="*/ 2147483647 h 109"/>
                <a:gd name="T50" fmla="*/ 2147483647 w 39"/>
                <a:gd name="T51" fmla="*/ 2147483647 h 109"/>
                <a:gd name="T52" fmla="*/ 2147483647 w 39"/>
                <a:gd name="T53" fmla="*/ 2147483647 h 109"/>
                <a:gd name="T54" fmla="*/ 2147483647 w 39"/>
                <a:gd name="T55" fmla="*/ 2147483647 h 109"/>
                <a:gd name="T56" fmla="*/ 2147483647 w 39"/>
                <a:gd name="T57" fmla="*/ 2147483647 h 109"/>
                <a:gd name="T58" fmla="*/ 2147483647 w 39"/>
                <a:gd name="T59" fmla="*/ 2147483647 h 109"/>
                <a:gd name="T60" fmla="*/ 2147483647 w 39"/>
                <a:gd name="T61" fmla="*/ 2147483647 h 109"/>
                <a:gd name="T62" fmla="*/ 2147483647 w 39"/>
                <a:gd name="T63" fmla="*/ 0 h 109"/>
                <a:gd name="T64" fmla="*/ 2147483647 w 39"/>
                <a:gd name="T65" fmla="*/ 0 h 109"/>
                <a:gd name="T66" fmla="*/ 2147483647 w 39"/>
                <a:gd name="T67" fmla="*/ 2147483647 h 109"/>
                <a:gd name="T68" fmla="*/ 2147483647 w 39"/>
                <a:gd name="T69" fmla="*/ 2147483647 h 109"/>
                <a:gd name="T70" fmla="*/ 2147483647 w 39"/>
                <a:gd name="T71" fmla="*/ 2147483647 h 109"/>
                <a:gd name="T72" fmla="*/ 2147483647 w 39"/>
                <a:gd name="T73" fmla="*/ 2147483647 h 109"/>
                <a:gd name="T74" fmla="*/ 2147483647 w 39"/>
                <a:gd name="T75" fmla="*/ 2147483647 h 109"/>
                <a:gd name="T76" fmla="*/ 2147483647 w 39"/>
                <a:gd name="T77" fmla="*/ 2147483647 h 109"/>
                <a:gd name="T78" fmla="*/ 2147483647 w 39"/>
                <a:gd name="T79" fmla="*/ 2147483647 h 109"/>
                <a:gd name="T80" fmla="*/ 2147483647 w 39"/>
                <a:gd name="T81" fmla="*/ 2147483647 h 109"/>
                <a:gd name="T82" fmla="*/ 2147483647 w 39"/>
                <a:gd name="T83" fmla="*/ 2147483647 h 109"/>
                <a:gd name="T84" fmla="*/ 2147483647 w 39"/>
                <a:gd name="T85" fmla="*/ 2147483647 h 109"/>
                <a:gd name="T86" fmla="*/ 2147483647 w 39"/>
                <a:gd name="T87" fmla="*/ 2147483647 h 109"/>
                <a:gd name="T88" fmla="*/ 2147483647 w 39"/>
                <a:gd name="T89" fmla="*/ 2147483647 h 109"/>
                <a:gd name="T90" fmla="*/ 2147483647 w 39"/>
                <a:gd name="T91" fmla="*/ 2147483647 h 109"/>
                <a:gd name="T92" fmla="*/ 2147483647 w 39"/>
                <a:gd name="T93" fmla="*/ 2147483647 h 109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39"/>
                <a:gd name="T142" fmla="*/ 0 h 109"/>
                <a:gd name="T143" fmla="*/ 39 w 39"/>
                <a:gd name="T144" fmla="*/ 109 h 109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39" h="109">
                  <a:moveTo>
                    <a:pt x="37" y="109"/>
                  </a:moveTo>
                  <a:lnTo>
                    <a:pt x="36" y="102"/>
                  </a:lnTo>
                  <a:lnTo>
                    <a:pt x="35" y="98"/>
                  </a:lnTo>
                  <a:lnTo>
                    <a:pt x="33" y="95"/>
                  </a:lnTo>
                  <a:lnTo>
                    <a:pt x="30" y="89"/>
                  </a:lnTo>
                  <a:lnTo>
                    <a:pt x="31" y="82"/>
                  </a:lnTo>
                  <a:lnTo>
                    <a:pt x="31" y="77"/>
                  </a:lnTo>
                  <a:lnTo>
                    <a:pt x="29" y="69"/>
                  </a:lnTo>
                  <a:lnTo>
                    <a:pt x="28" y="62"/>
                  </a:lnTo>
                  <a:lnTo>
                    <a:pt x="27" y="56"/>
                  </a:lnTo>
                  <a:lnTo>
                    <a:pt x="25" y="51"/>
                  </a:lnTo>
                  <a:lnTo>
                    <a:pt x="20" y="44"/>
                  </a:lnTo>
                  <a:lnTo>
                    <a:pt x="14" y="41"/>
                  </a:lnTo>
                  <a:lnTo>
                    <a:pt x="11" y="38"/>
                  </a:lnTo>
                  <a:lnTo>
                    <a:pt x="7" y="36"/>
                  </a:lnTo>
                  <a:lnTo>
                    <a:pt x="4" y="34"/>
                  </a:lnTo>
                  <a:lnTo>
                    <a:pt x="0" y="29"/>
                  </a:lnTo>
                  <a:lnTo>
                    <a:pt x="5" y="31"/>
                  </a:lnTo>
                  <a:lnTo>
                    <a:pt x="9" y="35"/>
                  </a:lnTo>
                  <a:lnTo>
                    <a:pt x="16" y="40"/>
                  </a:lnTo>
                  <a:lnTo>
                    <a:pt x="23" y="43"/>
                  </a:lnTo>
                  <a:lnTo>
                    <a:pt x="26" y="46"/>
                  </a:lnTo>
                  <a:lnTo>
                    <a:pt x="28" y="41"/>
                  </a:lnTo>
                  <a:lnTo>
                    <a:pt x="27" y="36"/>
                  </a:lnTo>
                  <a:lnTo>
                    <a:pt x="26" y="32"/>
                  </a:lnTo>
                  <a:lnTo>
                    <a:pt x="25" y="28"/>
                  </a:lnTo>
                  <a:lnTo>
                    <a:pt x="24" y="21"/>
                  </a:lnTo>
                  <a:lnTo>
                    <a:pt x="23" y="15"/>
                  </a:lnTo>
                  <a:lnTo>
                    <a:pt x="22" y="12"/>
                  </a:lnTo>
                  <a:lnTo>
                    <a:pt x="22" y="9"/>
                  </a:lnTo>
                  <a:lnTo>
                    <a:pt x="23" y="2"/>
                  </a:lnTo>
                  <a:lnTo>
                    <a:pt x="19" y="0"/>
                  </a:lnTo>
                  <a:lnTo>
                    <a:pt x="23" y="0"/>
                  </a:lnTo>
                  <a:lnTo>
                    <a:pt x="26" y="7"/>
                  </a:lnTo>
                  <a:lnTo>
                    <a:pt x="26" y="12"/>
                  </a:lnTo>
                  <a:lnTo>
                    <a:pt x="28" y="24"/>
                  </a:lnTo>
                  <a:lnTo>
                    <a:pt x="30" y="32"/>
                  </a:lnTo>
                  <a:lnTo>
                    <a:pt x="31" y="37"/>
                  </a:lnTo>
                  <a:lnTo>
                    <a:pt x="33" y="40"/>
                  </a:lnTo>
                  <a:lnTo>
                    <a:pt x="31" y="49"/>
                  </a:lnTo>
                  <a:lnTo>
                    <a:pt x="31" y="53"/>
                  </a:lnTo>
                  <a:lnTo>
                    <a:pt x="34" y="61"/>
                  </a:lnTo>
                  <a:lnTo>
                    <a:pt x="34" y="69"/>
                  </a:lnTo>
                  <a:lnTo>
                    <a:pt x="35" y="81"/>
                  </a:lnTo>
                  <a:lnTo>
                    <a:pt x="36" y="85"/>
                  </a:lnTo>
                  <a:lnTo>
                    <a:pt x="38" y="95"/>
                  </a:lnTo>
                  <a:lnTo>
                    <a:pt x="39" y="98"/>
                  </a:lnTo>
                </a:path>
              </a:pathLst>
            </a:custGeom>
            <a:noFill/>
            <a:ln w="28575" cmpd="sng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48155" name="Freeform 11"/>
            <p:cNvSpPr>
              <a:spLocks/>
            </p:cNvSpPr>
            <p:nvPr/>
          </p:nvSpPr>
          <p:spPr bwMode="auto">
            <a:xfrm>
              <a:off x="4448986" y="4727029"/>
              <a:ext cx="20419" cy="68263"/>
            </a:xfrm>
            <a:custGeom>
              <a:avLst/>
              <a:gdLst>
                <a:gd name="T0" fmla="*/ 2147483647 w 14"/>
                <a:gd name="T1" fmla="*/ 2147483647 h 43"/>
                <a:gd name="T2" fmla="*/ 2147483647 w 14"/>
                <a:gd name="T3" fmla="*/ 2147483647 h 43"/>
                <a:gd name="T4" fmla="*/ 2147483647 w 14"/>
                <a:gd name="T5" fmla="*/ 2147483647 h 43"/>
                <a:gd name="T6" fmla="*/ 0 w 14"/>
                <a:gd name="T7" fmla="*/ 2147483647 h 43"/>
                <a:gd name="T8" fmla="*/ 2147483647 w 14"/>
                <a:gd name="T9" fmla="*/ 0 h 43"/>
                <a:gd name="T10" fmla="*/ 2147483647 w 14"/>
                <a:gd name="T11" fmla="*/ 2147483647 h 43"/>
                <a:gd name="T12" fmla="*/ 2147483647 w 14"/>
                <a:gd name="T13" fmla="*/ 2147483647 h 43"/>
                <a:gd name="T14" fmla="*/ 2147483647 w 14"/>
                <a:gd name="T15" fmla="*/ 2147483647 h 43"/>
                <a:gd name="T16" fmla="*/ 2147483647 w 14"/>
                <a:gd name="T17" fmla="*/ 2147483647 h 43"/>
                <a:gd name="T18" fmla="*/ 2147483647 w 14"/>
                <a:gd name="T19" fmla="*/ 2147483647 h 43"/>
                <a:gd name="T20" fmla="*/ 2147483647 w 14"/>
                <a:gd name="T21" fmla="*/ 2147483647 h 43"/>
                <a:gd name="T22" fmla="*/ 2147483647 w 14"/>
                <a:gd name="T23" fmla="*/ 2147483647 h 43"/>
                <a:gd name="T24" fmla="*/ 2147483647 w 14"/>
                <a:gd name="T25" fmla="*/ 2147483647 h 43"/>
                <a:gd name="T26" fmla="*/ 2147483647 w 14"/>
                <a:gd name="T27" fmla="*/ 2147483647 h 43"/>
                <a:gd name="T28" fmla="*/ 2147483647 w 14"/>
                <a:gd name="T29" fmla="*/ 2147483647 h 43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4"/>
                <a:gd name="T46" fmla="*/ 0 h 43"/>
                <a:gd name="T47" fmla="*/ 14 w 14"/>
                <a:gd name="T48" fmla="*/ 43 h 43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4" h="43">
                  <a:moveTo>
                    <a:pt x="7" y="36"/>
                  </a:moveTo>
                  <a:lnTo>
                    <a:pt x="7" y="22"/>
                  </a:lnTo>
                  <a:lnTo>
                    <a:pt x="2" y="13"/>
                  </a:lnTo>
                  <a:lnTo>
                    <a:pt x="0" y="2"/>
                  </a:lnTo>
                  <a:lnTo>
                    <a:pt x="2" y="0"/>
                  </a:lnTo>
                  <a:lnTo>
                    <a:pt x="7" y="1"/>
                  </a:lnTo>
                  <a:lnTo>
                    <a:pt x="8" y="4"/>
                  </a:lnTo>
                  <a:lnTo>
                    <a:pt x="7" y="7"/>
                  </a:lnTo>
                  <a:lnTo>
                    <a:pt x="7" y="13"/>
                  </a:lnTo>
                  <a:lnTo>
                    <a:pt x="9" y="19"/>
                  </a:lnTo>
                  <a:lnTo>
                    <a:pt x="14" y="24"/>
                  </a:lnTo>
                  <a:lnTo>
                    <a:pt x="14" y="31"/>
                  </a:lnTo>
                  <a:lnTo>
                    <a:pt x="12" y="34"/>
                  </a:lnTo>
                  <a:lnTo>
                    <a:pt x="14" y="39"/>
                  </a:lnTo>
                  <a:lnTo>
                    <a:pt x="14" y="43"/>
                  </a:lnTo>
                </a:path>
              </a:pathLst>
            </a:custGeom>
            <a:noFill/>
            <a:ln w="28575" cmpd="sng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48156" name="Freeform 12"/>
            <p:cNvSpPr>
              <a:spLocks/>
            </p:cNvSpPr>
            <p:nvPr/>
          </p:nvSpPr>
          <p:spPr bwMode="auto">
            <a:xfrm>
              <a:off x="4911330" y="4660354"/>
              <a:ext cx="26253" cy="125413"/>
            </a:xfrm>
            <a:custGeom>
              <a:avLst/>
              <a:gdLst>
                <a:gd name="T0" fmla="*/ 2147483647 w 18"/>
                <a:gd name="T1" fmla="*/ 2147483647 h 79"/>
                <a:gd name="T2" fmla="*/ 2147483647 w 18"/>
                <a:gd name="T3" fmla="*/ 2147483647 h 79"/>
                <a:gd name="T4" fmla="*/ 2147483647 w 18"/>
                <a:gd name="T5" fmla="*/ 2147483647 h 79"/>
                <a:gd name="T6" fmla="*/ 2147483647 w 18"/>
                <a:gd name="T7" fmla="*/ 2147483647 h 79"/>
                <a:gd name="T8" fmla="*/ 2147483647 w 18"/>
                <a:gd name="T9" fmla="*/ 2147483647 h 79"/>
                <a:gd name="T10" fmla="*/ 2147483647 w 18"/>
                <a:gd name="T11" fmla="*/ 2147483647 h 79"/>
                <a:gd name="T12" fmla="*/ 2147483647 w 18"/>
                <a:gd name="T13" fmla="*/ 2147483647 h 79"/>
                <a:gd name="T14" fmla="*/ 2147483647 w 18"/>
                <a:gd name="T15" fmla="*/ 2147483647 h 79"/>
                <a:gd name="T16" fmla="*/ 2147483647 w 18"/>
                <a:gd name="T17" fmla="*/ 2147483647 h 79"/>
                <a:gd name="T18" fmla="*/ 0 w 18"/>
                <a:gd name="T19" fmla="*/ 2147483647 h 79"/>
                <a:gd name="T20" fmla="*/ 0 w 18"/>
                <a:gd name="T21" fmla="*/ 2147483647 h 79"/>
                <a:gd name="T22" fmla="*/ 2147483647 w 18"/>
                <a:gd name="T23" fmla="*/ 2147483647 h 79"/>
                <a:gd name="T24" fmla="*/ 2147483647 w 18"/>
                <a:gd name="T25" fmla="*/ 0 h 79"/>
                <a:gd name="T26" fmla="*/ 2147483647 w 18"/>
                <a:gd name="T27" fmla="*/ 2147483647 h 79"/>
                <a:gd name="T28" fmla="*/ 2147483647 w 18"/>
                <a:gd name="T29" fmla="*/ 2147483647 h 79"/>
                <a:gd name="T30" fmla="*/ 2147483647 w 18"/>
                <a:gd name="T31" fmla="*/ 2147483647 h 79"/>
                <a:gd name="T32" fmla="*/ 2147483647 w 18"/>
                <a:gd name="T33" fmla="*/ 2147483647 h 79"/>
                <a:gd name="T34" fmla="*/ 2147483647 w 18"/>
                <a:gd name="T35" fmla="*/ 2147483647 h 79"/>
                <a:gd name="T36" fmla="*/ 2147483647 w 18"/>
                <a:gd name="T37" fmla="*/ 2147483647 h 79"/>
                <a:gd name="T38" fmla="*/ 2147483647 w 18"/>
                <a:gd name="T39" fmla="*/ 2147483647 h 79"/>
                <a:gd name="T40" fmla="*/ 2147483647 w 18"/>
                <a:gd name="T41" fmla="*/ 2147483647 h 79"/>
                <a:gd name="T42" fmla="*/ 2147483647 w 18"/>
                <a:gd name="T43" fmla="*/ 2147483647 h 79"/>
                <a:gd name="T44" fmla="*/ 2147483647 w 18"/>
                <a:gd name="T45" fmla="*/ 2147483647 h 79"/>
                <a:gd name="T46" fmla="*/ 2147483647 w 18"/>
                <a:gd name="T47" fmla="*/ 2147483647 h 79"/>
                <a:gd name="T48" fmla="*/ 2147483647 w 18"/>
                <a:gd name="T49" fmla="*/ 2147483647 h 79"/>
                <a:gd name="T50" fmla="*/ 2147483647 w 18"/>
                <a:gd name="T51" fmla="*/ 2147483647 h 79"/>
                <a:gd name="T52" fmla="*/ 2147483647 w 18"/>
                <a:gd name="T53" fmla="*/ 2147483647 h 79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18"/>
                <a:gd name="T82" fmla="*/ 0 h 79"/>
                <a:gd name="T83" fmla="*/ 18 w 18"/>
                <a:gd name="T84" fmla="*/ 79 h 79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18" h="79">
                  <a:moveTo>
                    <a:pt x="11" y="77"/>
                  </a:moveTo>
                  <a:lnTo>
                    <a:pt x="9" y="70"/>
                  </a:lnTo>
                  <a:lnTo>
                    <a:pt x="8" y="63"/>
                  </a:lnTo>
                  <a:lnTo>
                    <a:pt x="9" y="56"/>
                  </a:lnTo>
                  <a:lnTo>
                    <a:pt x="9" y="48"/>
                  </a:lnTo>
                  <a:lnTo>
                    <a:pt x="9" y="45"/>
                  </a:lnTo>
                  <a:lnTo>
                    <a:pt x="8" y="41"/>
                  </a:lnTo>
                  <a:lnTo>
                    <a:pt x="8" y="33"/>
                  </a:lnTo>
                  <a:lnTo>
                    <a:pt x="7" y="24"/>
                  </a:lnTo>
                  <a:lnTo>
                    <a:pt x="0" y="15"/>
                  </a:lnTo>
                  <a:lnTo>
                    <a:pt x="0" y="6"/>
                  </a:lnTo>
                  <a:lnTo>
                    <a:pt x="1" y="1"/>
                  </a:lnTo>
                  <a:lnTo>
                    <a:pt x="2" y="0"/>
                  </a:lnTo>
                  <a:lnTo>
                    <a:pt x="3" y="1"/>
                  </a:lnTo>
                  <a:lnTo>
                    <a:pt x="4" y="3"/>
                  </a:lnTo>
                  <a:lnTo>
                    <a:pt x="8" y="11"/>
                  </a:lnTo>
                  <a:lnTo>
                    <a:pt x="11" y="16"/>
                  </a:lnTo>
                  <a:lnTo>
                    <a:pt x="13" y="26"/>
                  </a:lnTo>
                  <a:lnTo>
                    <a:pt x="14" y="32"/>
                  </a:lnTo>
                  <a:lnTo>
                    <a:pt x="14" y="40"/>
                  </a:lnTo>
                  <a:lnTo>
                    <a:pt x="14" y="44"/>
                  </a:lnTo>
                  <a:lnTo>
                    <a:pt x="13" y="53"/>
                  </a:lnTo>
                  <a:lnTo>
                    <a:pt x="13" y="59"/>
                  </a:lnTo>
                  <a:lnTo>
                    <a:pt x="14" y="65"/>
                  </a:lnTo>
                  <a:lnTo>
                    <a:pt x="15" y="70"/>
                  </a:lnTo>
                  <a:lnTo>
                    <a:pt x="18" y="74"/>
                  </a:lnTo>
                  <a:lnTo>
                    <a:pt x="18" y="79"/>
                  </a:lnTo>
                </a:path>
              </a:pathLst>
            </a:custGeom>
            <a:noFill/>
            <a:ln w="28575" cmpd="sng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48157" name="Freeform 13"/>
            <p:cNvSpPr>
              <a:spLocks/>
            </p:cNvSpPr>
            <p:nvPr/>
          </p:nvSpPr>
          <p:spPr bwMode="auto">
            <a:xfrm>
              <a:off x="4969670" y="4746079"/>
              <a:ext cx="10209" cy="52388"/>
            </a:xfrm>
            <a:custGeom>
              <a:avLst/>
              <a:gdLst>
                <a:gd name="T0" fmla="*/ 2147483647 w 7"/>
                <a:gd name="T1" fmla="*/ 2147483647 h 33"/>
                <a:gd name="T2" fmla="*/ 0 w 7"/>
                <a:gd name="T3" fmla="*/ 2147483647 h 33"/>
                <a:gd name="T4" fmla="*/ 0 w 7"/>
                <a:gd name="T5" fmla="*/ 2147483647 h 33"/>
                <a:gd name="T6" fmla="*/ 0 w 7"/>
                <a:gd name="T7" fmla="*/ 0 h 33"/>
                <a:gd name="T8" fmla="*/ 2147483647 w 7"/>
                <a:gd name="T9" fmla="*/ 0 h 33"/>
                <a:gd name="T10" fmla="*/ 2147483647 w 7"/>
                <a:gd name="T11" fmla="*/ 2147483647 h 33"/>
                <a:gd name="T12" fmla="*/ 2147483647 w 7"/>
                <a:gd name="T13" fmla="*/ 2147483647 h 33"/>
                <a:gd name="T14" fmla="*/ 2147483647 w 7"/>
                <a:gd name="T15" fmla="*/ 2147483647 h 33"/>
                <a:gd name="T16" fmla="*/ 2147483647 w 7"/>
                <a:gd name="T17" fmla="*/ 2147483647 h 33"/>
                <a:gd name="T18" fmla="*/ 2147483647 w 7"/>
                <a:gd name="T19" fmla="*/ 2147483647 h 33"/>
                <a:gd name="T20" fmla="*/ 2147483647 w 7"/>
                <a:gd name="T21" fmla="*/ 2147483647 h 3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33"/>
                <a:gd name="T35" fmla="*/ 7 w 7"/>
                <a:gd name="T36" fmla="*/ 33 h 33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33">
                  <a:moveTo>
                    <a:pt x="2" y="24"/>
                  </a:moveTo>
                  <a:lnTo>
                    <a:pt x="0" y="14"/>
                  </a:lnTo>
                  <a:lnTo>
                    <a:pt x="0" y="5"/>
                  </a:lnTo>
                  <a:lnTo>
                    <a:pt x="0" y="0"/>
                  </a:lnTo>
                  <a:lnTo>
                    <a:pt x="1" y="0"/>
                  </a:lnTo>
                  <a:lnTo>
                    <a:pt x="2" y="3"/>
                  </a:lnTo>
                  <a:lnTo>
                    <a:pt x="3" y="10"/>
                  </a:lnTo>
                  <a:lnTo>
                    <a:pt x="3" y="15"/>
                  </a:lnTo>
                  <a:lnTo>
                    <a:pt x="6" y="25"/>
                  </a:lnTo>
                  <a:lnTo>
                    <a:pt x="7" y="29"/>
                  </a:lnTo>
                  <a:lnTo>
                    <a:pt x="7" y="33"/>
                  </a:lnTo>
                </a:path>
              </a:pathLst>
            </a:custGeom>
            <a:noFill/>
            <a:ln w="28575" cmpd="sng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48158" name="Freeform 14"/>
            <p:cNvSpPr>
              <a:spLocks/>
            </p:cNvSpPr>
            <p:nvPr/>
          </p:nvSpPr>
          <p:spPr bwMode="auto">
            <a:xfrm>
              <a:off x="5007591" y="4744492"/>
              <a:ext cx="11668" cy="52387"/>
            </a:xfrm>
            <a:custGeom>
              <a:avLst/>
              <a:gdLst>
                <a:gd name="T0" fmla="*/ 2147483647 w 8"/>
                <a:gd name="T1" fmla="*/ 2147483647 h 33"/>
                <a:gd name="T2" fmla="*/ 0 w 8"/>
                <a:gd name="T3" fmla="*/ 2147483647 h 33"/>
                <a:gd name="T4" fmla="*/ 0 w 8"/>
                <a:gd name="T5" fmla="*/ 2147483647 h 33"/>
                <a:gd name="T6" fmla="*/ 0 w 8"/>
                <a:gd name="T7" fmla="*/ 0 h 33"/>
                <a:gd name="T8" fmla="*/ 2147483647 w 8"/>
                <a:gd name="T9" fmla="*/ 0 h 33"/>
                <a:gd name="T10" fmla="*/ 2147483647 w 8"/>
                <a:gd name="T11" fmla="*/ 2147483647 h 33"/>
                <a:gd name="T12" fmla="*/ 2147483647 w 8"/>
                <a:gd name="T13" fmla="*/ 2147483647 h 33"/>
                <a:gd name="T14" fmla="*/ 2147483647 w 8"/>
                <a:gd name="T15" fmla="*/ 2147483647 h 33"/>
                <a:gd name="T16" fmla="*/ 2147483647 w 8"/>
                <a:gd name="T17" fmla="*/ 2147483647 h 33"/>
                <a:gd name="T18" fmla="*/ 2147483647 w 8"/>
                <a:gd name="T19" fmla="*/ 2147483647 h 33"/>
                <a:gd name="T20" fmla="*/ 2147483647 w 8"/>
                <a:gd name="T21" fmla="*/ 2147483647 h 3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"/>
                <a:gd name="T34" fmla="*/ 0 h 33"/>
                <a:gd name="T35" fmla="*/ 8 w 8"/>
                <a:gd name="T36" fmla="*/ 33 h 33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" h="33">
                  <a:moveTo>
                    <a:pt x="3" y="24"/>
                  </a:moveTo>
                  <a:lnTo>
                    <a:pt x="0" y="13"/>
                  </a:lnTo>
                  <a:lnTo>
                    <a:pt x="0" y="5"/>
                  </a:lnTo>
                  <a:lnTo>
                    <a:pt x="0" y="0"/>
                  </a:lnTo>
                  <a:lnTo>
                    <a:pt x="2" y="0"/>
                  </a:lnTo>
                  <a:lnTo>
                    <a:pt x="3" y="3"/>
                  </a:lnTo>
                  <a:lnTo>
                    <a:pt x="4" y="10"/>
                  </a:lnTo>
                  <a:lnTo>
                    <a:pt x="4" y="15"/>
                  </a:lnTo>
                  <a:lnTo>
                    <a:pt x="7" y="25"/>
                  </a:lnTo>
                  <a:lnTo>
                    <a:pt x="8" y="28"/>
                  </a:lnTo>
                  <a:lnTo>
                    <a:pt x="8" y="33"/>
                  </a:lnTo>
                </a:path>
              </a:pathLst>
            </a:custGeom>
            <a:noFill/>
            <a:ln w="28575" cmpd="sng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48159" name="Freeform 15"/>
            <p:cNvSpPr>
              <a:spLocks/>
            </p:cNvSpPr>
            <p:nvPr/>
          </p:nvSpPr>
          <p:spPr bwMode="auto">
            <a:xfrm>
              <a:off x="8225031" y="4147592"/>
              <a:ext cx="78759" cy="287337"/>
            </a:xfrm>
            <a:custGeom>
              <a:avLst/>
              <a:gdLst>
                <a:gd name="T0" fmla="*/ 0 w 54"/>
                <a:gd name="T1" fmla="*/ 2147483647 h 181"/>
                <a:gd name="T2" fmla="*/ 0 w 54"/>
                <a:gd name="T3" fmla="*/ 2147483647 h 181"/>
                <a:gd name="T4" fmla="*/ 2147483647 w 54"/>
                <a:gd name="T5" fmla="*/ 2147483647 h 181"/>
                <a:gd name="T6" fmla="*/ 2147483647 w 54"/>
                <a:gd name="T7" fmla="*/ 2147483647 h 181"/>
                <a:gd name="T8" fmla="*/ 2147483647 w 54"/>
                <a:gd name="T9" fmla="*/ 2147483647 h 181"/>
                <a:gd name="T10" fmla="*/ 2147483647 w 54"/>
                <a:gd name="T11" fmla="*/ 2147483647 h 181"/>
                <a:gd name="T12" fmla="*/ 2147483647 w 54"/>
                <a:gd name="T13" fmla="*/ 2147483647 h 181"/>
                <a:gd name="T14" fmla="*/ 2147483647 w 54"/>
                <a:gd name="T15" fmla="*/ 2147483647 h 181"/>
                <a:gd name="T16" fmla="*/ 2147483647 w 54"/>
                <a:gd name="T17" fmla="*/ 2147483647 h 181"/>
                <a:gd name="T18" fmla="*/ 2147483647 w 54"/>
                <a:gd name="T19" fmla="*/ 2147483647 h 181"/>
                <a:gd name="T20" fmla="*/ 2147483647 w 54"/>
                <a:gd name="T21" fmla="*/ 2147483647 h 181"/>
                <a:gd name="T22" fmla="*/ 2147483647 w 54"/>
                <a:gd name="T23" fmla="*/ 2147483647 h 181"/>
                <a:gd name="T24" fmla="*/ 2147483647 w 54"/>
                <a:gd name="T25" fmla="*/ 2147483647 h 181"/>
                <a:gd name="T26" fmla="*/ 2147483647 w 54"/>
                <a:gd name="T27" fmla="*/ 2147483647 h 181"/>
                <a:gd name="T28" fmla="*/ 2147483647 w 54"/>
                <a:gd name="T29" fmla="*/ 2147483647 h 181"/>
                <a:gd name="T30" fmla="*/ 2147483647 w 54"/>
                <a:gd name="T31" fmla="*/ 2147483647 h 181"/>
                <a:gd name="T32" fmla="*/ 2147483647 w 54"/>
                <a:gd name="T33" fmla="*/ 2147483647 h 181"/>
                <a:gd name="T34" fmla="*/ 2147483647 w 54"/>
                <a:gd name="T35" fmla="*/ 2147483647 h 181"/>
                <a:gd name="T36" fmla="*/ 2147483647 w 54"/>
                <a:gd name="T37" fmla="*/ 2147483647 h 181"/>
                <a:gd name="T38" fmla="*/ 2147483647 w 54"/>
                <a:gd name="T39" fmla="*/ 2147483647 h 181"/>
                <a:gd name="T40" fmla="*/ 2147483647 w 54"/>
                <a:gd name="T41" fmla="*/ 2147483647 h 181"/>
                <a:gd name="T42" fmla="*/ 2147483647 w 54"/>
                <a:gd name="T43" fmla="*/ 2147483647 h 181"/>
                <a:gd name="T44" fmla="*/ 2147483647 w 54"/>
                <a:gd name="T45" fmla="*/ 2147483647 h 181"/>
                <a:gd name="T46" fmla="*/ 2147483647 w 54"/>
                <a:gd name="T47" fmla="*/ 2147483647 h 181"/>
                <a:gd name="T48" fmla="*/ 2147483647 w 54"/>
                <a:gd name="T49" fmla="*/ 2147483647 h 181"/>
                <a:gd name="T50" fmla="*/ 2147483647 w 54"/>
                <a:gd name="T51" fmla="*/ 2147483647 h 181"/>
                <a:gd name="T52" fmla="*/ 2147483647 w 54"/>
                <a:gd name="T53" fmla="*/ 2147483647 h 181"/>
                <a:gd name="T54" fmla="*/ 2147483647 w 54"/>
                <a:gd name="T55" fmla="*/ 2147483647 h 181"/>
                <a:gd name="T56" fmla="*/ 2147483647 w 54"/>
                <a:gd name="T57" fmla="*/ 2147483647 h 181"/>
                <a:gd name="T58" fmla="*/ 2147483647 w 54"/>
                <a:gd name="T59" fmla="*/ 2147483647 h 181"/>
                <a:gd name="T60" fmla="*/ 2147483647 w 54"/>
                <a:gd name="T61" fmla="*/ 2147483647 h 181"/>
                <a:gd name="T62" fmla="*/ 2147483647 w 54"/>
                <a:gd name="T63" fmla="*/ 2147483647 h 181"/>
                <a:gd name="T64" fmla="*/ 2147483647 w 54"/>
                <a:gd name="T65" fmla="*/ 2147483647 h 181"/>
                <a:gd name="T66" fmla="*/ 2147483647 w 54"/>
                <a:gd name="T67" fmla="*/ 2147483647 h 181"/>
                <a:gd name="T68" fmla="*/ 2147483647 w 54"/>
                <a:gd name="T69" fmla="*/ 2147483647 h 181"/>
                <a:gd name="T70" fmla="*/ 2147483647 w 54"/>
                <a:gd name="T71" fmla="*/ 2147483647 h 181"/>
                <a:gd name="T72" fmla="*/ 2147483647 w 54"/>
                <a:gd name="T73" fmla="*/ 2147483647 h 181"/>
                <a:gd name="T74" fmla="*/ 2147483647 w 54"/>
                <a:gd name="T75" fmla="*/ 2147483647 h 181"/>
                <a:gd name="T76" fmla="*/ 2147483647 w 54"/>
                <a:gd name="T77" fmla="*/ 2147483647 h 181"/>
                <a:gd name="T78" fmla="*/ 2147483647 w 54"/>
                <a:gd name="T79" fmla="*/ 2147483647 h 181"/>
                <a:gd name="T80" fmla="*/ 2147483647 w 54"/>
                <a:gd name="T81" fmla="*/ 2147483647 h 181"/>
                <a:gd name="T82" fmla="*/ 2147483647 w 54"/>
                <a:gd name="T83" fmla="*/ 2147483647 h 181"/>
                <a:gd name="T84" fmla="*/ 2147483647 w 54"/>
                <a:gd name="T85" fmla="*/ 2147483647 h 181"/>
                <a:gd name="T86" fmla="*/ 2147483647 w 54"/>
                <a:gd name="T87" fmla="*/ 2147483647 h 181"/>
                <a:gd name="T88" fmla="*/ 2147483647 w 54"/>
                <a:gd name="T89" fmla="*/ 2147483647 h 181"/>
                <a:gd name="T90" fmla="*/ 2147483647 w 54"/>
                <a:gd name="T91" fmla="*/ 2147483647 h 181"/>
                <a:gd name="T92" fmla="*/ 2147483647 w 54"/>
                <a:gd name="T93" fmla="*/ 2147483647 h 181"/>
                <a:gd name="T94" fmla="*/ 2147483647 w 54"/>
                <a:gd name="T95" fmla="*/ 2147483647 h 181"/>
                <a:gd name="T96" fmla="*/ 2147483647 w 54"/>
                <a:gd name="T97" fmla="*/ 2147483647 h 181"/>
                <a:gd name="T98" fmla="*/ 2147483647 w 54"/>
                <a:gd name="T99" fmla="*/ 2147483647 h 181"/>
                <a:gd name="T100" fmla="*/ 2147483647 w 54"/>
                <a:gd name="T101" fmla="*/ 0 h 181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54"/>
                <a:gd name="T154" fmla="*/ 0 h 181"/>
                <a:gd name="T155" fmla="*/ 54 w 54"/>
                <a:gd name="T156" fmla="*/ 181 h 181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54" h="181">
                  <a:moveTo>
                    <a:pt x="0" y="3"/>
                  </a:moveTo>
                  <a:lnTo>
                    <a:pt x="0" y="14"/>
                  </a:lnTo>
                  <a:lnTo>
                    <a:pt x="2" y="16"/>
                  </a:lnTo>
                  <a:lnTo>
                    <a:pt x="6" y="17"/>
                  </a:lnTo>
                  <a:lnTo>
                    <a:pt x="2" y="26"/>
                  </a:lnTo>
                  <a:lnTo>
                    <a:pt x="6" y="30"/>
                  </a:lnTo>
                  <a:lnTo>
                    <a:pt x="7" y="35"/>
                  </a:lnTo>
                  <a:lnTo>
                    <a:pt x="7" y="39"/>
                  </a:lnTo>
                  <a:lnTo>
                    <a:pt x="9" y="46"/>
                  </a:lnTo>
                  <a:lnTo>
                    <a:pt x="11" y="53"/>
                  </a:lnTo>
                  <a:lnTo>
                    <a:pt x="11" y="59"/>
                  </a:lnTo>
                  <a:lnTo>
                    <a:pt x="15" y="64"/>
                  </a:lnTo>
                  <a:lnTo>
                    <a:pt x="18" y="72"/>
                  </a:lnTo>
                  <a:lnTo>
                    <a:pt x="17" y="81"/>
                  </a:lnTo>
                  <a:lnTo>
                    <a:pt x="18" y="85"/>
                  </a:lnTo>
                  <a:lnTo>
                    <a:pt x="24" y="92"/>
                  </a:lnTo>
                  <a:lnTo>
                    <a:pt x="28" y="97"/>
                  </a:lnTo>
                  <a:lnTo>
                    <a:pt x="28" y="107"/>
                  </a:lnTo>
                  <a:lnTo>
                    <a:pt x="29" y="113"/>
                  </a:lnTo>
                  <a:lnTo>
                    <a:pt x="32" y="117"/>
                  </a:lnTo>
                  <a:lnTo>
                    <a:pt x="35" y="121"/>
                  </a:lnTo>
                  <a:lnTo>
                    <a:pt x="38" y="125"/>
                  </a:lnTo>
                  <a:lnTo>
                    <a:pt x="38" y="129"/>
                  </a:lnTo>
                  <a:lnTo>
                    <a:pt x="39" y="135"/>
                  </a:lnTo>
                  <a:lnTo>
                    <a:pt x="44" y="140"/>
                  </a:lnTo>
                  <a:lnTo>
                    <a:pt x="45" y="145"/>
                  </a:lnTo>
                  <a:lnTo>
                    <a:pt x="45" y="151"/>
                  </a:lnTo>
                  <a:lnTo>
                    <a:pt x="48" y="159"/>
                  </a:lnTo>
                  <a:lnTo>
                    <a:pt x="48" y="163"/>
                  </a:lnTo>
                  <a:lnTo>
                    <a:pt x="50" y="169"/>
                  </a:lnTo>
                  <a:lnTo>
                    <a:pt x="50" y="175"/>
                  </a:lnTo>
                  <a:lnTo>
                    <a:pt x="53" y="181"/>
                  </a:lnTo>
                  <a:lnTo>
                    <a:pt x="54" y="176"/>
                  </a:lnTo>
                  <a:lnTo>
                    <a:pt x="53" y="171"/>
                  </a:lnTo>
                  <a:lnTo>
                    <a:pt x="54" y="169"/>
                  </a:lnTo>
                  <a:lnTo>
                    <a:pt x="49" y="156"/>
                  </a:lnTo>
                  <a:lnTo>
                    <a:pt x="48" y="152"/>
                  </a:lnTo>
                  <a:lnTo>
                    <a:pt x="46" y="146"/>
                  </a:lnTo>
                  <a:lnTo>
                    <a:pt x="40" y="127"/>
                  </a:lnTo>
                  <a:lnTo>
                    <a:pt x="30" y="112"/>
                  </a:lnTo>
                  <a:lnTo>
                    <a:pt x="30" y="98"/>
                  </a:lnTo>
                  <a:lnTo>
                    <a:pt x="19" y="76"/>
                  </a:lnTo>
                  <a:lnTo>
                    <a:pt x="18" y="67"/>
                  </a:lnTo>
                  <a:lnTo>
                    <a:pt x="17" y="62"/>
                  </a:lnTo>
                  <a:lnTo>
                    <a:pt x="14" y="56"/>
                  </a:lnTo>
                  <a:lnTo>
                    <a:pt x="12" y="46"/>
                  </a:lnTo>
                  <a:lnTo>
                    <a:pt x="10" y="36"/>
                  </a:lnTo>
                  <a:lnTo>
                    <a:pt x="8" y="24"/>
                  </a:lnTo>
                  <a:lnTo>
                    <a:pt x="7" y="16"/>
                  </a:lnTo>
                  <a:lnTo>
                    <a:pt x="2" y="5"/>
                  </a:lnTo>
                  <a:lnTo>
                    <a:pt x="3" y="0"/>
                  </a:lnTo>
                </a:path>
              </a:pathLst>
            </a:custGeom>
            <a:noFill/>
            <a:ln w="28575" cmpd="sng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48160" name="Freeform 16"/>
            <p:cNvSpPr>
              <a:spLocks/>
            </p:cNvSpPr>
            <p:nvPr/>
          </p:nvSpPr>
          <p:spPr bwMode="auto">
            <a:xfrm>
              <a:off x="8092308" y="4155529"/>
              <a:ext cx="131265" cy="230188"/>
            </a:xfrm>
            <a:custGeom>
              <a:avLst/>
              <a:gdLst>
                <a:gd name="T0" fmla="*/ 2147483647 w 90"/>
                <a:gd name="T1" fmla="*/ 2147483647 h 145"/>
                <a:gd name="T2" fmla="*/ 2147483647 w 90"/>
                <a:gd name="T3" fmla="*/ 2147483647 h 145"/>
                <a:gd name="T4" fmla="*/ 2147483647 w 90"/>
                <a:gd name="T5" fmla="*/ 2147483647 h 145"/>
                <a:gd name="T6" fmla="*/ 2147483647 w 90"/>
                <a:gd name="T7" fmla="*/ 2147483647 h 145"/>
                <a:gd name="T8" fmla="*/ 2147483647 w 90"/>
                <a:gd name="T9" fmla="*/ 2147483647 h 145"/>
                <a:gd name="T10" fmla="*/ 2147483647 w 90"/>
                <a:gd name="T11" fmla="*/ 2147483647 h 145"/>
                <a:gd name="T12" fmla="*/ 2147483647 w 90"/>
                <a:gd name="T13" fmla="*/ 2147483647 h 145"/>
                <a:gd name="T14" fmla="*/ 2147483647 w 90"/>
                <a:gd name="T15" fmla="*/ 2147483647 h 145"/>
                <a:gd name="T16" fmla="*/ 2147483647 w 90"/>
                <a:gd name="T17" fmla="*/ 2147483647 h 145"/>
                <a:gd name="T18" fmla="*/ 2147483647 w 90"/>
                <a:gd name="T19" fmla="*/ 2147483647 h 145"/>
                <a:gd name="T20" fmla="*/ 2147483647 w 90"/>
                <a:gd name="T21" fmla="*/ 2147483647 h 145"/>
                <a:gd name="T22" fmla="*/ 2147483647 w 90"/>
                <a:gd name="T23" fmla="*/ 2147483647 h 145"/>
                <a:gd name="T24" fmla="*/ 2147483647 w 90"/>
                <a:gd name="T25" fmla="*/ 2147483647 h 145"/>
                <a:gd name="T26" fmla="*/ 2147483647 w 90"/>
                <a:gd name="T27" fmla="*/ 2147483647 h 145"/>
                <a:gd name="T28" fmla="*/ 2147483647 w 90"/>
                <a:gd name="T29" fmla="*/ 2147483647 h 145"/>
                <a:gd name="T30" fmla="*/ 2147483647 w 90"/>
                <a:gd name="T31" fmla="*/ 2147483647 h 145"/>
                <a:gd name="T32" fmla="*/ 2147483647 w 90"/>
                <a:gd name="T33" fmla="*/ 2147483647 h 145"/>
                <a:gd name="T34" fmla="*/ 2147483647 w 90"/>
                <a:gd name="T35" fmla="*/ 2147483647 h 145"/>
                <a:gd name="T36" fmla="*/ 2147483647 w 90"/>
                <a:gd name="T37" fmla="*/ 2147483647 h 145"/>
                <a:gd name="T38" fmla="*/ 2147483647 w 90"/>
                <a:gd name="T39" fmla="*/ 2147483647 h 145"/>
                <a:gd name="T40" fmla="*/ 2147483647 w 90"/>
                <a:gd name="T41" fmla="*/ 2147483647 h 145"/>
                <a:gd name="T42" fmla="*/ 2147483647 w 90"/>
                <a:gd name="T43" fmla="*/ 2147483647 h 145"/>
                <a:gd name="T44" fmla="*/ 2147483647 w 90"/>
                <a:gd name="T45" fmla="*/ 2147483647 h 145"/>
                <a:gd name="T46" fmla="*/ 2147483647 w 90"/>
                <a:gd name="T47" fmla="*/ 2147483647 h 145"/>
                <a:gd name="T48" fmla="*/ 2147483647 w 90"/>
                <a:gd name="T49" fmla="*/ 2147483647 h 145"/>
                <a:gd name="T50" fmla="*/ 2147483647 w 90"/>
                <a:gd name="T51" fmla="*/ 2147483647 h 145"/>
                <a:gd name="T52" fmla="*/ 2147483647 w 90"/>
                <a:gd name="T53" fmla="*/ 2147483647 h 145"/>
                <a:gd name="T54" fmla="*/ 2147483647 w 90"/>
                <a:gd name="T55" fmla="*/ 2147483647 h 145"/>
                <a:gd name="T56" fmla="*/ 2147483647 w 90"/>
                <a:gd name="T57" fmla="*/ 2147483647 h 145"/>
                <a:gd name="T58" fmla="*/ 2147483647 w 90"/>
                <a:gd name="T59" fmla="*/ 2147483647 h 145"/>
                <a:gd name="T60" fmla="*/ 2147483647 w 90"/>
                <a:gd name="T61" fmla="*/ 2147483647 h 145"/>
                <a:gd name="T62" fmla="*/ 2147483647 w 90"/>
                <a:gd name="T63" fmla="*/ 2147483647 h 145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90"/>
                <a:gd name="T97" fmla="*/ 0 h 145"/>
                <a:gd name="T98" fmla="*/ 90 w 90"/>
                <a:gd name="T99" fmla="*/ 145 h 145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90" h="145">
                  <a:moveTo>
                    <a:pt x="0" y="0"/>
                  </a:moveTo>
                  <a:lnTo>
                    <a:pt x="3" y="6"/>
                  </a:lnTo>
                  <a:lnTo>
                    <a:pt x="3" y="11"/>
                  </a:lnTo>
                  <a:lnTo>
                    <a:pt x="3" y="16"/>
                  </a:lnTo>
                  <a:lnTo>
                    <a:pt x="6" y="22"/>
                  </a:lnTo>
                  <a:lnTo>
                    <a:pt x="7" y="30"/>
                  </a:lnTo>
                  <a:lnTo>
                    <a:pt x="7" y="36"/>
                  </a:lnTo>
                  <a:lnTo>
                    <a:pt x="7" y="42"/>
                  </a:lnTo>
                  <a:lnTo>
                    <a:pt x="12" y="48"/>
                  </a:lnTo>
                  <a:lnTo>
                    <a:pt x="12" y="55"/>
                  </a:lnTo>
                  <a:lnTo>
                    <a:pt x="13" y="60"/>
                  </a:lnTo>
                  <a:lnTo>
                    <a:pt x="14" y="65"/>
                  </a:lnTo>
                  <a:lnTo>
                    <a:pt x="18" y="72"/>
                  </a:lnTo>
                  <a:lnTo>
                    <a:pt x="18" y="78"/>
                  </a:lnTo>
                  <a:lnTo>
                    <a:pt x="19" y="82"/>
                  </a:lnTo>
                  <a:lnTo>
                    <a:pt x="22" y="89"/>
                  </a:lnTo>
                  <a:lnTo>
                    <a:pt x="26" y="99"/>
                  </a:lnTo>
                  <a:lnTo>
                    <a:pt x="29" y="103"/>
                  </a:lnTo>
                  <a:lnTo>
                    <a:pt x="36" y="107"/>
                  </a:lnTo>
                  <a:lnTo>
                    <a:pt x="37" y="114"/>
                  </a:lnTo>
                  <a:lnTo>
                    <a:pt x="38" y="118"/>
                  </a:lnTo>
                  <a:lnTo>
                    <a:pt x="41" y="122"/>
                  </a:lnTo>
                  <a:lnTo>
                    <a:pt x="45" y="130"/>
                  </a:lnTo>
                  <a:lnTo>
                    <a:pt x="54" y="132"/>
                  </a:lnTo>
                  <a:lnTo>
                    <a:pt x="59" y="134"/>
                  </a:lnTo>
                  <a:lnTo>
                    <a:pt x="64" y="135"/>
                  </a:lnTo>
                  <a:lnTo>
                    <a:pt x="68" y="137"/>
                  </a:lnTo>
                  <a:lnTo>
                    <a:pt x="70" y="142"/>
                  </a:lnTo>
                  <a:lnTo>
                    <a:pt x="77" y="145"/>
                  </a:lnTo>
                  <a:lnTo>
                    <a:pt x="82" y="145"/>
                  </a:lnTo>
                  <a:lnTo>
                    <a:pt x="90" y="143"/>
                  </a:lnTo>
                  <a:lnTo>
                    <a:pt x="90" y="141"/>
                  </a:lnTo>
                  <a:lnTo>
                    <a:pt x="86" y="141"/>
                  </a:lnTo>
                  <a:lnTo>
                    <a:pt x="82" y="141"/>
                  </a:lnTo>
                  <a:lnTo>
                    <a:pt x="72" y="137"/>
                  </a:lnTo>
                  <a:lnTo>
                    <a:pt x="64" y="133"/>
                  </a:lnTo>
                  <a:lnTo>
                    <a:pt x="61" y="132"/>
                  </a:lnTo>
                  <a:lnTo>
                    <a:pt x="54" y="127"/>
                  </a:lnTo>
                  <a:lnTo>
                    <a:pt x="48" y="126"/>
                  </a:lnTo>
                  <a:lnTo>
                    <a:pt x="45" y="124"/>
                  </a:lnTo>
                  <a:lnTo>
                    <a:pt x="44" y="119"/>
                  </a:lnTo>
                  <a:lnTo>
                    <a:pt x="39" y="114"/>
                  </a:lnTo>
                  <a:lnTo>
                    <a:pt x="39" y="108"/>
                  </a:lnTo>
                  <a:lnTo>
                    <a:pt x="36" y="104"/>
                  </a:lnTo>
                  <a:lnTo>
                    <a:pt x="32" y="102"/>
                  </a:lnTo>
                  <a:lnTo>
                    <a:pt x="30" y="96"/>
                  </a:lnTo>
                  <a:lnTo>
                    <a:pt x="27" y="92"/>
                  </a:lnTo>
                  <a:lnTo>
                    <a:pt x="24" y="87"/>
                  </a:lnTo>
                  <a:lnTo>
                    <a:pt x="24" y="80"/>
                  </a:lnTo>
                  <a:lnTo>
                    <a:pt x="22" y="76"/>
                  </a:lnTo>
                  <a:lnTo>
                    <a:pt x="22" y="72"/>
                  </a:lnTo>
                  <a:lnTo>
                    <a:pt x="18" y="66"/>
                  </a:lnTo>
                  <a:lnTo>
                    <a:pt x="16" y="62"/>
                  </a:lnTo>
                  <a:lnTo>
                    <a:pt x="15" y="57"/>
                  </a:lnTo>
                  <a:lnTo>
                    <a:pt x="15" y="54"/>
                  </a:lnTo>
                  <a:lnTo>
                    <a:pt x="12" y="48"/>
                  </a:lnTo>
                  <a:lnTo>
                    <a:pt x="12" y="42"/>
                  </a:lnTo>
                  <a:lnTo>
                    <a:pt x="9" y="39"/>
                  </a:lnTo>
                  <a:lnTo>
                    <a:pt x="8" y="31"/>
                  </a:lnTo>
                  <a:lnTo>
                    <a:pt x="8" y="26"/>
                  </a:lnTo>
                  <a:lnTo>
                    <a:pt x="7" y="21"/>
                  </a:lnTo>
                  <a:lnTo>
                    <a:pt x="7" y="15"/>
                  </a:lnTo>
                  <a:lnTo>
                    <a:pt x="7" y="10"/>
                  </a:lnTo>
                  <a:lnTo>
                    <a:pt x="6" y="5"/>
                  </a:lnTo>
                  <a:lnTo>
                    <a:pt x="4" y="1"/>
                  </a:lnTo>
                </a:path>
              </a:pathLst>
            </a:custGeom>
            <a:noFill/>
            <a:ln w="28575" cmpd="sng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48161" name="Freeform 17"/>
            <p:cNvSpPr>
              <a:spLocks/>
            </p:cNvSpPr>
            <p:nvPr/>
          </p:nvSpPr>
          <p:spPr bwMode="auto">
            <a:xfrm>
              <a:off x="8003340" y="4150767"/>
              <a:ext cx="70008" cy="279400"/>
            </a:xfrm>
            <a:custGeom>
              <a:avLst/>
              <a:gdLst>
                <a:gd name="T0" fmla="*/ 2147483647 w 48"/>
                <a:gd name="T1" fmla="*/ 2147483647 h 176"/>
                <a:gd name="T2" fmla="*/ 2147483647 w 48"/>
                <a:gd name="T3" fmla="*/ 2147483647 h 176"/>
                <a:gd name="T4" fmla="*/ 2147483647 w 48"/>
                <a:gd name="T5" fmla="*/ 2147483647 h 176"/>
                <a:gd name="T6" fmla="*/ 2147483647 w 48"/>
                <a:gd name="T7" fmla="*/ 2147483647 h 176"/>
                <a:gd name="T8" fmla="*/ 2147483647 w 48"/>
                <a:gd name="T9" fmla="*/ 2147483647 h 176"/>
                <a:gd name="T10" fmla="*/ 2147483647 w 48"/>
                <a:gd name="T11" fmla="*/ 2147483647 h 176"/>
                <a:gd name="T12" fmla="*/ 2147483647 w 48"/>
                <a:gd name="T13" fmla="*/ 2147483647 h 176"/>
                <a:gd name="T14" fmla="*/ 2147483647 w 48"/>
                <a:gd name="T15" fmla="*/ 2147483647 h 176"/>
                <a:gd name="T16" fmla="*/ 2147483647 w 48"/>
                <a:gd name="T17" fmla="*/ 2147483647 h 176"/>
                <a:gd name="T18" fmla="*/ 2147483647 w 48"/>
                <a:gd name="T19" fmla="*/ 2147483647 h 176"/>
                <a:gd name="T20" fmla="*/ 2147483647 w 48"/>
                <a:gd name="T21" fmla="*/ 2147483647 h 176"/>
                <a:gd name="T22" fmla="*/ 2147483647 w 48"/>
                <a:gd name="T23" fmla="*/ 2147483647 h 176"/>
                <a:gd name="T24" fmla="*/ 2147483647 w 48"/>
                <a:gd name="T25" fmla="*/ 2147483647 h 176"/>
                <a:gd name="T26" fmla="*/ 2147483647 w 48"/>
                <a:gd name="T27" fmla="*/ 2147483647 h 176"/>
                <a:gd name="T28" fmla="*/ 2147483647 w 48"/>
                <a:gd name="T29" fmla="*/ 2147483647 h 176"/>
                <a:gd name="T30" fmla="*/ 2147483647 w 48"/>
                <a:gd name="T31" fmla="*/ 2147483647 h 176"/>
                <a:gd name="T32" fmla="*/ 2147483647 w 48"/>
                <a:gd name="T33" fmla="*/ 2147483647 h 176"/>
                <a:gd name="T34" fmla="*/ 2147483647 w 48"/>
                <a:gd name="T35" fmla="*/ 2147483647 h 176"/>
                <a:gd name="T36" fmla="*/ 2147483647 w 48"/>
                <a:gd name="T37" fmla="*/ 2147483647 h 176"/>
                <a:gd name="T38" fmla="*/ 2147483647 w 48"/>
                <a:gd name="T39" fmla="*/ 2147483647 h 176"/>
                <a:gd name="T40" fmla="*/ 2147483647 w 48"/>
                <a:gd name="T41" fmla="*/ 2147483647 h 176"/>
                <a:gd name="T42" fmla="*/ 2147483647 w 48"/>
                <a:gd name="T43" fmla="*/ 2147483647 h 176"/>
                <a:gd name="T44" fmla="*/ 2147483647 w 48"/>
                <a:gd name="T45" fmla="*/ 2147483647 h 176"/>
                <a:gd name="T46" fmla="*/ 2147483647 w 48"/>
                <a:gd name="T47" fmla="*/ 2147483647 h 176"/>
                <a:gd name="T48" fmla="*/ 2147483647 w 48"/>
                <a:gd name="T49" fmla="*/ 2147483647 h 176"/>
                <a:gd name="T50" fmla="*/ 2147483647 w 48"/>
                <a:gd name="T51" fmla="*/ 2147483647 h 176"/>
                <a:gd name="T52" fmla="*/ 2147483647 w 48"/>
                <a:gd name="T53" fmla="*/ 2147483647 h 176"/>
                <a:gd name="T54" fmla="*/ 2147483647 w 48"/>
                <a:gd name="T55" fmla="*/ 2147483647 h 176"/>
                <a:gd name="T56" fmla="*/ 2147483647 w 48"/>
                <a:gd name="T57" fmla="*/ 2147483647 h 176"/>
                <a:gd name="T58" fmla="*/ 2147483647 w 48"/>
                <a:gd name="T59" fmla="*/ 2147483647 h 176"/>
                <a:gd name="T60" fmla="*/ 2147483647 w 48"/>
                <a:gd name="T61" fmla="*/ 2147483647 h 176"/>
                <a:gd name="T62" fmla="*/ 2147483647 w 48"/>
                <a:gd name="T63" fmla="*/ 2147483647 h 17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48"/>
                <a:gd name="T97" fmla="*/ 0 h 176"/>
                <a:gd name="T98" fmla="*/ 48 w 48"/>
                <a:gd name="T99" fmla="*/ 176 h 17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48" h="176">
                  <a:moveTo>
                    <a:pt x="7" y="3"/>
                  </a:moveTo>
                  <a:lnTo>
                    <a:pt x="8" y="8"/>
                  </a:lnTo>
                  <a:lnTo>
                    <a:pt x="13" y="12"/>
                  </a:lnTo>
                  <a:lnTo>
                    <a:pt x="16" y="19"/>
                  </a:lnTo>
                  <a:lnTo>
                    <a:pt x="18" y="29"/>
                  </a:lnTo>
                  <a:lnTo>
                    <a:pt x="19" y="36"/>
                  </a:lnTo>
                  <a:lnTo>
                    <a:pt x="19" y="45"/>
                  </a:lnTo>
                  <a:lnTo>
                    <a:pt x="23" y="51"/>
                  </a:lnTo>
                  <a:lnTo>
                    <a:pt x="23" y="57"/>
                  </a:lnTo>
                  <a:lnTo>
                    <a:pt x="22" y="67"/>
                  </a:lnTo>
                  <a:lnTo>
                    <a:pt x="19" y="77"/>
                  </a:lnTo>
                  <a:lnTo>
                    <a:pt x="19" y="88"/>
                  </a:lnTo>
                  <a:lnTo>
                    <a:pt x="19" y="95"/>
                  </a:lnTo>
                  <a:lnTo>
                    <a:pt x="19" y="100"/>
                  </a:lnTo>
                  <a:lnTo>
                    <a:pt x="19" y="108"/>
                  </a:lnTo>
                  <a:lnTo>
                    <a:pt x="15" y="119"/>
                  </a:lnTo>
                  <a:lnTo>
                    <a:pt x="15" y="126"/>
                  </a:lnTo>
                  <a:lnTo>
                    <a:pt x="17" y="133"/>
                  </a:lnTo>
                  <a:lnTo>
                    <a:pt x="19" y="142"/>
                  </a:lnTo>
                  <a:lnTo>
                    <a:pt x="19" y="146"/>
                  </a:lnTo>
                  <a:lnTo>
                    <a:pt x="18" y="153"/>
                  </a:lnTo>
                  <a:lnTo>
                    <a:pt x="19" y="156"/>
                  </a:lnTo>
                  <a:lnTo>
                    <a:pt x="25" y="164"/>
                  </a:lnTo>
                  <a:lnTo>
                    <a:pt x="29" y="168"/>
                  </a:lnTo>
                  <a:lnTo>
                    <a:pt x="36" y="171"/>
                  </a:lnTo>
                  <a:lnTo>
                    <a:pt x="41" y="173"/>
                  </a:lnTo>
                  <a:lnTo>
                    <a:pt x="48" y="176"/>
                  </a:lnTo>
                  <a:lnTo>
                    <a:pt x="45" y="176"/>
                  </a:lnTo>
                  <a:lnTo>
                    <a:pt x="42" y="176"/>
                  </a:lnTo>
                  <a:lnTo>
                    <a:pt x="39" y="175"/>
                  </a:lnTo>
                  <a:lnTo>
                    <a:pt x="32" y="173"/>
                  </a:lnTo>
                  <a:lnTo>
                    <a:pt x="29" y="172"/>
                  </a:lnTo>
                  <a:lnTo>
                    <a:pt x="24" y="168"/>
                  </a:lnTo>
                  <a:lnTo>
                    <a:pt x="19" y="164"/>
                  </a:lnTo>
                  <a:lnTo>
                    <a:pt x="16" y="158"/>
                  </a:lnTo>
                  <a:lnTo>
                    <a:pt x="14" y="155"/>
                  </a:lnTo>
                  <a:lnTo>
                    <a:pt x="16" y="150"/>
                  </a:lnTo>
                  <a:lnTo>
                    <a:pt x="16" y="145"/>
                  </a:lnTo>
                  <a:lnTo>
                    <a:pt x="12" y="126"/>
                  </a:lnTo>
                  <a:lnTo>
                    <a:pt x="10" y="123"/>
                  </a:lnTo>
                  <a:lnTo>
                    <a:pt x="11" y="120"/>
                  </a:lnTo>
                  <a:lnTo>
                    <a:pt x="13" y="113"/>
                  </a:lnTo>
                  <a:lnTo>
                    <a:pt x="16" y="110"/>
                  </a:lnTo>
                  <a:lnTo>
                    <a:pt x="16" y="106"/>
                  </a:lnTo>
                  <a:lnTo>
                    <a:pt x="16" y="100"/>
                  </a:lnTo>
                  <a:lnTo>
                    <a:pt x="16" y="96"/>
                  </a:lnTo>
                  <a:lnTo>
                    <a:pt x="15" y="91"/>
                  </a:lnTo>
                  <a:lnTo>
                    <a:pt x="15" y="84"/>
                  </a:lnTo>
                  <a:lnTo>
                    <a:pt x="16" y="76"/>
                  </a:lnTo>
                  <a:lnTo>
                    <a:pt x="16" y="72"/>
                  </a:lnTo>
                  <a:lnTo>
                    <a:pt x="18" y="65"/>
                  </a:lnTo>
                  <a:lnTo>
                    <a:pt x="18" y="60"/>
                  </a:lnTo>
                  <a:lnTo>
                    <a:pt x="16" y="54"/>
                  </a:lnTo>
                  <a:lnTo>
                    <a:pt x="16" y="50"/>
                  </a:lnTo>
                  <a:lnTo>
                    <a:pt x="16" y="46"/>
                  </a:lnTo>
                  <a:lnTo>
                    <a:pt x="15" y="40"/>
                  </a:lnTo>
                  <a:lnTo>
                    <a:pt x="13" y="34"/>
                  </a:lnTo>
                  <a:lnTo>
                    <a:pt x="13" y="28"/>
                  </a:lnTo>
                  <a:lnTo>
                    <a:pt x="13" y="23"/>
                  </a:lnTo>
                  <a:lnTo>
                    <a:pt x="11" y="18"/>
                  </a:lnTo>
                  <a:lnTo>
                    <a:pt x="7" y="14"/>
                  </a:lnTo>
                  <a:lnTo>
                    <a:pt x="4" y="10"/>
                  </a:lnTo>
                  <a:lnTo>
                    <a:pt x="3" y="7"/>
                  </a:lnTo>
                  <a:lnTo>
                    <a:pt x="2" y="3"/>
                  </a:lnTo>
                  <a:lnTo>
                    <a:pt x="0" y="0"/>
                  </a:lnTo>
                </a:path>
              </a:pathLst>
            </a:custGeom>
            <a:noFill/>
            <a:ln w="28575" cmpd="sng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48162" name="Freeform 18"/>
            <p:cNvSpPr>
              <a:spLocks/>
            </p:cNvSpPr>
            <p:nvPr/>
          </p:nvSpPr>
          <p:spPr bwMode="auto">
            <a:xfrm>
              <a:off x="7874992" y="4147592"/>
              <a:ext cx="80217" cy="287337"/>
            </a:xfrm>
            <a:custGeom>
              <a:avLst/>
              <a:gdLst>
                <a:gd name="T0" fmla="*/ 0 w 55"/>
                <a:gd name="T1" fmla="*/ 2147483647 h 181"/>
                <a:gd name="T2" fmla="*/ 0 w 55"/>
                <a:gd name="T3" fmla="*/ 2147483647 h 181"/>
                <a:gd name="T4" fmla="*/ 2147483647 w 55"/>
                <a:gd name="T5" fmla="*/ 2147483647 h 181"/>
                <a:gd name="T6" fmla="*/ 2147483647 w 55"/>
                <a:gd name="T7" fmla="*/ 2147483647 h 181"/>
                <a:gd name="T8" fmla="*/ 2147483647 w 55"/>
                <a:gd name="T9" fmla="*/ 2147483647 h 181"/>
                <a:gd name="T10" fmla="*/ 2147483647 w 55"/>
                <a:gd name="T11" fmla="*/ 2147483647 h 181"/>
                <a:gd name="T12" fmla="*/ 2147483647 w 55"/>
                <a:gd name="T13" fmla="*/ 2147483647 h 181"/>
                <a:gd name="T14" fmla="*/ 2147483647 w 55"/>
                <a:gd name="T15" fmla="*/ 2147483647 h 181"/>
                <a:gd name="T16" fmla="*/ 2147483647 w 55"/>
                <a:gd name="T17" fmla="*/ 2147483647 h 181"/>
                <a:gd name="T18" fmla="*/ 2147483647 w 55"/>
                <a:gd name="T19" fmla="*/ 2147483647 h 181"/>
                <a:gd name="T20" fmla="*/ 2147483647 w 55"/>
                <a:gd name="T21" fmla="*/ 2147483647 h 181"/>
                <a:gd name="T22" fmla="*/ 2147483647 w 55"/>
                <a:gd name="T23" fmla="*/ 2147483647 h 181"/>
                <a:gd name="T24" fmla="*/ 2147483647 w 55"/>
                <a:gd name="T25" fmla="*/ 2147483647 h 181"/>
                <a:gd name="T26" fmla="*/ 2147483647 w 55"/>
                <a:gd name="T27" fmla="*/ 2147483647 h 181"/>
                <a:gd name="T28" fmla="*/ 2147483647 w 55"/>
                <a:gd name="T29" fmla="*/ 2147483647 h 181"/>
                <a:gd name="T30" fmla="*/ 2147483647 w 55"/>
                <a:gd name="T31" fmla="*/ 2147483647 h 181"/>
                <a:gd name="T32" fmla="*/ 2147483647 w 55"/>
                <a:gd name="T33" fmla="*/ 2147483647 h 181"/>
                <a:gd name="T34" fmla="*/ 2147483647 w 55"/>
                <a:gd name="T35" fmla="*/ 2147483647 h 181"/>
                <a:gd name="T36" fmla="*/ 2147483647 w 55"/>
                <a:gd name="T37" fmla="*/ 2147483647 h 181"/>
                <a:gd name="T38" fmla="*/ 2147483647 w 55"/>
                <a:gd name="T39" fmla="*/ 2147483647 h 181"/>
                <a:gd name="T40" fmla="*/ 2147483647 w 55"/>
                <a:gd name="T41" fmla="*/ 2147483647 h 181"/>
                <a:gd name="T42" fmla="*/ 2147483647 w 55"/>
                <a:gd name="T43" fmla="*/ 2147483647 h 181"/>
                <a:gd name="T44" fmla="*/ 2147483647 w 55"/>
                <a:gd name="T45" fmla="*/ 2147483647 h 181"/>
                <a:gd name="T46" fmla="*/ 2147483647 w 55"/>
                <a:gd name="T47" fmla="*/ 2147483647 h 181"/>
                <a:gd name="T48" fmla="*/ 2147483647 w 55"/>
                <a:gd name="T49" fmla="*/ 2147483647 h 181"/>
                <a:gd name="T50" fmla="*/ 2147483647 w 55"/>
                <a:gd name="T51" fmla="*/ 2147483647 h 181"/>
                <a:gd name="T52" fmla="*/ 2147483647 w 55"/>
                <a:gd name="T53" fmla="*/ 2147483647 h 181"/>
                <a:gd name="T54" fmla="*/ 2147483647 w 55"/>
                <a:gd name="T55" fmla="*/ 2147483647 h 181"/>
                <a:gd name="T56" fmla="*/ 2147483647 w 55"/>
                <a:gd name="T57" fmla="*/ 2147483647 h 181"/>
                <a:gd name="T58" fmla="*/ 2147483647 w 55"/>
                <a:gd name="T59" fmla="*/ 2147483647 h 181"/>
                <a:gd name="T60" fmla="*/ 2147483647 w 55"/>
                <a:gd name="T61" fmla="*/ 2147483647 h 181"/>
                <a:gd name="T62" fmla="*/ 2147483647 w 55"/>
                <a:gd name="T63" fmla="*/ 2147483647 h 181"/>
                <a:gd name="T64" fmla="*/ 2147483647 w 55"/>
                <a:gd name="T65" fmla="*/ 2147483647 h 181"/>
                <a:gd name="T66" fmla="*/ 2147483647 w 55"/>
                <a:gd name="T67" fmla="*/ 2147483647 h 181"/>
                <a:gd name="T68" fmla="*/ 2147483647 w 55"/>
                <a:gd name="T69" fmla="*/ 2147483647 h 181"/>
                <a:gd name="T70" fmla="*/ 2147483647 w 55"/>
                <a:gd name="T71" fmla="*/ 2147483647 h 181"/>
                <a:gd name="T72" fmla="*/ 2147483647 w 55"/>
                <a:gd name="T73" fmla="*/ 2147483647 h 181"/>
                <a:gd name="T74" fmla="*/ 2147483647 w 55"/>
                <a:gd name="T75" fmla="*/ 2147483647 h 181"/>
                <a:gd name="T76" fmla="*/ 2147483647 w 55"/>
                <a:gd name="T77" fmla="*/ 2147483647 h 181"/>
                <a:gd name="T78" fmla="*/ 2147483647 w 55"/>
                <a:gd name="T79" fmla="*/ 2147483647 h 181"/>
                <a:gd name="T80" fmla="*/ 2147483647 w 55"/>
                <a:gd name="T81" fmla="*/ 2147483647 h 181"/>
                <a:gd name="T82" fmla="*/ 2147483647 w 55"/>
                <a:gd name="T83" fmla="*/ 2147483647 h 181"/>
                <a:gd name="T84" fmla="*/ 2147483647 w 55"/>
                <a:gd name="T85" fmla="*/ 2147483647 h 181"/>
                <a:gd name="T86" fmla="*/ 2147483647 w 55"/>
                <a:gd name="T87" fmla="*/ 2147483647 h 181"/>
                <a:gd name="T88" fmla="*/ 2147483647 w 55"/>
                <a:gd name="T89" fmla="*/ 2147483647 h 181"/>
                <a:gd name="T90" fmla="*/ 2147483647 w 55"/>
                <a:gd name="T91" fmla="*/ 2147483647 h 181"/>
                <a:gd name="T92" fmla="*/ 2147483647 w 55"/>
                <a:gd name="T93" fmla="*/ 2147483647 h 181"/>
                <a:gd name="T94" fmla="*/ 2147483647 w 55"/>
                <a:gd name="T95" fmla="*/ 2147483647 h 181"/>
                <a:gd name="T96" fmla="*/ 2147483647 w 55"/>
                <a:gd name="T97" fmla="*/ 2147483647 h 181"/>
                <a:gd name="T98" fmla="*/ 2147483647 w 55"/>
                <a:gd name="T99" fmla="*/ 2147483647 h 181"/>
                <a:gd name="T100" fmla="*/ 2147483647 w 55"/>
                <a:gd name="T101" fmla="*/ 0 h 181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55"/>
                <a:gd name="T154" fmla="*/ 0 h 181"/>
                <a:gd name="T155" fmla="*/ 55 w 55"/>
                <a:gd name="T156" fmla="*/ 181 h 181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55" h="181">
                  <a:moveTo>
                    <a:pt x="0" y="3"/>
                  </a:moveTo>
                  <a:lnTo>
                    <a:pt x="0" y="14"/>
                  </a:lnTo>
                  <a:lnTo>
                    <a:pt x="4" y="16"/>
                  </a:lnTo>
                  <a:lnTo>
                    <a:pt x="6" y="17"/>
                  </a:lnTo>
                  <a:lnTo>
                    <a:pt x="4" y="26"/>
                  </a:lnTo>
                  <a:lnTo>
                    <a:pt x="6" y="30"/>
                  </a:lnTo>
                  <a:lnTo>
                    <a:pt x="8" y="35"/>
                  </a:lnTo>
                  <a:lnTo>
                    <a:pt x="8" y="39"/>
                  </a:lnTo>
                  <a:lnTo>
                    <a:pt x="10" y="46"/>
                  </a:lnTo>
                  <a:lnTo>
                    <a:pt x="12" y="53"/>
                  </a:lnTo>
                  <a:lnTo>
                    <a:pt x="12" y="59"/>
                  </a:lnTo>
                  <a:lnTo>
                    <a:pt x="16" y="64"/>
                  </a:lnTo>
                  <a:lnTo>
                    <a:pt x="20" y="72"/>
                  </a:lnTo>
                  <a:lnTo>
                    <a:pt x="19" y="81"/>
                  </a:lnTo>
                  <a:lnTo>
                    <a:pt x="20" y="85"/>
                  </a:lnTo>
                  <a:lnTo>
                    <a:pt x="25" y="92"/>
                  </a:lnTo>
                  <a:lnTo>
                    <a:pt x="29" y="97"/>
                  </a:lnTo>
                  <a:lnTo>
                    <a:pt x="29" y="107"/>
                  </a:lnTo>
                  <a:lnTo>
                    <a:pt x="30" y="113"/>
                  </a:lnTo>
                  <a:lnTo>
                    <a:pt x="33" y="117"/>
                  </a:lnTo>
                  <a:lnTo>
                    <a:pt x="37" y="121"/>
                  </a:lnTo>
                  <a:lnTo>
                    <a:pt x="39" y="125"/>
                  </a:lnTo>
                  <a:lnTo>
                    <a:pt x="39" y="129"/>
                  </a:lnTo>
                  <a:lnTo>
                    <a:pt x="40" y="135"/>
                  </a:lnTo>
                  <a:lnTo>
                    <a:pt x="45" y="140"/>
                  </a:lnTo>
                  <a:lnTo>
                    <a:pt x="46" y="145"/>
                  </a:lnTo>
                  <a:lnTo>
                    <a:pt x="46" y="151"/>
                  </a:lnTo>
                  <a:lnTo>
                    <a:pt x="49" y="159"/>
                  </a:lnTo>
                  <a:lnTo>
                    <a:pt x="50" y="163"/>
                  </a:lnTo>
                  <a:lnTo>
                    <a:pt x="52" y="169"/>
                  </a:lnTo>
                  <a:lnTo>
                    <a:pt x="52" y="175"/>
                  </a:lnTo>
                  <a:lnTo>
                    <a:pt x="54" y="181"/>
                  </a:lnTo>
                  <a:lnTo>
                    <a:pt x="55" y="176"/>
                  </a:lnTo>
                  <a:lnTo>
                    <a:pt x="54" y="171"/>
                  </a:lnTo>
                  <a:lnTo>
                    <a:pt x="55" y="169"/>
                  </a:lnTo>
                  <a:lnTo>
                    <a:pt x="51" y="156"/>
                  </a:lnTo>
                  <a:lnTo>
                    <a:pt x="49" y="152"/>
                  </a:lnTo>
                  <a:lnTo>
                    <a:pt x="48" y="146"/>
                  </a:lnTo>
                  <a:lnTo>
                    <a:pt x="41" y="127"/>
                  </a:lnTo>
                  <a:lnTo>
                    <a:pt x="31" y="112"/>
                  </a:lnTo>
                  <a:lnTo>
                    <a:pt x="31" y="98"/>
                  </a:lnTo>
                  <a:lnTo>
                    <a:pt x="21" y="76"/>
                  </a:lnTo>
                  <a:lnTo>
                    <a:pt x="20" y="67"/>
                  </a:lnTo>
                  <a:lnTo>
                    <a:pt x="19" y="62"/>
                  </a:lnTo>
                  <a:lnTo>
                    <a:pt x="15" y="56"/>
                  </a:lnTo>
                  <a:lnTo>
                    <a:pt x="13" y="46"/>
                  </a:lnTo>
                  <a:lnTo>
                    <a:pt x="11" y="36"/>
                  </a:lnTo>
                  <a:lnTo>
                    <a:pt x="9" y="24"/>
                  </a:lnTo>
                  <a:lnTo>
                    <a:pt x="8" y="16"/>
                  </a:lnTo>
                  <a:lnTo>
                    <a:pt x="4" y="5"/>
                  </a:lnTo>
                  <a:lnTo>
                    <a:pt x="5" y="0"/>
                  </a:lnTo>
                </a:path>
              </a:pathLst>
            </a:custGeom>
            <a:noFill/>
            <a:ln w="28575" cmpd="sng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48163" name="Freeform 19"/>
            <p:cNvSpPr>
              <a:spLocks/>
            </p:cNvSpPr>
            <p:nvPr/>
          </p:nvSpPr>
          <p:spPr bwMode="auto">
            <a:xfrm>
              <a:off x="8171067" y="4155529"/>
              <a:ext cx="11668" cy="120650"/>
            </a:xfrm>
            <a:custGeom>
              <a:avLst/>
              <a:gdLst>
                <a:gd name="T0" fmla="*/ 2147483647 w 8"/>
                <a:gd name="T1" fmla="*/ 0 h 76"/>
                <a:gd name="T2" fmla="*/ 2147483647 w 8"/>
                <a:gd name="T3" fmla="*/ 2147483647 h 76"/>
                <a:gd name="T4" fmla="*/ 2147483647 w 8"/>
                <a:gd name="T5" fmla="*/ 2147483647 h 76"/>
                <a:gd name="T6" fmla="*/ 2147483647 w 8"/>
                <a:gd name="T7" fmla="*/ 2147483647 h 76"/>
                <a:gd name="T8" fmla="*/ 2147483647 w 8"/>
                <a:gd name="T9" fmla="*/ 2147483647 h 76"/>
                <a:gd name="T10" fmla="*/ 2147483647 w 8"/>
                <a:gd name="T11" fmla="*/ 2147483647 h 76"/>
                <a:gd name="T12" fmla="*/ 2147483647 w 8"/>
                <a:gd name="T13" fmla="*/ 2147483647 h 76"/>
                <a:gd name="T14" fmla="*/ 2147483647 w 8"/>
                <a:gd name="T15" fmla="*/ 2147483647 h 76"/>
                <a:gd name="T16" fmla="*/ 2147483647 w 8"/>
                <a:gd name="T17" fmla="*/ 2147483647 h 76"/>
                <a:gd name="T18" fmla="*/ 2147483647 w 8"/>
                <a:gd name="T19" fmla="*/ 2147483647 h 76"/>
                <a:gd name="T20" fmla="*/ 2147483647 w 8"/>
                <a:gd name="T21" fmla="*/ 2147483647 h 76"/>
                <a:gd name="T22" fmla="*/ 2147483647 w 8"/>
                <a:gd name="T23" fmla="*/ 2147483647 h 76"/>
                <a:gd name="T24" fmla="*/ 2147483647 w 8"/>
                <a:gd name="T25" fmla="*/ 2147483647 h 76"/>
                <a:gd name="T26" fmla="*/ 2147483647 w 8"/>
                <a:gd name="T27" fmla="*/ 2147483647 h 76"/>
                <a:gd name="T28" fmla="*/ 2147483647 w 8"/>
                <a:gd name="T29" fmla="*/ 2147483647 h 76"/>
                <a:gd name="T30" fmla="*/ 0 w 8"/>
                <a:gd name="T31" fmla="*/ 2147483647 h 76"/>
                <a:gd name="T32" fmla="*/ 0 w 8"/>
                <a:gd name="T33" fmla="*/ 2147483647 h 76"/>
                <a:gd name="T34" fmla="*/ 2147483647 w 8"/>
                <a:gd name="T35" fmla="*/ 2147483647 h 76"/>
                <a:gd name="T36" fmla="*/ 2147483647 w 8"/>
                <a:gd name="T37" fmla="*/ 2147483647 h 76"/>
                <a:gd name="T38" fmla="*/ 2147483647 w 8"/>
                <a:gd name="T39" fmla="*/ 2147483647 h 76"/>
                <a:gd name="T40" fmla="*/ 2147483647 w 8"/>
                <a:gd name="T41" fmla="*/ 2147483647 h 76"/>
                <a:gd name="T42" fmla="*/ 2147483647 w 8"/>
                <a:gd name="T43" fmla="*/ 2147483647 h 76"/>
                <a:gd name="T44" fmla="*/ 2147483647 w 8"/>
                <a:gd name="T45" fmla="*/ 2147483647 h 76"/>
                <a:gd name="T46" fmla="*/ 0 w 8"/>
                <a:gd name="T47" fmla="*/ 2147483647 h 76"/>
                <a:gd name="T48" fmla="*/ 2147483647 w 8"/>
                <a:gd name="T49" fmla="*/ 2147483647 h 76"/>
                <a:gd name="T50" fmla="*/ 2147483647 w 8"/>
                <a:gd name="T51" fmla="*/ 2147483647 h 76"/>
                <a:gd name="T52" fmla="*/ 2147483647 w 8"/>
                <a:gd name="T53" fmla="*/ 2147483647 h 76"/>
                <a:gd name="T54" fmla="*/ 2147483647 w 8"/>
                <a:gd name="T55" fmla="*/ 2147483647 h 76"/>
                <a:gd name="T56" fmla="*/ 0 w 8"/>
                <a:gd name="T57" fmla="*/ 2147483647 h 76"/>
                <a:gd name="T58" fmla="*/ 0 w 8"/>
                <a:gd name="T59" fmla="*/ 2147483647 h 76"/>
                <a:gd name="T60" fmla="*/ 2147483647 w 8"/>
                <a:gd name="T61" fmla="*/ 2147483647 h 76"/>
                <a:gd name="T62" fmla="*/ 0 w 8"/>
                <a:gd name="T63" fmla="*/ 2147483647 h 7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8"/>
                <a:gd name="T97" fmla="*/ 0 h 76"/>
                <a:gd name="T98" fmla="*/ 8 w 8"/>
                <a:gd name="T99" fmla="*/ 76 h 7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8" h="76">
                  <a:moveTo>
                    <a:pt x="5" y="0"/>
                  </a:moveTo>
                  <a:lnTo>
                    <a:pt x="4" y="5"/>
                  </a:lnTo>
                  <a:lnTo>
                    <a:pt x="3" y="10"/>
                  </a:lnTo>
                  <a:lnTo>
                    <a:pt x="5" y="16"/>
                  </a:lnTo>
                  <a:lnTo>
                    <a:pt x="7" y="24"/>
                  </a:lnTo>
                  <a:lnTo>
                    <a:pt x="6" y="29"/>
                  </a:lnTo>
                  <a:lnTo>
                    <a:pt x="3" y="41"/>
                  </a:lnTo>
                  <a:lnTo>
                    <a:pt x="6" y="45"/>
                  </a:lnTo>
                  <a:lnTo>
                    <a:pt x="8" y="50"/>
                  </a:lnTo>
                  <a:lnTo>
                    <a:pt x="7" y="56"/>
                  </a:lnTo>
                  <a:lnTo>
                    <a:pt x="5" y="60"/>
                  </a:lnTo>
                  <a:lnTo>
                    <a:pt x="3" y="64"/>
                  </a:lnTo>
                  <a:lnTo>
                    <a:pt x="3" y="70"/>
                  </a:lnTo>
                  <a:lnTo>
                    <a:pt x="3" y="76"/>
                  </a:lnTo>
                  <a:lnTo>
                    <a:pt x="1" y="76"/>
                  </a:lnTo>
                  <a:lnTo>
                    <a:pt x="0" y="72"/>
                  </a:lnTo>
                  <a:lnTo>
                    <a:pt x="0" y="67"/>
                  </a:lnTo>
                  <a:lnTo>
                    <a:pt x="1" y="61"/>
                  </a:lnTo>
                  <a:lnTo>
                    <a:pt x="2" y="57"/>
                  </a:lnTo>
                  <a:lnTo>
                    <a:pt x="4" y="51"/>
                  </a:lnTo>
                  <a:lnTo>
                    <a:pt x="3" y="48"/>
                  </a:lnTo>
                  <a:lnTo>
                    <a:pt x="2" y="44"/>
                  </a:lnTo>
                  <a:lnTo>
                    <a:pt x="1" y="40"/>
                  </a:lnTo>
                  <a:lnTo>
                    <a:pt x="0" y="35"/>
                  </a:lnTo>
                  <a:lnTo>
                    <a:pt x="3" y="33"/>
                  </a:lnTo>
                  <a:lnTo>
                    <a:pt x="3" y="28"/>
                  </a:lnTo>
                  <a:lnTo>
                    <a:pt x="4" y="21"/>
                  </a:lnTo>
                  <a:lnTo>
                    <a:pt x="2" y="16"/>
                  </a:lnTo>
                  <a:lnTo>
                    <a:pt x="0" y="13"/>
                  </a:lnTo>
                  <a:lnTo>
                    <a:pt x="0" y="6"/>
                  </a:lnTo>
                  <a:lnTo>
                    <a:pt x="2" y="4"/>
                  </a:lnTo>
                  <a:lnTo>
                    <a:pt x="0" y="1"/>
                  </a:lnTo>
                </a:path>
              </a:pathLst>
            </a:custGeom>
            <a:noFill/>
            <a:ln w="28575" cmpd="sng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48164" name="Freeform 20"/>
            <p:cNvSpPr>
              <a:spLocks/>
            </p:cNvSpPr>
            <p:nvPr/>
          </p:nvSpPr>
          <p:spPr bwMode="auto">
            <a:xfrm>
              <a:off x="7952292" y="4152354"/>
              <a:ext cx="56882" cy="171450"/>
            </a:xfrm>
            <a:custGeom>
              <a:avLst/>
              <a:gdLst>
                <a:gd name="T0" fmla="*/ 2147483647 w 39"/>
                <a:gd name="T1" fmla="*/ 0 h 108"/>
                <a:gd name="T2" fmla="*/ 2147483647 w 39"/>
                <a:gd name="T3" fmla="*/ 2147483647 h 108"/>
                <a:gd name="T4" fmla="*/ 2147483647 w 39"/>
                <a:gd name="T5" fmla="*/ 2147483647 h 108"/>
                <a:gd name="T6" fmla="*/ 2147483647 w 39"/>
                <a:gd name="T7" fmla="*/ 2147483647 h 108"/>
                <a:gd name="T8" fmla="*/ 2147483647 w 39"/>
                <a:gd name="T9" fmla="*/ 2147483647 h 108"/>
                <a:gd name="T10" fmla="*/ 2147483647 w 39"/>
                <a:gd name="T11" fmla="*/ 2147483647 h 108"/>
                <a:gd name="T12" fmla="*/ 2147483647 w 39"/>
                <a:gd name="T13" fmla="*/ 2147483647 h 108"/>
                <a:gd name="T14" fmla="*/ 2147483647 w 39"/>
                <a:gd name="T15" fmla="*/ 2147483647 h 108"/>
                <a:gd name="T16" fmla="*/ 2147483647 w 39"/>
                <a:gd name="T17" fmla="*/ 2147483647 h 108"/>
                <a:gd name="T18" fmla="*/ 2147483647 w 39"/>
                <a:gd name="T19" fmla="*/ 2147483647 h 108"/>
                <a:gd name="T20" fmla="*/ 2147483647 w 39"/>
                <a:gd name="T21" fmla="*/ 2147483647 h 108"/>
                <a:gd name="T22" fmla="*/ 2147483647 w 39"/>
                <a:gd name="T23" fmla="*/ 2147483647 h 108"/>
                <a:gd name="T24" fmla="*/ 2147483647 w 39"/>
                <a:gd name="T25" fmla="*/ 2147483647 h 108"/>
                <a:gd name="T26" fmla="*/ 2147483647 w 39"/>
                <a:gd name="T27" fmla="*/ 2147483647 h 108"/>
                <a:gd name="T28" fmla="*/ 2147483647 w 39"/>
                <a:gd name="T29" fmla="*/ 2147483647 h 108"/>
                <a:gd name="T30" fmla="*/ 2147483647 w 39"/>
                <a:gd name="T31" fmla="*/ 2147483647 h 108"/>
                <a:gd name="T32" fmla="*/ 2147483647 w 39"/>
                <a:gd name="T33" fmla="*/ 2147483647 h 108"/>
                <a:gd name="T34" fmla="*/ 2147483647 w 39"/>
                <a:gd name="T35" fmla="*/ 2147483647 h 108"/>
                <a:gd name="T36" fmla="*/ 2147483647 w 39"/>
                <a:gd name="T37" fmla="*/ 2147483647 h 108"/>
                <a:gd name="T38" fmla="*/ 2147483647 w 39"/>
                <a:gd name="T39" fmla="*/ 2147483647 h 108"/>
                <a:gd name="T40" fmla="*/ 2147483647 w 39"/>
                <a:gd name="T41" fmla="*/ 2147483647 h 108"/>
                <a:gd name="T42" fmla="*/ 2147483647 w 39"/>
                <a:gd name="T43" fmla="*/ 2147483647 h 108"/>
                <a:gd name="T44" fmla="*/ 2147483647 w 39"/>
                <a:gd name="T45" fmla="*/ 2147483647 h 108"/>
                <a:gd name="T46" fmla="*/ 2147483647 w 39"/>
                <a:gd name="T47" fmla="*/ 2147483647 h 108"/>
                <a:gd name="T48" fmla="*/ 2147483647 w 39"/>
                <a:gd name="T49" fmla="*/ 2147483647 h 108"/>
                <a:gd name="T50" fmla="*/ 2147483647 w 39"/>
                <a:gd name="T51" fmla="*/ 2147483647 h 108"/>
                <a:gd name="T52" fmla="*/ 2147483647 w 39"/>
                <a:gd name="T53" fmla="*/ 2147483647 h 108"/>
                <a:gd name="T54" fmla="*/ 2147483647 w 39"/>
                <a:gd name="T55" fmla="*/ 2147483647 h 108"/>
                <a:gd name="T56" fmla="*/ 2147483647 w 39"/>
                <a:gd name="T57" fmla="*/ 2147483647 h 108"/>
                <a:gd name="T58" fmla="*/ 2147483647 w 39"/>
                <a:gd name="T59" fmla="*/ 2147483647 h 108"/>
                <a:gd name="T60" fmla="*/ 2147483647 w 39"/>
                <a:gd name="T61" fmla="*/ 2147483647 h 108"/>
                <a:gd name="T62" fmla="*/ 2147483647 w 39"/>
                <a:gd name="T63" fmla="*/ 2147483647 h 108"/>
                <a:gd name="T64" fmla="*/ 2147483647 w 39"/>
                <a:gd name="T65" fmla="*/ 2147483647 h 108"/>
                <a:gd name="T66" fmla="*/ 2147483647 w 39"/>
                <a:gd name="T67" fmla="*/ 2147483647 h 108"/>
                <a:gd name="T68" fmla="*/ 2147483647 w 39"/>
                <a:gd name="T69" fmla="*/ 2147483647 h 108"/>
                <a:gd name="T70" fmla="*/ 2147483647 w 39"/>
                <a:gd name="T71" fmla="*/ 2147483647 h 108"/>
                <a:gd name="T72" fmla="*/ 2147483647 w 39"/>
                <a:gd name="T73" fmla="*/ 2147483647 h 108"/>
                <a:gd name="T74" fmla="*/ 2147483647 w 39"/>
                <a:gd name="T75" fmla="*/ 2147483647 h 108"/>
                <a:gd name="T76" fmla="*/ 2147483647 w 39"/>
                <a:gd name="T77" fmla="*/ 2147483647 h 108"/>
                <a:gd name="T78" fmla="*/ 2147483647 w 39"/>
                <a:gd name="T79" fmla="*/ 2147483647 h 108"/>
                <a:gd name="T80" fmla="*/ 2147483647 w 39"/>
                <a:gd name="T81" fmla="*/ 2147483647 h 108"/>
                <a:gd name="T82" fmla="*/ 2147483647 w 39"/>
                <a:gd name="T83" fmla="*/ 2147483647 h 108"/>
                <a:gd name="T84" fmla="*/ 2147483647 w 39"/>
                <a:gd name="T85" fmla="*/ 2147483647 h 108"/>
                <a:gd name="T86" fmla="*/ 2147483647 w 39"/>
                <a:gd name="T87" fmla="*/ 2147483647 h 108"/>
                <a:gd name="T88" fmla="*/ 2147483647 w 39"/>
                <a:gd name="T89" fmla="*/ 2147483647 h 108"/>
                <a:gd name="T90" fmla="*/ 2147483647 w 39"/>
                <a:gd name="T91" fmla="*/ 2147483647 h 108"/>
                <a:gd name="T92" fmla="*/ 0 w 39"/>
                <a:gd name="T93" fmla="*/ 2147483647 h 108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39"/>
                <a:gd name="T142" fmla="*/ 0 h 108"/>
                <a:gd name="T143" fmla="*/ 39 w 39"/>
                <a:gd name="T144" fmla="*/ 108 h 108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39" h="108">
                  <a:moveTo>
                    <a:pt x="3" y="0"/>
                  </a:moveTo>
                  <a:lnTo>
                    <a:pt x="3" y="6"/>
                  </a:lnTo>
                  <a:lnTo>
                    <a:pt x="5" y="11"/>
                  </a:lnTo>
                  <a:lnTo>
                    <a:pt x="6" y="14"/>
                  </a:lnTo>
                  <a:lnTo>
                    <a:pt x="10" y="19"/>
                  </a:lnTo>
                  <a:lnTo>
                    <a:pt x="8" y="27"/>
                  </a:lnTo>
                  <a:lnTo>
                    <a:pt x="8" y="31"/>
                  </a:lnTo>
                  <a:lnTo>
                    <a:pt x="10" y="39"/>
                  </a:lnTo>
                  <a:lnTo>
                    <a:pt x="11" y="46"/>
                  </a:lnTo>
                  <a:lnTo>
                    <a:pt x="13" y="52"/>
                  </a:lnTo>
                  <a:lnTo>
                    <a:pt x="15" y="59"/>
                  </a:lnTo>
                  <a:lnTo>
                    <a:pt x="19" y="64"/>
                  </a:lnTo>
                  <a:lnTo>
                    <a:pt x="26" y="67"/>
                  </a:lnTo>
                  <a:lnTo>
                    <a:pt x="29" y="71"/>
                  </a:lnTo>
                  <a:lnTo>
                    <a:pt x="32" y="73"/>
                  </a:lnTo>
                  <a:lnTo>
                    <a:pt x="35" y="75"/>
                  </a:lnTo>
                  <a:lnTo>
                    <a:pt x="39" y="79"/>
                  </a:lnTo>
                  <a:lnTo>
                    <a:pt x="35" y="78"/>
                  </a:lnTo>
                  <a:lnTo>
                    <a:pt x="30" y="74"/>
                  </a:lnTo>
                  <a:lnTo>
                    <a:pt x="22" y="68"/>
                  </a:lnTo>
                  <a:lnTo>
                    <a:pt x="16" y="65"/>
                  </a:lnTo>
                  <a:lnTo>
                    <a:pt x="13" y="62"/>
                  </a:lnTo>
                  <a:lnTo>
                    <a:pt x="11" y="67"/>
                  </a:lnTo>
                  <a:lnTo>
                    <a:pt x="13" y="73"/>
                  </a:lnTo>
                  <a:lnTo>
                    <a:pt x="13" y="76"/>
                  </a:lnTo>
                  <a:lnTo>
                    <a:pt x="14" y="80"/>
                  </a:lnTo>
                  <a:lnTo>
                    <a:pt x="16" y="88"/>
                  </a:lnTo>
                  <a:lnTo>
                    <a:pt x="16" y="93"/>
                  </a:lnTo>
                  <a:lnTo>
                    <a:pt x="17" y="96"/>
                  </a:lnTo>
                  <a:lnTo>
                    <a:pt x="17" y="99"/>
                  </a:lnTo>
                  <a:lnTo>
                    <a:pt x="16" y="106"/>
                  </a:lnTo>
                  <a:lnTo>
                    <a:pt x="20" y="108"/>
                  </a:lnTo>
                  <a:lnTo>
                    <a:pt x="16" y="108"/>
                  </a:lnTo>
                  <a:lnTo>
                    <a:pt x="13" y="102"/>
                  </a:lnTo>
                  <a:lnTo>
                    <a:pt x="13" y="96"/>
                  </a:lnTo>
                  <a:lnTo>
                    <a:pt x="12" y="84"/>
                  </a:lnTo>
                  <a:lnTo>
                    <a:pt x="10" y="76"/>
                  </a:lnTo>
                  <a:lnTo>
                    <a:pt x="7" y="72"/>
                  </a:lnTo>
                  <a:lnTo>
                    <a:pt x="6" y="68"/>
                  </a:lnTo>
                  <a:lnTo>
                    <a:pt x="7" y="60"/>
                  </a:lnTo>
                  <a:lnTo>
                    <a:pt x="7" y="56"/>
                  </a:lnTo>
                  <a:lnTo>
                    <a:pt x="6" y="47"/>
                  </a:lnTo>
                  <a:lnTo>
                    <a:pt x="6" y="39"/>
                  </a:lnTo>
                  <a:lnTo>
                    <a:pt x="4" y="28"/>
                  </a:lnTo>
                  <a:lnTo>
                    <a:pt x="3" y="23"/>
                  </a:lnTo>
                  <a:lnTo>
                    <a:pt x="1" y="14"/>
                  </a:lnTo>
                  <a:lnTo>
                    <a:pt x="0" y="11"/>
                  </a:lnTo>
                </a:path>
              </a:pathLst>
            </a:custGeom>
            <a:noFill/>
            <a:ln w="28575" cmpd="sng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48165" name="Freeform 21"/>
            <p:cNvSpPr>
              <a:spLocks/>
            </p:cNvSpPr>
            <p:nvPr/>
          </p:nvSpPr>
          <p:spPr bwMode="auto">
            <a:xfrm>
              <a:off x="8280454" y="4149179"/>
              <a:ext cx="21877" cy="68263"/>
            </a:xfrm>
            <a:custGeom>
              <a:avLst/>
              <a:gdLst>
                <a:gd name="T0" fmla="*/ 2147483647 w 15"/>
                <a:gd name="T1" fmla="*/ 2147483647 h 43"/>
                <a:gd name="T2" fmla="*/ 2147483647 w 15"/>
                <a:gd name="T3" fmla="*/ 2147483647 h 43"/>
                <a:gd name="T4" fmla="*/ 2147483647 w 15"/>
                <a:gd name="T5" fmla="*/ 2147483647 h 43"/>
                <a:gd name="T6" fmla="*/ 2147483647 w 15"/>
                <a:gd name="T7" fmla="*/ 2147483647 h 43"/>
                <a:gd name="T8" fmla="*/ 2147483647 w 15"/>
                <a:gd name="T9" fmla="*/ 2147483647 h 43"/>
                <a:gd name="T10" fmla="*/ 2147483647 w 15"/>
                <a:gd name="T11" fmla="*/ 2147483647 h 43"/>
                <a:gd name="T12" fmla="*/ 2147483647 w 15"/>
                <a:gd name="T13" fmla="*/ 2147483647 h 43"/>
                <a:gd name="T14" fmla="*/ 2147483647 w 15"/>
                <a:gd name="T15" fmla="*/ 2147483647 h 43"/>
                <a:gd name="T16" fmla="*/ 2147483647 w 15"/>
                <a:gd name="T17" fmla="*/ 2147483647 h 43"/>
                <a:gd name="T18" fmla="*/ 2147483647 w 15"/>
                <a:gd name="T19" fmla="*/ 2147483647 h 43"/>
                <a:gd name="T20" fmla="*/ 0 w 15"/>
                <a:gd name="T21" fmla="*/ 2147483647 h 43"/>
                <a:gd name="T22" fmla="*/ 2147483647 w 15"/>
                <a:gd name="T23" fmla="*/ 2147483647 h 43"/>
                <a:gd name="T24" fmla="*/ 2147483647 w 15"/>
                <a:gd name="T25" fmla="*/ 2147483647 h 43"/>
                <a:gd name="T26" fmla="*/ 2147483647 w 15"/>
                <a:gd name="T27" fmla="*/ 2147483647 h 43"/>
                <a:gd name="T28" fmla="*/ 2147483647 w 15"/>
                <a:gd name="T29" fmla="*/ 0 h 43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5"/>
                <a:gd name="T46" fmla="*/ 0 h 43"/>
                <a:gd name="T47" fmla="*/ 15 w 15"/>
                <a:gd name="T48" fmla="*/ 43 h 43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5" h="43">
                  <a:moveTo>
                    <a:pt x="7" y="6"/>
                  </a:moveTo>
                  <a:lnTo>
                    <a:pt x="8" y="20"/>
                  </a:lnTo>
                  <a:lnTo>
                    <a:pt x="12" y="31"/>
                  </a:lnTo>
                  <a:lnTo>
                    <a:pt x="15" y="40"/>
                  </a:lnTo>
                  <a:lnTo>
                    <a:pt x="11" y="43"/>
                  </a:lnTo>
                  <a:lnTo>
                    <a:pt x="7" y="41"/>
                  </a:lnTo>
                  <a:lnTo>
                    <a:pt x="7" y="38"/>
                  </a:lnTo>
                  <a:lnTo>
                    <a:pt x="7" y="35"/>
                  </a:lnTo>
                  <a:lnTo>
                    <a:pt x="7" y="30"/>
                  </a:lnTo>
                  <a:lnTo>
                    <a:pt x="5" y="24"/>
                  </a:lnTo>
                  <a:lnTo>
                    <a:pt x="0" y="18"/>
                  </a:lnTo>
                  <a:lnTo>
                    <a:pt x="1" y="11"/>
                  </a:lnTo>
                  <a:lnTo>
                    <a:pt x="3" y="8"/>
                  </a:lnTo>
                  <a:lnTo>
                    <a:pt x="1" y="4"/>
                  </a:lnTo>
                  <a:lnTo>
                    <a:pt x="1" y="0"/>
                  </a:lnTo>
                </a:path>
              </a:pathLst>
            </a:custGeom>
            <a:noFill/>
            <a:ln w="28575" cmpd="sng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48166" name="Freeform 22"/>
            <p:cNvSpPr>
              <a:spLocks/>
            </p:cNvSpPr>
            <p:nvPr/>
          </p:nvSpPr>
          <p:spPr bwMode="auto">
            <a:xfrm>
              <a:off x="7813736" y="4157117"/>
              <a:ext cx="26253" cy="125412"/>
            </a:xfrm>
            <a:custGeom>
              <a:avLst/>
              <a:gdLst>
                <a:gd name="T0" fmla="*/ 2147483647 w 18"/>
                <a:gd name="T1" fmla="*/ 2147483647 h 79"/>
                <a:gd name="T2" fmla="*/ 2147483647 w 18"/>
                <a:gd name="T3" fmla="*/ 2147483647 h 79"/>
                <a:gd name="T4" fmla="*/ 2147483647 w 18"/>
                <a:gd name="T5" fmla="*/ 2147483647 h 79"/>
                <a:gd name="T6" fmla="*/ 2147483647 w 18"/>
                <a:gd name="T7" fmla="*/ 2147483647 h 79"/>
                <a:gd name="T8" fmla="*/ 2147483647 w 18"/>
                <a:gd name="T9" fmla="*/ 2147483647 h 79"/>
                <a:gd name="T10" fmla="*/ 2147483647 w 18"/>
                <a:gd name="T11" fmla="*/ 2147483647 h 79"/>
                <a:gd name="T12" fmla="*/ 2147483647 w 18"/>
                <a:gd name="T13" fmla="*/ 2147483647 h 79"/>
                <a:gd name="T14" fmla="*/ 2147483647 w 18"/>
                <a:gd name="T15" fmla="*/ 2147483647 h 79"/>
                <a:gd name="T16" fmla="*/ 2147483647 w 18"/>
                <a:gd name="T17" fmla="*/ 2147483647 h 79"/>
                <a:gd name="T18" fmla="*/ 2147483647 w 18"/>
                <a:gd name="T19" fmla="*/ 2147483647 h 79"/>
                <a:gd name="T20" fmla="*/ 2147483647 w 18"/>
                <a:gd name="T21" fmla="*/ 2147483647 h 79"/>
                <a:gd name="T22" fmla="*/ 2147483647 w 18"/>
                <a:gd name="T23" fmla="*/ 2147483647 h 79"/>
                <a:gd name="T24" fmla="*/ 2147483647 w 18"/>
                <a:gd name="T25" fmla="*/ 2147483647 h 79"/>
                <a:gd name="T26" fmla="*/ 2147483647 w 18"/>
                <a:gd name="T27" fmla="*/ 2147483647 h 79"/>
                <a:gd name="T28" fmla="*/ 2147483647 w 18"/>
                <a:gd name="T29" fmla="*/ 2147483647 h 79"/>
                <a:gd name="T30" fmla="*/ 2147483647 w 18"/>
                <a:gd name="T31" fmla="*/ 2147483647 h 79"/>
                <a:gd name="T32" fmla="*/ 2147483647 w 18"/>
                <a:gd name="T33" fmla="*/ 2147483647 h 79"/>
                <a:gd name="T34" fmla="*/ 2147483647 w 18"/>
                <a:gd name="T35" fmla="*/ 2147483647 h 79"/>
                <a:gd name="T36" fmla="*/ 2147483647 w 18"/>
                <a:gd name="T37" fmla="*/ 2147483647 h 79"/>
                <a:gd name="T38" fmla="*/ 2147483647 w 18"/>
                <a:gd name="T39" fmla="*/ 2147483647 h 79"/>
                <a:gd name="T40" fmla="*/ 2147483647 w 18"/>
                <a:gd name="T41" fmla="*/ 2147483647 h 79"/>
                <a:gd name="T42" fmla="*/ 2147483647 w 18"/>
                <a:gd name="T43" fmla="*/ 2147483647 h 79"/>
                <a:gd name="T44" fmla="*/ 2147483647 w 18"/>
                <a:gd name="T45" fmla="*/ 2147483647 h 79"/>
                <a:gd name="T46" fmla="*/ 2147483647 w 18"/>
                <a:gd name="T47" fmla="*/ 2147483647 h 79"/>
                <a:gd name="T48" fmla="*/ 2147483647 w 18"/>
                <a:gd name="T49" fmla="*/ 2147483647 h 79"/>
                <a:gd name="T50" fmla="*/ 0 w 18"/>
                <a:gd name="T51" fmla="*/ 2147483647 h 79"/>
                <a:gd name="T52" fmla="*/ 0 w 18"/>
                <a:gd name="T53" fmla="*/ 0 h 79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18"/>
                <a:gd name="T82" fmla="*/ 0 h 79"/>
                <a:gd name="T83" fmla="*/ 18 w 18"/>
                <a:gd name="T84" fmla="*/ 79 h 79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18" h="79">
                  <a:moveTo>
                    <a:pt x="7" y="2"/>
                  </a:moveTo>
                  <a:lnTo>
                    <a:pt x="8" y="10"/>
                  </a:lnTo>
                  <a:lnTo>
                    <a:pt x="9" y="16"/>
                  </a:lnTo>
                  <a:lnTo>
                    <a:pt x="8" y="24"/>
                  </a:lnTo>
                  <a:lnTo>
                    <a:pt x="8" y="31"/>
                  </a:lnTo>
                  <a:lnTo>
                    <a:pt x="8" y="34"/>
                  </a:lnTo>
                  <a:lnTo>
                    <a:pt x="9" y="40"/>
                  </a:lnTo>
                  <a:lnTo>
                    <a:pt x="9" y="46"/>
                  </a:lnTo>
                  <a:lnTo>
                    <a:pt x="11" y="56"/>
                  </a:lnTo>
                  <a:lnTo>
                    <a:pt x="17" y="64"/>
                  </a:lnTo>
                  <a:lnTo>
                    <a:pt x="18" y="73"/>
                  </a:lnTo>
                  <a:lnTo>
                    <a:pt x="16" y="78"/>
                  </a:lnTo>
                  <a:lnTo>
                    <a:pt x="16" y="79"/>
                  </a:lnTo>
                  <a:lnTo>
                    <a:pt x="15" y="78"/>
                  </a:lnTo>
                  <a:lnTo>
                    <a:pt x="14" y="76"/>
                  </a:lnTo>
                  <a:lnTo>
                    <a:pt x="9" y="69"/>
                  </a:lnTo>
                  <a:lnTo>
                    <a:pt x="7" y="63"/>
                  </a:lnTo>
                  <a:lnTo>
                    <a:pt x="4" y="54"/>
                  </a:lnTo>
                  <a:lnTo>
                    <a:pt x="3" y="47"/>
                  </a:lnTo>
                  <a:lnTo>
                    <a:pt x="3" y="40"/>
                  </a:lnTo>
                  <a:lnTo>
                    <a:pt x="3" y="35"/>
                  </a:lnTo>
                  <a:lnTo>
                    <a:pt x="4" y="27"/>
                  </a:lnTo>
                  <a:lnTo>
                    <a:pt x="5" y="20"/>
                  </a:lnTo>
                  <a:lnTo>
                    <a:pt x="3" y="14"/>
                  </a:lnTo>
                  <a:lnTo>
                    <a:pt x="2" y="10"/>
                  </a:lnTo>
                  <a:lnTo>
                    <a:pt x="0" y="5"/>
                  </a:lnTo>
                  <a:lnTo>
                    <a:pt x="0" y="0"/>
                  </a:lnTo>
                </a:path>
              </a:pathLst>
            </a:custGeom>
            <a:noFill/>
            <a:ln w="28575" cmpd="sng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48167" name="Freeform 23"/>
            <p:cNvSpPr>
              <a:spLocks/>
            </p:cNvSpPr>
            <p:nvPr/>
          </p:nvSpPr>
          <p:spPr bwMode="auto">
            <a:xfrm>
              <a:off x="7771439" y="4146004"/>
              <a:ext cx="10210" cy="52388"/>
            </a:xfrm>
            <a:custGeom>
              <a:avLst/>
              <a:gdLst>
                <a:gd name="T0" fmla="*/ 2147483647 w 7"/>
                <a:gd name="T1" fmla="*/ 2147483647 h 33"/>
                <a:gd name="T2" fmla="*/ 2147483647 w 7"/>
                <a:gd name="T3" fmla="*/ 2147483647 h 33"/>
                <a:gd name="T4" fmla="*/ 2147483647 w 7"/>
                <a:gd name="T5" fmla="*/ 2147483647 h 33"/>
                <a:gd name="T6" fmla="*/ 2147483647 w 7"/>
                <a:gd name="T7" fmla="*/ 2147483647 h 33"/>
                <a:gd name="T8" fmla="*/ 2147483647 w 7"/>
                <a:gd name="T9" fmla="*/ 2147483647 h 33"/>
                <a:gd name="T10" fmla="*/ 2147483647 w 7"/>
                <a:gd name="T11" fmla="*/ 2147483647 h 33"/>
                <a:gd name="T12" fmla="*/ 2147483647 w 7"/>
                <a:gd name="T13" fmla="*/ 2147483647 h 33"/>
                <a:gd name="T14" fmla="*/ 2147483647 w 7"/>
                <a:gd name="T15" fmla="*/ 2147483647 h 33"/>
                <a:gd name="T16" fmla="*/ 2147483647 w 7"/>
                <a:gd name="T17" fmla="*/ 2147483647 h 33"/>
                <a:gd name="T18" fmla="*/ 0 w 7"/>
                <a:gd name="T19" fmla="*/ 2147483647 h 33"/>
                <a:gd name="T20" fmla="*/ 0 w 7"/>
                <a:gd name="T21" fmla="*/ 0 h 3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33"/>
                <a:gd name="T35" fmla="*/ 7 w 7"/>
                <a:gd name="T36" fmla="*/ 33 h 33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33">
                  <a:moveTo>
                    <a:pt x="4" y="8"/>
                  </a:moveTo>
                  <a:lnTo>
                    <a:pt x="7" y="20"/>
                  </a:lnTo>
                  <a:lnTo>
                    <a:pt x="7" y="27"/>
                  </a:lnTo>
                  <a:lnTo>
                    <a:pt x="7" y="33"/>
                  </a:lnTo>
                  <a:lnTo>
                    <a:pt x="6" y="33"/>
                  </a:lnTo>
                  <a:lnTo>
                    <a:pt x="4" y="30"/>
                  </a:lnTo>
                  <a:lnTo>
                    <a:pt x="4" y="22"/>
                  </a:lnTo>
                  <a:lnTo>
                    <a:pt x="4" y="18"/>
                  </a:lnTo>
                  <a:lnTo>
                    <a:pt x="1" y="7"/>
                  </a:lnTo>
                  <a:lnTo>
                    <a:pt x="0" y="4"/>
                  </a:lnTo>
                  <a:lnTo>
                    <a:pt x="0" y="0"/>
                  </a:lnTo>
                </a:path>
              </a:pathLst>
            </a:custGeom>
            <a:noFill/>
            <a:ln w="28575" cmpd="sng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48168" name="Freeform 24"/>
            <p:cNvSpPr>
              <a:spLocks/>
            </p:cNvSpPr>
            <p:nvPr/>
          </p:nvSpPr>
          <p:spPr bwMode="auto">
            <a:xfrm>
              <a:off x="7732060" y="4147592"/>
              <a:ext cx="10209" cy="52387"/>
            </a:xfrm>
            <a:custGeom>
              <a:avLst/>
              <a:gdLst>
                <a:gd name="T0" fmla="*/ 2147483647 w 7"/>
                <a:gd name="T1" fmla="*/ 2147483647 h 33"/>
                <a:gd name="T2" fmla="*/ 2147483647 w 7"/>
                <a:gd name="T3" fmla="*/ 2147483647 h 33"/>
                <a:gd name="T4" fmla="*/ 2147483647 w 7"/>
                <a:gd name="T5" fmla="*/ 2147483647 h 33"/>
                <a:gd name="T6" fmla="*/ 2147483647 w 7"/>
                <a:gd name="T7" fmla="*/ 2147483647 h 33"/>
                <a:gd name="T8" fmla="*/ 2147483647 w 7"/>
                <a:gd name="T9" fmla="*/ 2147483647 h 33"/>
                <a:gd name="T10" fmla="*/ 2147483647 w 7"/>
                <a:gd name="T11" fmla="*/ 2147483647 h 33"/>
                <a:gd name="T12" fmla="*/ 2147483647 w 7"/>
                <a:gd name="T13" fmla="*/ 2147483647 h 33"/>
                <a:gd name="T14" fmla="*/ 2147483647 w 7"/>
                <a:gd name="T15" fmla="*/ 2147483647 h 33"/>
                <a:gd name="T16" fmla="*/ 2147483647 w 7"/>
                <a:gd name="T17" fmla="*/ 2147483647 h 33"/>
                <a:gd name="T18" fmla="*/ 0 w 7"/>
                <a:gd name="T19" fmla="*/ 2147483647 h 33"/>
                <a:gd name="T20" fmla="*/ 0 w 7"/>
                <a:gd name="T21" fmla="*/ 0 h 3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33"/>
                <a:gd name="T35" fmla="*/ 7 w 7"/>
                <a:gd name="T36" fmla="*/ 33 h 33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33">
                  <a:moveTo>
                    <a:pt x="4" y="8"/>
                  </a:moveTo>
                  <a:lnTo>
                    <a:pt x="7" y="19"/>
                  </a:lnTo>
                  <a:lnTo>
                    <a:pt x="7" y="27"/>
                  </a:lnTo>
                  <a:lnTo>
                    <a:pt x="7" y="33"/>
                  </a:lnTo>
                  <a:lnTo>
                    <a:pt x="6" y="33"/>
                  </a:lnTo>
                  <a:lnTo>
                    <a:pt x="4" y="30"/>
                  </a:lnTo>
                  <a:lnTo>
                    <a:pt x="4" y="22"/>
                  </a:lnTo>
                  <a:lnTo>
                    <a:pt x="4" y="18"/>
                  </a:lnTo>
                  <a:lnTo>
                    <a:pt x="1" y="7"/>
                  </a:lnTo>
                  <a:lnTo>
                    <a:pt x="0" y="4"/>
                  </a:lnTo>
                  <a:lnTo>
                    <a:pt x="0" y="0"/>
                  </a:lnTo>
                </a:path>
              </a:pathLst>
            </a:custGeom>
            <a:noFill/>
            <a:ln w="28575" cmpd="sng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48169" name="Arc 25"/>
            <p:cNvSpPr>
              <a:spLocks/>
            </p:cNvSpPr>
            <p:nvPr/>
          </p:nvSpPr>
          <p:spPr bwMode="auto">
            <a:xfrm>
              <a:off x="8327126" y="4090442"/>
              <a:ext cx="379209" cy="814387"/>
            </a:xfrm>
            <a:custGeom>
              <a:avLst/>
              <a:gdLst>
                <a:gd name="T0" fmla="*/ 2147483647 w 21768"/>
                <a:gd name="T1" fmla="*/ 0 h 43200"/>
                <a:gd name="T2" fmla="*/ 0 w 21768"/>
                <a:gd name="T3" fmla="*/ 2147483647 h 43200"/>
                <a:gd name="T4" fmla="*/ 2147483647 w 21768"/>
                <a:gd name="T5" fmla="*/ 2147483647 h 43200"/>
                <a:gd name="T6" fmla="*/ 0 60000 65536"/>
                <a:gd name="T7" fmla="*/ 0 60000 65536"/>
                <a:gd name="T8" fmla="*/ 0 60000 65536"/>
                <a:gd name="T9" fmla="*/ 0 w 21768"/>
                <a:gd name="T10" fmla="*/ 0 h 43200"/>
                <a:gd name="T11" fmla="*/ 21768 w 21768"/>
                <a:gd name="T12" fmla="*/ 43200 h 432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768" h="43200" fill="none" extrusionOk="0">
                  <a:moveTo>
                    <a:pt x="167" y="0"/>
                  </a:moveTo>
                  <a:cubicBezTo>
                    <a:pt x="12097" y="0"/>
                    <a:pt x="21768" y="9670"/>
                    <a:pt x="21768" y="21600"/>
                  </a:cubicBezTo>
                  <a:cubicBezTo>
                    <a:pt x="21768" y="33529"/>
                    <a:pt x="12097" y="43200"/>
                    <a:pt x="168" y="43200"/>
                  </a:cubicBezTo>
                  <a:cubicBezTo>
                    <a:pt x="111" y="43200"/>
                    <a:pt x="55" y="43199"/>
                    <a:pt x="-1" y="43199"/>
                  </a:cubicBezTo>
                </a:path>
                <a:path w="21768" h="43200" stroke="0" extrusionOk="0">
                  <a:moveTo>
                    <a:pt x="167" y="0"/>
                  </a:moveTo>
                  <a:cubicBezTo>
                    <a:pt x="12097" y="0"/>
                    <a:pt x="21768" y="9670"/>
                    <a:pt x="21768" y="21600"/>
                  </a:cubicBezTo>
                  <a:cubicBezTo>
                    <a:pt x="21768" y="33529"/>
                    <a:pt x="12097" y="43200"/>
                    <a:pt x="168" y="43200"/>
                  </a:cubicBezTo>
                  <a:cubicBezTo>
                    <a:pt x="111" y="43200"/>
                    <a:pt x="55" y="43199"/>
                    <a:pt x="-1" y="43199"/>
                  </a:cubicBezTo>
                  <a:lnTo>
                    <a:pt x="168" y="21600"/>
                  </a:lnTo>
                  <a:close/>
                </a:path>
              </a:pathLst>
            </a:cu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48170" name="Freeform 26"/>
            <p:cNvSpPr>
              <a:spLocks/>
            </p:cNvSpPr>
            <p:nvPr/>
          </p:nvSpPr>
          <p:spPr bwMode="auto">
            <a:xfrm>
              <a:off x="8176900" y="4823867"/>
              <a:ext cx="150225" cy="163512"/>
            </a:xfrm>
            <a:custGeom>
              <a:avLst/>
              <a:gdLst>
                <a:gd name="T0" fmla="*/ 2147483647 w 103"/>
                <a:gd name="T1" fmla="*/ 2147483647 h 103"/>
                <a:gd name="T2" fmla="*/ 2147483647 w 103"/>
                <a:gd name="T3" fmla="*/ 0 h 103"/>
                <a:gd name="T4" fmla="*/ 0 w 103"/>
                <a:gd name="T5" fmla="*/ 2147483647 h 103"/>
                <a:gd name="T6" fmla="*/ 2147483647 w 103"/>
                <a:gd name="T7" fmla="*/ 2147483647 h 10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3"/>
                <a:gd name="T13" fmla="*/ 0 h 103"/>
                <a:gd name="T14" fmla="*/ 103 w 103"/>
                <a:gd name="T15" fmla="*/ 103 h 10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3" h="103">
                  <a:moveTo>
                    <a:pt x="102" y="103"/>
                  </a:moveTo>
                  <a:lnTo>
                    <a:pt x="103" y="0"/>
                  </a:lnTo>
                  <a:lnTo>
                    <a:pt x="0" y="51"/>
                  </a:lnTo>
                  <a:lnTo>
                    <a:pt x="102" y="103"/>
                  </a:lnTo>
                  <a:close/>
                </a:path>
              </a:pathLst>
            </a:custGeom>
            <a:solidFill>
              <a:schemeClr val="accent2"/>
            </a:solidFill>
            <a:ln w="793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48132" name="Oval 27"/>
          <p:cNvSpPr>
            <a:spLocks noChangeArrowheads="1"/>
          </p:cNvSpPr>
          <p:nvPr/>
        </p:nvSpPr>
        <p:spPr bwMode="auto">
          <a:xfrm>
            <a:off x="4419600" y="5038725"/>
            <a:ext cx="149225" cy="157163"/>
          </a:xfrm>
          <a:prstGeom prst="ellipse">
            <a:avLst/>
          </a:prstGeom>
          <a:solidFill>
            <a:schemeClr val="accent2"/>
          </a:solidFill>
          <a:ln w="79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8133" name="Rectangle 28"/>
          <p:cNvSpPr>
            <a:spLocks noChangeArrowheads="1"/>
          </p:cNvSpPr>
          <p:nvPr/>
        </p:nvSpPr>
        <p:spPr bwMode="auto">
          <a:xfrm>
            <a:off x="4568825" y="5053013"/>
            <a:ext cx="3660775" cy="134937"/>
          </a:xfrm>
          <a:prstGeom prst="rect">
            <a:avLst/>
          </a:prstGeom>
          <a:solidFill>
            <a:schemeClr val="folHlink"/>
          </a:solidFill>
          <a:ln w="79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8134" name="Oval 29"/>
          <p:cNvSpPr>
            <a:spLocks noChangeArrowheads="1"/>
          </p:cNvSpPr>
          <p:nvPr/>
        </p:nvSpPr>
        <p:spPr bwMode="auto">
          <a:xfrm>
            <a:off x="8226425" y="5046663"/>
            <a:ext cx="149225" cy="158750"/>
          </a:xfrm>
          <a:prstGeom prst="ellipse">
            <a:avLst/>
          </a:prstGeom>
          <a:solidFill>
            <a:schemeClr val="accent2"/>
          </a:solidFill>
          <a:ln w="79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8135" name="Text Box 30"/>
          <p:cNvSpPr txBox="1">
            <a:spLocks noChangeArrowheads="1"/>
          </p:cNvSpPr>
          <p:nvPr/>
        </p:nvSpPr>
        <p:spPr bwMode="auto">
          <a:xfrm>
            <a:off x="3708400" y="5205413"/>
            <a:ext cx="14763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s-ES_tradnl" sz="2400">
                <a:latin typeface="Times New Roman" pitchFamily="18" charset="0"/>
              </a:rPr>
              <a:t>0 </a:t>
            </a:r>
            <a:r>
              <a:rPr lang="es-ES_tradnl" sz="2400">
                <a:latin typeface="Times New Roman" pitchFamily="18" charset="0"/>
                <a:sym typeface="Symbol" pitchFamily="18" charset="2"/>
              </a:rPr>
              <a:t></a:t>
            </a:r>
            <a:r>
              <a:rPr lang="es-ES_tradnl" sz="2400">
                <a:latin typeface="Times New Roman" pitchFamily="18" charset="0"/>
              </a:rPr>
              <a:t> d</a:t>
            </a:r>
            <a:r>
              <a:rPr lang="es-ES_tradnl" sz="2400" baseline="-25000">
                <a:latin typeface="Times New Roman" pitchFamily="18" charset="0"/>
              </a:rPr>
              <a:t>i</a:t>
            </a:r>
            <a:r>
              <a:rPr lang="es-ES_tradnl" sz="2400">
                <a:latin typeface="Times New Roman" pitchFamily="18" charset="0"/>
              </a:rPr>
              <a:t> </a:t>
            </a:r>
            <a:r>
              <a:rPr lang="es-ES_tradnl" sz="2400">
                <a:latin typeface="Times New Roman" pitchFamily="18" charset="0"/>
                <a:sym typeface="Symbol" pitchFamily="18" charset="2"/>
              </a:rPr>
              <a:t></a:t>
            </a:r>
            <a:r>
              <a:rPr lang="es-ES_tradnl" sz="2400">
                <a:latin typeface="Times New Roman" pitchFamily="18" charset="0"/>
              </a:rPr>
              <a:t> 1</a:t>
            </a:r>
          </a:p>
        </p:txBody>
      </p:sp>
      <p:sp>
        <p:nvSpPr>
          <p:cNvPr id="48136" name="Text Box 31"/>
          <p:cNvSpPr txBox="1">
            <a:spLocks noChangeArrowheads="1"/>
          </p:cNvSpPr>
          <p:nvPr/>
        </p:nvSpPr>
        <p:spPr bwMode="auto">
          <a:xfrm>
            <a:off x="7451725" y="5205413"/>
            <a:ext cx="15128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s-ES_tradnl" sz="2400">
                <a:latin typeface="Times New Roman" pitchFamily="18" charset="0"/>
              </a:rPr>
              <a:t>0 </a:t>
            </a:r>
            <a:r>
              <a:rPr lang="es-ES_tradnl" sz="2400">
                <a:latin typeface="Times New Roman" pitchFamily="18" charset="0"/>
                <a:sym typeface="Symbol" pitchFamily="18" charset="2"/>
              </a:rPr>
              <a:t></a:t>
            </a:r>
            <a:r>
              <a:rPr lang="es-ES_tradnl" sz="2400">
                <a:latin typeface="Times New Roman" pitchFamily="18" charset="0"/>
              </a:rPr>
              <a:t> d</a:t>
            </a:r>
            <a:r>
              <a:rPr lang="es-ES_tradnl" sz="2400" baseline="-25000">
                <a:latin typeface="Times New Roman" pitchFamily="18" charset="0"/>
              </a:rPr>
              <a:t>j</a:t>
            </a:r>
            <a:r>
              <a:rPr lang="es-ES_tradnl" sz="2400">
                <a:latin typeface="Times New Roman" pitchFamily="18" charset="0"/>
              </a:rPr>
              <a:t> </a:t>
            </a:r>
            <a:r>
              <a:rPr lang="es-ES_tradnl" sz="2400">
                <a:latin typeface="Times New Roman" pitchFamily="18" charset="0"/>
                <a:sym typeface="Symbol" pitchFamily="18" charset="2"/>
              </a:rPr>
              <a:t></a:t>
            </a:r>
            <a:r>
              <a:rPr lang="es-ES_tradnl" sz="2400">
                <a:latin typeface="Times New Roman" pitchFamily="18" charset="0"/>
              </a:rPr>
              <a:t> 1</a:t>
            </a:r>
          </a:p>
        </p:txBody>
      </p:sp>
      <p:sp>
        <p:nvSpPr>
          <p:cNvPr id="46" name="45 Forma libre"/>
          <p:cNvSpPr/>
          <p:nvPr/>
        </p:nvSpPr>
        <p:spPr>
          <a:xfrm>
            <a:off x="4967288" y="1519238"/>
            <a:ext cx="3462337" cy="600075"/>
          </a:xfrm>
          <a:custGeom>
            <a:avLst/>
            <a:gdLst>
              <a:gd name="connsiteX0" fmla="*/ 0 w 3462093"/>
              <a:gd name="connsiteY0" fmla="*/ 600075 h 600075"/>
              <a:gd name="connsiteX1" fmla="*/ 71437 w 3462093"/>
              <a:gd name="connsiteY1" fmla="*/ 585788 h 600075"/>
              <a:gd name="connsiteX2" fmla="*/ 85725 w 3462093"/>
              <a:gd name="connsiteY2" fmla="*/ 542925 h 600075"/>
              <a:gd name="connsiteX3" fmla="*/ 242887 w 3462093"/>
              <a:gd name="connsiteY3" fmla="*/ 528638 h 600075"/>
              <a:gd name="connsiteX4" fmla="*/ 285750 w 3462093"/>
              <a:gd name="connsiteY4" fmla="*/ 514350 h 600075"/>
              <a:gd name="connsiteX5" fmla="*/ 414337 w 3462093"/>
              <a:gd name="connsiteY5" fmla="*/ 500063 h 600075"/>
              <a:gd name="connsiteX6" fmla="*/ 457200 w 3462093"/>
              <a:gd name="connsiteY6" fmla="*/ 471488 h 600075"/>
              <a:gd name="connsiteX7" fmla="*/ 500062 w 3462093"/>
              <a:gd name="connsiteY7" fmla="*/ 457200 h 600075"/>
              <a:gd name="connsiteX8" fmla="*/ 514350 w 3462093"/>
              <a:gd name="connsiteY8" fmla="*/ 400050 h 600075"/>
              <a:gd name="connsiteX9" fmla="*/ 614362 w 3462093"/>
              <a:gd name="connsiteY9" fmla="*/ 414338 h 600075"/>
              <a:gd name="connsiteX10" fmla="*/ 771525 w 3462093"/>
              <a:gd name="connsiteY10" fmla="*/ 400050 h 600075"/>
              <a:gd name="connsiteX11" fmla="*/ 957262 w 3462093"/>
              <a:gd name="connsiteY11" fmla="*/ 400050 h 600075"/>
              <a:gd name="connsiteX12" fmla="*/ 1028700 w 3462093"/>
              <a:gd name="connsiteY12" fmla="*/ 328613 h 600075"/>
              <a:gd name="connsiteX13" fmla="*/ 1200150 w 3462093"/>
              <a:gd name="connsiteY13" fmla="*/ 314325 h 600075"/>
              <a:gd name="connsiteX14" fmla="*/ 1271587 w 3462093"/>
              <a:gd name="connsiteY14" fmla="*/ 300038 h 600075"/>
              <a:gd name="connsiteX15" fmla="*/ 1400175 w 3462093"/>
              <a:gd name="connsiteY15" fmla="*/ 328613 h 600075"/>
              <a:gd name="connsiteX16" fmla="*/ 1485900 w 3462093"/>
              <a:gd name="connsiteY16" fmla="*/ 314325 h 600075"/>
              <a:gd name="connsiteX17" fmla="*/ 1528762 w 3462093"/>
              <a:gd name="connsiteY17" fmla="*/ 300038 h 600075"/>
              <a:gd name="connsiteX18" fmla="*/ 1814512 w 3462093"/>
              <a:gd name="connsiteY18" fmla="*/ 328613 h 600075"/>
              <a:gd name="connsiteX19" fmla="*/ 1857375 w 3462093"/>
              <a:gd name="connsiteY19" fmla="*/ 357188 h 600075"/>
              <a:gd name="connsiteX20" fmla="*/ 2014537 w 3462093"/>
              <a:gd name="connsiteY20" fmla="*/ 314325 h 600075"/>
              <a:gd name="connsiteX21" fmla="*/ 2071687 w 3462093"/>
              <a:gd name="connsiteY21" fmla="*/ 300038 h 600075"/>
              <a:gd name="connsiteX22" fmla="*/ 2085975 w 3462093"/>
              <a:gd name="connsiteY22" fmla="*/ 257175 h 600075"/>
              <a:gd name="connsiteX23" fmla="*/ 2471737 w 3462093"/>
              <a:gd name="connsiteY23" fmla="*/ 271463 h 600075"/>
              <a:gd name="connsiteX24" fmla="*/ 2557462 w 3462093"/>
              <a:gd name="connsiteY24" fmla="*/ 257175 h 600075"/>
              <a:gd name="connsiteX25" fmla="*/ 2900362 w 3462093"/>
              <a:gd name="connsiteY25" fmla="*/ 242888 h 600075"/>
              <a:gd name="connsiteX26" fmla="*/ 2943225 w 3462093"/>
              <a:gd name="connsiteY26" fmla="*/ 214313 h 600075"/>
              <a:gd name="connsiteX27" fmla="*/ 3071812 w 3462093"/>
              <a:gd name="connsiteY27" fmla="*/ 242888 h 600075"/>
              <a:gd name="connsiteX28" fmla="*/ 3143250 w 3462093"/>
              <a:gd name="connsiteY28" fmla="*/ 171450 h 600075"/>
              <a:gd name="connsiteX29" fmla="*/ 3157537 w 3462093"/>
              <a:gd name="connsiteY29" fmla="*/ 128588 h 600075"/>
              <a:gd name="connsiteX30" fmla="*/ 3171825 w 3462093"/>
              <a:gd name="connsiteY30" fmla="*/ 71438 h 600075"/>
              <a:gd name="connsiteX31" fmla="*/ 3214687 w 3462093"/>
              <a:gd name="connsiteY31" fmla="*/ 57150 h 600075"/>
              <a:gd name="connsiteX32" fmla="*/ 3371850 w 3462093"/>
              <a:gd name="connsiteY32" fmla="*/ 57150 h 600075"/>
              <a:gd name="connsiteX33" fmla="*/ 3414712 w 3462093"/>
              <a:gd name="connsiteY33" fmla="*/ 28575 h 600075"/>
              <a:gd name="connsiteX34" fmla="*/ 3457575 w 3462093"/>
              <a:gd name="connsiteY34" fmla="*/ 0 h 600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3462093" h="600075">
                <a:moveTo>
                  <a:pt x="0" y="600075"/>
                </a:moveTo>
                <a:cubicBezTo>
                  <a:pt x="23812" y="595313"/>
                  <a:pt x="51232" y="599258"/>
                  <a:pt x="71437" y="585788"/>
                </a:cubicBezTo>
                <a:cubicBezTo>
                  <a:pt x="83968" y="577434"/>
                  <a:pt x="71437" y="547688"/>
                  <a:pt x="85725" y="542925"/>
                </a:cubicBezTo>
                <a:cubicBezTo>
                  <a:pt x="135629" y="526290"/>
                  <a:pt x="190500" y="533400"/>
                  <a:pt x="242887" y="528638"/>
                </a:cubicBezTo>
                <a:cubicBezTo>
                  <a:pt x="257175" y="523875"/>
                  <a:pt x="270894" y="516826"/>
                  <a:pt x="285750" y="514350"/>
                </a:cubicBezTo>
                <a:cubicBezTo>
                  <a:pt x="328289" y="507260"/>
                  <a:pt x="372499" y="510522"/>
                  <a:pt x="414337" y="500063"/>
                </a:cubicBezTo>
                <a:cubicBezTo>
                  <a:pt x="430996" y="495898"/>
                  <a:pt x="441841" y="479167"/>
                  <a:pt x="457200" y="471488"/>
                </a:cubicBezTo>
                <a:cubicBezTo>
                  <a:pt x="470670" y="464753"/>
                  <a:pt x="485775" y="461963"/>
                  <a:pt x="500062" y="457200"/>
                </a:cubicBezTo>
                <a:cubicBezTo>
                  <a:pt x="504825" y="438150"/>
                  <a:pt x="495964" y="406945"/>
                  <a:pt x="514350" y="400050"/>
                </a:cubicBezTo>
                <a:cubicBezTo>
                  <a:pt x="545882" y="388226"/>
                  <a:pt x="580686" y="414338"/>
                  <a:pt x="614362" y="414338"/>
                </a:cubicBezTo>
                <a:cubicBezTo>
                  <a:pt x="666966" y="414338"/>
                  <a:pt x="719137" y="404813"/>
                  <a:pt x="771525" y="400050"/>
                </a:cubicBezTo>
                <a:cubicBezTo>
                  <a:pt x="835836" y="410769"/>
                  <a:pt x="892080" y="429020"/>
                  <a:pt x="957262" y="400050"/>
                </a:cubicBezTo>
                <a:cubicBezTo>
                  <a:pt x="1050781" y="358486"/>
                  <a:pt x="916130" y="351127"/>
                  <a:pt x="1028700" y="328613"/>
                </a:cubicBezTo>
                <a:cubicBezTo>
                  <a:pt x="1084934" y="317366"/>
                  <a:pt x="1143000" y="319088"/>
                  <a:pt x="1200150" y="314325"/>
                </a:cubicBezTo>
                <a:cubicBezTo>
                  <a:pt x="1223962" y="309563"/>
                  <a:pt x="1247303" y="300038"/>
                  <a:pt x="1271587" y="300038"/>
                </a:cubicBezTo>
                <a:cubicBezTo>
                  <a:pt x="1321880" y="300038"/>
                  <a:pt x="1355973" y="313879"/>
                  <a:pt x="1400175" y="328613"/>
                </a:cubicBezTo>
                <a:cubicBezTo>
                  <a:pt x="1428750" y="323850"/>
                  <a:pt x="1457621" y="320609"/>
                  <a:pt x="1485900" y="314325"/>
                </a:cubicBezTo>
                <a:cubicBezTo>
                  <a:pt x="1500602" y="311058"/>
                  <a:pt x="1513716" y="299384"/>
                  <a:pt x="1528762" y="300038"/>
                </a:cubicBezTo>
                <a:cubicBezTo>
                  <a:pt x="1624397" y="304196"/>
                  <a:pt x="1719262" y="319088"/>
                  <a:pt x="1814512" y="328613"/>
                </a:cubicBezTo>
                <a:cubicBezTo>
                  <a:pt x="1828800" y="338138"/>
                  <a:pt x="1840289" y="355479"/>
                  <a:pt x="1857375" y="357188"/>
                </a:cubicBezTo>
                <a:cubicBezTo>
                  <a:pt x="1952870" y="366737"/>
                  <a:pt x="1943458" y="340979"/>
                  <a:pt x="2014537" y="314325"/>
                </a:cubicBezTo>
                <a:cubicBezTo>
                  <a:pt x="2032923" y="307430"/>
                  <a:pt x="2052637" y="304800"/>
                  <a:pt x="2071687" y="300038"/>
                </a:cubicBezTo>
                <a:cubicBezTo>
                  <a:pt x="2076450" y="285750"/>
                  <a:pt x="2070953" y="258248"/>
                  <a:pt x="2085975" y="257175"/>
                </a:cubicBezTo>
                <a:cubicBezTo>
                  <a:pt x="2214324" y="248007"/>
                  <a:pt x="2343061" y="271463"/>
                  <a:pt x="2471737" y="271463"/>
                </a:cubicBezTo>
                <a:cubicBezTo>
                  <a:pt x="2500706" y="271463"/>
                  <a:pt x="2528557" y="259102"/>
                  <a:pt x="2557462" y="257175"/>
                </a:cubicBezTo>
                <a:cubicBezTo>
                  <a:pt x="2671608" y="249565"/>
                  <a:pt x="2786062" y="247650"/>
                  <a:pt x="2900362" y="242888"/>
                </a:cubicBezTo>
                <a:cubicBezTo>
                  <a:pt x="2914650" y="233363"/>
                  <a:pt x="2926158" y="216209"/>
                  <a:pt x="2943225" y="214313"/>
                </a:cubicBezTo>
                <a:cubicBezTo>
                  <a:pt x="2980946" y="210122"/>
                  <a:pt x="3034146" y="230332"/>
                  <a:pt x="3071812" y="242888"/>
                </a:cubicBezTo>
                <a:cubicBezTo>
                  <a:pt x="3114675" y="214313"/>
                  <a:pt x="3119437" y="219076"/>
                  <a:pt x="3143250" y="171450"/>
                </a:cubicBezTo>
                <a:cubicBezTo>
                  <a:pt x="3149985" y="157980"/>
                  <a:pt x="3153400" y="143069"/>
                  <a:pt x="3157537" y="128588"/>
                </a:cubicBezTo>
                <a:cubicBezTo>
                  <a:pt x="3162932" y="109707"/>
                  <a:pt x="3159558" y="86771"/>
                  <a:pt x="3171825" y="71438"/>
                </a:cubicBezTo>
                <a:cubicBezTo>
                  <a:pt x="3181233" y="59678"/>
                  <a:pt x="3200400" y="61913"/>
                  <a:pt x="3214687" y="57150"/>
                </a:cubicBezTo>
                <a:cubicBezTo>
                  <a:pt x="3286002" y="67338"/>
                  <a:pt x="3310098" y="83616"/>
                  <a:pt x="3371850" y="57150"/>
                </a:cubicBezTo>
                <a:cubicBezTo>
                  <a:pt x="3387633" y="50386"/>
                  <a:pt x="3399353" y="36254"/>
                  <a:pt x="3414712" y="28575"/>
                </a:cubicBezTo>
                <a:cubicBezTo>
                  <a:pt x="3462093" y="4885"/>
                  <a:pt x="3457575" y="31846"/>
                  <a:pt x="3457575" y="0"/>
                </a:cubicBezTo>
              </a:path>
            </a:pathLst>
          </a:cu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47" name="46 Forma libre"/>
          <p:cNvSpPr/>
          <p:nvPr/>
        </p:nvSpPr>
        <p:spPr>
          <a:xfrm>
            <a:off x="5367338" y="1700213"/>
            <a:ext cx="2800350" cy="433387"/>
          </a:xfrm>
          <a:custGeom>
            <a:avLst/>
            <a:gdLst>
              <a:gd name="connsiteX0" fmla="*/ 0 w 2800350"/>
              <a:gd name="connsiteY0" fmla="*/ 433908 h 433908"/>
              <a:gd name="connsiteX1" fmla="*/ 128587 w 2800350"/>
              <a:gd name="connsiteY1" fmla="*/ 419620 h 433908"/>
              <a:gd name="connsiteX2" fmla="*/ 171450 w 2800350"/>
              <a:gd name="connsiteY2" fmla="*/ 405333 h 433908"/>
              <a:gd name="connsiteX3" fmla="*/ 242887 w 2800350"/>
              <a:gd name="connsiteY3" fmla="*/ 391045 h 433908"/>
              <a:gd name="connsiteX4" fmla="*/ 285750 w 2800350"/>
              <a:gd name="connsiteY4" fmla="*/ 362470 h 433908"/>
              <a:gd name="connsiteX5" fmla="*/ 342900 w 2800350"/>
              <a:gd name="connsiteY5" fmla="*/ 333895 h 433908"/>
              <a:gd name="connsiteX6" fmla="*/ 371475 w 2800350"/>
              <a:gd name="connsiteY6" fmla="*/ 291033 h 433908"/>
              <a:gd name="connsiteX7" fmla="*/ 742950 w 2800350"/>
              <a:gd name="connsiteY7" fmla="*/ 248170 h 433908"/>
              <a:gd name="connsiteX8" fmla="*/ 828675 w 2800350"/>
              <a:gd name="connsiteY8" fmla="*/ 233883 h 433908"/>
              <a:gd name="connsiteX9" fmla="*/ 885825 w 2800350"/>
              <a:gd name="connsiteY9" fmla="*/ 191020 h 433908"/>
              <a:gd name="connsiteX10" fmla="*/ 928687 w 2800350"/>
              <a:gd name="connsiteY10" fmla="*/ 162445 h 433908"/>
              <a:gd name="connsiteX11" fmla="*/ 1042987 w 2800350"/>
              <a:gd name="connsiteY11" fmla="*/ 176733 h 433908"/>
              <a:gd name="connsiteX12" fmla="*/ 1100137 w 2800350"/>
              <a:gd name="connsiteY12" fmla="*/ 191020 h 433908"/>
              <a:gd name="connsiteX13" fmla="*/ 1185862 w 2800350"/>
              <a:gd name="connsiteY13" fmla="*/ 205308 h 433908"/>
              <a:gd name="connsiteX14" fmla="*/ 1214437 w 2800350"/>
              <a:gd name="connsiteY14" fmla="*/ 248170 h 433908"/>
              <a:gd name="connsiteX15" fmla="*/ 1285875 w 2800350"/>
              <a:gd name="connsiteY15" fmla="*/ 262458 h 433908"/>
              <a:gd name="connsiteX16" fmla="*/ 1343025 w 2800350"/>
              <a:gd name="connsiteY16" fmla="*/ 276745 h 433908"/>
              <a:gd name="connsiteX17" fmla="*/ 1743075 w 2800350"/>
              <a:gd name="connsiteY17" fmla="*/ 262458 h 433908"/>
              <a:gd name="connsiteX18" fmla="*/ 1814512 w 2800350"/>
              <a:gd name="connsiteY18" fmla="*/ 248170 h 433908"/>
              <a:gd name="connsiteX19" fmla="*/ 1928812 w 2800350"/>
              <a:gd name="connsiteY19" fmla="*/ 191020 h 433908"/>
              <a:gd name="connsiteX20" fmla="*/ 1957387 w 2800350"/>
              <a:gd name="connsiteY20" fmla="*/ 148158 h 433908"/>
              <a:gd name="connsiteX21" fmla="*/ 2371725 w 2800350"/>
              <a:gd name="connsiteY21" fmla="*/ 148158 h 433908"/>
              <a:gd name="connsiteX22" fmla="*/ 2528887 w 2800350"/>
              <a:gd name="connsiteY22" fmla="*/ 133870 h 433908"/>
              <a:gd name="connsiteX23" fmla="*/ 2586037 w 2800350"/>
              <a:gd name="connsiteY23" fmla="*/ 119583 h 433908"/>
              <a:gd name="connsiteX24" fmla="*/ 2628900 w 2800350"/>
              <a:gd name="connsiteY24" fmla="*/ 76720 h 433908"/>
              <a:gd name="connsiteX25" fmla="*/ 2728912 w 2800350"/>
              <a:gd name="connsiteY25" fmla="*/ 33858 h 433908"/>
              <a:gd name="connsiteX26" fmla="*/ 2800350 w 2800350"/>
              <a:gd name="connsiteY26" fmla="*/ 5283 h 4339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2800350" h="433908">
                <a:moveTo>
                  <a:pt x="0" y="433908"/>
                </a:moveTo>
                <a:cubicBezTo>
                  <a:pt x="42862" y="429145"/>
                  <a:pt x="86048" y="426710"/>
                  <a:pt x="128587" y="419620"/>
                </a:cubicBezTo>
                <a:cubicBezTo>
                  <a:pt x="143443" y="417144"/>
                  <a:pt x="156839" y="408986"/>
                  <a:pt x="171450" y="405333"/>
                </a:cubicBezTo>
                <a:cubicBezTo>
                  <a:pt x="195009" y="399443"/>
                  <a:pt x="219075" y="395808"/>
                  <a:pt x="242887" y="391045"/>
                </a:cubicBezTo>
                <a:cubicBezTo>
                  <a:pt x="257175" y="381520"/>
                  <a:pt x="270841" y="370989"/>
                  <a:pt x="285750" y="362470"/>
                </a:cubicBezTo>
                <a:cubicBezTo>
                  <a:pt x="304242" y="351903"/>
                  <a:pt x="326538" y="347530"/>
                  <a:pt x="342900" y="333895"/>
                </a:cubicBezTo>
                <a:cubicBezTo>
                  <a:pt x="356091" y="322902"/>
                  <a:pt x="356914" y="300134"/>
                  <a:pt x="371475" y="291033"/>
                </a:cubicBezTo>
                <a:cubicBezTo>
                  <a:pt x="458299" y="236769"/>
                  <a:pt x="710103" y="249812"/>
                  <a:pt x="742950" y="248170"/>
                </a:cubicBezTo>
                <a:cubicBezTo>
                  <a:pt x="771525" y="243408"/>
                  <a:pt x="801778" y="244642"/>
                  <a:pt x="828675" y="233883"/>
                </a:cubicBezTo>
                <a:cubicBezTo>
                  <a:pt x="850784" y="225039"/>
                  <a:pt x="866448" y="204861"/>
                  <a:pt x="885825" y="191020"/>
                </a:cubicBezTo>
                <a:cubicBezTo>
                  <a:pt x="899798" y="181039"/>
                  <a:pt x="914400" y="171970"/>
                  <a:pt x="928687" y="162445"/>
                </a:cubicBezTo>
                <a:cubicBezTo>
                  <a:pt x="966787" y="167208"/>
                  <a:pt x="1005113" y="170421"/>
                  <a:pt x="1042987" y="176733"/>
                </a:cubicBezTo>
                <a:cubicBezTo>
                  <a:pt x="1062356" y="179961"/>
                  <a:pt x="1080882" y="187169"/>
                  <a:pt x="1100137" y="191020"/>
                </a:cubicBezTo>
                <a:cubicBezTo>
                  <a:pt x="1128544" y="196701"/>
                  <a:pt x="1157287" y="200545"/>
                  <a:pt x="1185862" y="205308"/>
                </a:cubicBezTo>
                <a:cubicBezTo>
                  <a:pt x="1195387" y="219595"/>
                  <a:pt x="1199528" y="239651"/>
                  <a:pt x="1214437" y="248170"/>
                </a:cubicBezTo>
                <a:cubicBezTo>
                  <a:pt x="1235522" y="260218"/>
                  <a:pt x="1262169" y="257190"/>
                  <a:pt x="1285875" y="262458"/>
                </a:cubicBezTo>
                <a:cubicBezTo>
                  <a:pt x="1305044" y="266718"/>
                  <a:pt x="1323975" y="271983"/>
                  <a:pt x="1343025" y="276745"/>
                </a:cubicBezTo>
                <a:cubicBezTo>
                  <a:pt x="1476375" y="271983"/>
                  <a:pt x="1609884" y="270530"/>
                  <a:pt x="1743075" y="262458"/>
                </a:cubicBezTo>
                <a:cubicBezTo>
                  <a:pt x="1767314" y="260989"/>
                  <a:pt x="1791847" y="256888"/>
                  <a:pt x="1814512" y="248170"/>
                </a:cubicBezTo>
                <a:cubicBezTo>
                  <a:pt x="1854270" y="232878"/>
                  <a:pt x="1928812" y="191020"/>
                  <a:pt x="1928812" y="191020"/>
                </a:cubicBezTo>
                <a:cubicBezTo>
                  <a:pt x="1938337" y="176733"/>
                  <a:pt x="1940388" y="150586"/>
                  <a:pt x="1957387" y="148158"/>
                </a:cubicBezTo>
                <a:cubicBezTo>
                  <a:pt x="2259176" y="105045"/>
                  <a:pt x="2221603" y="98116"/>
                  <a:pt x="2371725" y="148158"/>
                </a:cubicBezTo>
                <a:cubicBezTo>
                  <a:pt x="2424112" y="143395"/>
                  <a:pt x="2476745" y="140822"/>
                  <a:pt x="2528887" y="133870"/>
                </a:cubicBezTo>
                <a:cubicBezTo>
                  <a:pt x="2548351" y="131275"/>
                  <a:pt x="2568988" y="129325"/>
                  <a:pt x="2586037" y="119583"/>
                </a:cubicBezTo>
                <a:cubicBezTo>
                  <a:pt x="2603581" y="109558"/>
                  <a:pt x="2612458" y="88464"/>
                  <a:pt x="2628900" y="76720"/>
                </a:cubicBezTo>
                <a:cubicBezTo>
                  <a:pt x="2659797" y="54651"/>
                  <a:pt x="2693933" y="45518"/>
                  <a:pt x="2728912" y="33858"/>
                </a:cubicBezTo>
                <a:cubicBezTo>
                  <a:pt x="2779700" y="0"/>
                  <a:pt x="2754603" y="5283"/>
                  <a:pt x="2800350" y="5283"/>
                </a:cubicBezTo>
              </a:path>
            </a:pathLst>
          </a:cu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48139" name="Text Box 30"/>
          <p:cNvSpPr txBox="1">
            <a:spLocks noChangeArrowheads="1"/>
          </p:cNvSpPr>
          <p:nvPr/>
        </p:nvSpPr>
        <p:spPr bwMode="auto">
          <a:xfrm>
            <a:off x="5651500" y="4581525"/>
            <a:ext cx="14763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s-ES_tradnl" sz="2400">
                <a:latin typeface="Times New Roman" pitchFamily="18" charset="0"/>
              </a:rPr>
              <a:t>0 </a:t>
            </a:r>
            <a:r>
              <a:rPr lang="es-ES_tradnl" sz="2400">
                <a:latin typeface="Times New Roman" pitchFamily="18" charset="0"/>
                <a:sym typeface="Symbol" pitchFamily="18" charset="2"/>
              </a:rPr>
              <a:t></a:t>
            </a:r>
            <a:r>
              <a:rPr lang="es-ES_tradnl" sz="2400">
                <a:latin typeface="Times New Roman" pitchFamily="18" charset="0"/>
              </a:rPr>
              <a:t> d</a:t>
            </a:r>
            <a:r>
              <a:rPr lang="es-ES_tradnl" sz="2400" baseline="-25000">
                <a:latin typeface="Times New Roman" pitchFamily="18" charset="0"/>
              </a:rPr>
              <a:t>s</a:t>
            </a:r>
            <a:r>
              <a:rPr lang="es-ES_tradnl" sz="2400">
                <a:latin typeface="Times New Roman" pitchFamily="18" charset="0"/>
              </a:rPr>
              <a:t> </a:t>
            </a:r>
            <a:r>
              <a:rPr lang="es-ES_tradnl" sz="2400">
                <a:latin typeface="Times New Roman" pitchFamily="18" charset="0"/>
                <a:sym typeface="Symbol" pitchFamily="18" charset="2"/>
              </a:rPr>
              <a:t></a:t>
            </a:r>
            <a:r>
              <a:rPr lang="es-ES_tradnl" sz="2400">
                <a:latin typeface="Times New Roman" pitchFamily="18" charset="0"/>
              </a:rPr>
              <a:t> 1</a:t>
            </a:r>
          </a:p>
        </p:txBody>
      </p:sp>
      <p:grpSp>
        <p:nvGrpSpPr>
          <p:cNvPr id="3" name="43 Grupo"/>
          <p:cNvGrpSpPr>
            <a:grpSpLocks/>
          </p:cNvGrpSpPr>
          <p:nvPr/>
        </p:nvGrpSpPr>
        <p:grpSpPr bwMode="auto">
          <a:xfrm>
            <a:off x="-9525" y="357166"/>
            <a:ext cx="4314825" cy="3562835"/>
            <a:chOff x="468313" y="346735"/>
            <a:chExt cx="3836987" cy="3167990"/>
          </a:xfrm>
        </p:grpSpPr>
        <p:pic>
          <p:nvPicPr>
            <p:cNvPr id="48143" name="Picture 25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68313" y="404813"/>
              <a:ext cx="3836987" cy="31099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8144" name="39 CuadroTexto"/>
            <p:cNvSpPr txBox="1">
              <a:spLocks noChangeArrowheads="1"/>
            </p:cNvSpPr>
            <p:nvPr/>
          </p:nvSpPr>
          <p:spPr bwMode="auto">
            <a:xfrm>
              <a:off x="1429656" y="346735"/>
              <a:ext cx="2376264" cy="355769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2000" dirty="0" smtClean="0"/>
                <a:t>Flexure Cracks</a:t>
              </a:r>
              <a:endParaRPr lang="en-US" sz="2000" dirty="0"/>
            </a:p>
          </p:txBody>
        </p:sp>
        <p:sp>
          <p:nvSpPr>
            <p:cNvPr id="48145" name="40 CuadroTexto"/>
            <p:cNvSpPr txBox="1">
              <a:spLocks noChangeArrowheads="1"/>
            </p:cNvSpPr>
            <p:nvPr/>
          </p:nvSpPr>
          <p:spPr bwMode="auto">
            <a:xfrm>
              <a:off x="507698" y="3140968"/>
              <a:ext cx="2376264" cy="355769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2000" smtClean="0"/>
                <a:t>Shear Cracks</a:t>
              </a:r>
              <a:endParaRPr lang="en-US" sz="2000"/>
            </a:p>
          </p:txBody>
        </p:sp>
      </p:grpSp>
      <p:sp>
        <p:nvSpPr>
          <p:cNvPr id="42" name="41 Flecha abajo"/>
          <p:cNvSpPr/>
          <p:nvPr/>
        </p:nvSpPr>
        <p:spPr>
          <a:xfrm>
            <a:off x="6300788" y="2781300"/>
            <a:ext cx="503237" cy="122396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48142" name="Text Box 30"/>
          <p:cNvSpPr txBox="1">
            <a:spLocks noChangeArrowheads="1"/>
          </p:cNvSpPr>
          <p:nvPr/>
        </p:nvSpPr>
        <p:spPr bwMode="auto">
          <a:xfrm>
            <a:off x="468313" y="4508500"/>
            <a:ext cx="3024187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000" smtClean="0">
                <a:cs typeface="Arial" pitchFamily="34" charset="0"/>
              </a:rPr>
              <a:t>(d</a:t>
            </a:r>
            <a:r>
              <a:rPr lang="en-US" sz="2000" baseline="-25000" smtClean="0">
                <a:cs typeface="Arial" pitchFamily="34" charset="0"/>
              </a:rPr>
              <a:t>i</a:t>
            </a:r>
            <a:r>
              <a:rPr lang="en-US" sz="2000" smtClean="0">
                <a:cs typeface="Arial" pitchFamily="34" charset="0"/>
              </a:rPr>
              <a:t>, d</a:t>
            </a:r>
            <a:r>
              <a:rPr lang="en-US" sz="2000" baseline="-25000" smtClean="0">
                <a:cs typeface="Arial" pitchFamily="34" charset="0"/>
              </a:rPr>
              <a:t>j</a:t>
            </a:r>
            <a:r>
              <a:rPr lang="en-US" sz="2000" smtClean="0">
                <a:cs typeface="Arial" pitchFamily="34" charset="0"/>
              </a:rPr>
              <a:t>) : Flexure damage</a:t>
            </a:r>
            <a:endParaRPr lang="en-US" sz="2000" smtClean="0"/>
          </a:p>
          <a:p>
            <a:pPr eaLnBrk="0" hangingPunct="0">
              <a:spcBef>
                <a:spcPct val="50000"/>
              </a:spcBef>
            </a:pPr>
            <a:endParaRPr lang="en-US" sz="2000" smtClean="0"/>
          </a:p>
          <a:p>
            <a:pPr eaLnBrk="0" hangingPunct="0">
              <a:spcBef>
                <a:spcPct val="50000"/>
              </a:spcBef>
            </a:pPr>
            <a:r>
              <a:rPr lang="en-US" sz="2000" smtClean="0">
                <a:cs typeface="Arial" pitchFamily="34" charset="0"/>
              </a:rPr>
              <a:t> d</a:t>
            </a:r>
            <a:r>
              <a:rPr lang="en-US" sz="2000" baseline="-25000" smtClean="0">
                <a:cs typeface="Arial" pitchFamily="34" charset="0"/>
              </a:rPr>
              <a:t>s</a:t>
            </a:r>
            <a:r>
              <a:rPr lang="en-US" sz="2000" smtClean="0">
                <a:cs typeface="Arial" pitchFamily="34" charset="0"/>
              </a:rPr>
              <a:t> : Shear damage</a:t>
            </a:r>
            <a:endParaRPr lang="en-US" sz="2000"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500034" y="428604"/>
            <a:ext cx="821537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 smtClean="0"/>
              <a:t>Luis </a:t>
            </a:r>
            <a:r>
              <a:rPr lang="pt-BR" sz="2000" dirty="0" err="1" smtClean="0"/>
              <a:t>Nuñez</a:t>
            </a:r>
            <a:r>
              <a:rPr lang="pt-BR" sz="2000" dirty="0" smtClean="0"/>
              <a:t>			</a:t>
            </a:r>
            <a:r>
              <a:rPr lang="pt-BR" sz="2000" dirty="0" err="1" smtClean="0"/>
              <a:t>University</a:t>
            </a:r>
            <a:r>
              <a:rPr lang="pt-BR" sz="2000" dirty="0" smtClean="0"/>
              <a:t> </a:t>
            </a:r>
            <a:r>
              <a:rPr lang="pt-BR" sz="2000" dirty="0" err="1" smtClean="0"/>
              <a:t>of</a:t>
            </a:r>
            <a:r>
              <a:rPr lang="pt-BR" sz="2000" dirty="0" smtClean="0"/>
              <a:t> </a:t>
            </a:r>
            <a:r>
              <a:rPr lang="pt-BR" sz="2000" dirty="0" err="1" smtClean="0"/>
              <a:t>Los</a:t>
            </a:r>
            <a:r>
              <a:rPr lang="pt-BR" sz="2000" dirty="0" smtClean="0"/>
              <a:t> Andes (Venezuela)</a:t>
            </a:r>
            <a:endParaRPr lang="pt-BR" sz="2000" dirty="0" smtClean="0"/>
          </a:p>
          <a:p>
            <a:r>
              <a:rPr lang="pt-BR" sz="2000" dirty="0" smtClean="0"/>
              <a:t>Maria Eugenia </a:t>
            </a:r>
            <a:r>
              <a:rPr lang="pt-BR" sz="2000" dirty="0" err="1" smtClean="0"/>
              <a:t>Marante</a:t>
            </a:r>
            <a:r>
              <a:rPr lang="pt-BR" sz="2000" dirty="0" smtClean="0"/>
              <a:t>		</a:t>
            </a:r>
            <a:r>
              <a:rPr lang="pt-BR" sz="2000" dirty="0" err="1" smtClean="0"/>
              <a:t>University</a:t>
            </a:r>
            <a:r>
              <a:rPr lang="pt-BR" sz="2000" dirty="0" smtClean="0"/>
              <a:t> Lisandro </a:t>
            </a:r>
            <a:r>
              <a:rPr lang="pt-BR" sz="2000" dirty="0" err="1" smtClean="0"/>
              <a:t>Alvarado</a:t>
            </a:r>
            <a:r>
              <a:rPr lang="pt-BR" sz="2000" dirty="0" smtClean="0"/>
              <a:t> (Venezuela)</a:t>
            </a:r>
            <a:endParaRPr lang="pt-BR" sz="2000" dirty="0" smtClean="0"/>
          </a:p>
          <a:p>
            <a:r>
              <a:rPr lang="pt-BR" sz="2000" dirty="0" err="1" smtClean="0"/>
              <a:t>Maylett</a:t>
            </a:r>
            <a:r>
              <a:rPr lang="pt-BR" sz="2000" dirty="0" smtClean="0"/>
              <a:t> </a:t>
            </a:r>
            <a:r>
              <a:rPr lang="pt-BR" sz="2000" dirty="0" err="1" smtClean="0"/>
              <a:t>Uzcátegui</a:t>
            </a:r>
            <a:r>
              <a:rPr lang="pt-BR" sz="2000" dirty="0" smtClean="0"/>
              <a:t>		</a:t>
            </a:r>
            <a:r>
              <a:rPr lang="pt-BR" sz="2000" dirty="0" err="1" smtClean="0"/>
              <a:t>University</a:t>
            </a:r>
            <a:r>
              <a:rPr lang="pt-BR" sz="2000" dirty="0" smtClean="0"/>
              <a:t> </a:t>
            </a:r>
            <a:r>
              <a:rPr lang="pt-BR" sz="2000" dirty="0" err="1" smtClean="0"/>
              <a:t>of</a:t>
            </a:r>
            <a:r>
              <a:rPr lang="pt-BR" sz="2000" dirty="0" smtClean="0"/>
              <a:t> </a:t>
            </a:r>
            <a:r>
              <a:rPr lang="pt-BR" sz="2000" dirty="0" err="1" smtClean="0"/>
              <a:t>Zulia</a:t>
            </a:r>
            <a:r>
              <a:rPr lang="pt-BR" sz="2000" dirty="0" smtClean="0"/>
              <a:t> (Venezuela)</a:t>
            </a:r>
            <a:endParaRPr lang="pt-BR" sz="2000" dirty="0" smtClean="0"/>
          </a:p>
          <a:p>
            <a:r>
              <a:rPr lang="pt-BR" sz="2000" dirty="0" smtClean="0"/>
              <a:t>Maria Elena </a:t>
            </a:r>
            <a:r>
              <a:rPr lang="pt-BR" sz="2000" dirty="0" err="1" smtClean="0"/>
              <a:t>Perdomo</a:t>
            </a:r>
            <a:endParaRPr lang="pt-BR" sz="2000" dirty="0" smtClean="0"/>
          </a:p>
          <a:p>
            <a:r>
              <a:rPr lang="pt-BR" sz="2000" dirty="0" smtClean="0"/>
              <a:t>Ricardo </a:t>
            </a:r>
            <a:r>
              <a:rPr lang="pt-BR" sz="2000" dirty="0" err="1" smtClean="0"/>
              <a:t>Picón</a:t>
            </a:r>
            <a:endParaRPr lang="pt-BR" sz="2000" dirty="0" smtClean="0"/>
          </a:p>
          <a:p>
            <a:r>
              <a:rPr lang="pt-BR" sz="2000" dirty="0" smtClean="0"/>
              <a:t>Nestor </a:t>
            </a:r>
            <a:r>
              <a:rPr lang="pt-BR" sz="2000" dirty="0" err="1" smtClean="0"/>
              <a:t>Guerrero</a:t>
            </a:r>
            <a:endParaRPr lang="pt-BR" sz="2000" dirty="0" smtClean="0"/>
          </a:p>
          <a:p>
            <a:r>
              <a:rPr lang="pt-BR" sz="2000" dirty="0" smtClean="0"/>
              <a:t>Vanessa </a:t>
            </a:r>
            <a:r>
              <a:rPr lang="pt-BR" sz="2000" dirty="0" err="1" smtClean="0"/>
              <a:t>Hamar</a:t>
            </a:r>
            <a:endParaRPr lang="pt-BR" sz="2000" dirty="0" smtClean="0"/>
          </a:p>
          <a:p>
            <a:r>
              <a:rPr lang="pt-BR" sz="2000" dirty="0" err="1" smtClean="0"/>
              <a:t>Jormany</a:t>
            </a:r>
            <a:r>
              <a:rPr lang="pt-BR" sz="2000" dirty="0" smtClean="0"/>
              <a:t> </a:t>
            </a:r>
            <a:r>
              <a:rPr lang="pt-BR" sz="2000" dirty="0" err="1" smtClean="0"/>
              <a:t>Quintero</a:t>
            </a:r>
            <a:endParaRPr lang="pt-BR" sz="2000" dirty="0" smtClean="0"/>
          </a:p>
          <a:p>
            <a:r>
              <a:rPr lang="pt-BR" sz="2000" dirty="0" smtClean="0"/>
              <a:t>Scarlet </a:t>
            </a:r>
            <a:r>
              <a:rPr lang="pt-BR" sz="2000" dirty="0" err="1" smtClean="0"/>
              <a:t>Montilla</a:t>
            </a:r>
            <a:endParaRPr lang="pt-BR" sz="2000" dirty="0" smtClean="0"/>
          </a:p>
          <a:p>
            <a:r>
              <a:rPr lang="pt-BR" sz="2000" dirty="0" smtClean="0"/>
              <a:t>Betsy Vera</a:t>
            </a:r>
          </a:p>
          <a:p>
            <a:r>
              <a:rPr lang="pt-BR" sz="2000" dirty="0" smtClean="0"/>
              <a:t>Lorena Suarez</a:t>
            </a:r>
          </a:p>
          <a:p>
            <a:r>
              <a:rPr lang="pt-BR" sz="2000" dirty="0" smtClean="0"/>
              <a:t>Jorge Redondo</a:t>
            </a:r>
          </a:p>
          <a:p>
            <a:r>
              <a:rPr lang="pt-BR" sz="2000" dirty="0" err="1" smtClean="0"/>
              <a:t>Pether</a:t>
            </a:r>
            <a:r>
              <a:rPr lang="pt-BR" sz="2000" dirty="0" smtClean="0"/>
              <a:t> </a:t>
            </a:r>
            <a:r>
              <a:rPr lang="pt-BR" sz="2000" dirty="0" err="1" smtClean="0"/>
              <a:t>Inglessis</a:t>
            </a:r>
            <a:endParaRPr lang="pt-BR" sz="2000" dirty="0" smtClean="0"/>
          </a:p>
          <a:p>
            <a:r>
              <a:rPr lang="pt-BR" sz="2000" dirty="0" err="1" smtClean="0"/>
              <a:t>Sebastián</a:t>
            </a:r>
            <a:r>
              <a:rPr lang="pt-BR" sz="2000" dirty="0" smtClean="0"/>
              <a:t> </a:t>
            </a:r>
            <a:r>
              <a:rPr lang="pt-BR" sz="2000" dirty="0" smtClean="0"/>
              <a:t>Delgado</a:t>
            </a:r>
          </a:p>
          <a:p>
            <a:r>
              <a:rPr lang="pt-BR" sz="2000" dirty="0" smtClean="0"/>
              <a:t>Gilberto </a:t>
            </a:r>
            <a:r>
              <a:rPr lang="pt-BR" sz="2000" dirty="0" err="1" smtClean="0"/>
              <a:t>Díaz</a:t>
            </a:r>
            <a:endParaRPr lang="pt-BR" sz="2000" dirty="0" smtClean="0"/>
          </a:p>
        </p:txBody>
      </p:sp>
      <p:sp>
        <p:nvSpPr>
          <p:cNvPr id="5" name="4 Rectángulo"/>
          <p:cNvSpPr/>
          <p:nvPr/>
        </p:nvSpPr>
        <p:spPr>
          <a:xfrm>
            <a:off x="503876" y="4972500"/>
            <a:ext cx="385317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000" dirty="0" smtClean="0"/>
              <a:t>Julio </a:t>
            </a:r>
            <a:r>
              <a:rPr lang="pt-BR" sz="2000" dirty="0" err="1" smtClean="0"/>
              <a:t>Flórez-López</a:t>
            </a:r>
            <a:r>
              <a:rPr lang="pt-BR" sz="2000" dirty="0" smtClean="0"/>
              <a:t>      iflorez@ula.ve</a:t>
            </a:r>
            <a:endParaRPr lang="pt-BR" sz="2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GLOBAL1Db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1588"/>
            <a:ext cx="9144000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299" name="Text Box 3"/>
          <p:cNvSpPr txBox="1">
            <a:spLocks noChangeArrowheads="1"/>
          </p:cNvSpPr>
          <p:nvPr/>
        </p:nvSpPr>
        <p:spPr bwMode="auto">
          <a:xfrm>
            <a:off x="6934200" y="381000"/>
            <a:ext cx="1981200" cy="519113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s-VE" sz="2800" b="1">
                <a:latin typeface="Times New Roman" pitchFamily="18" charset="0"/>
              </a:rPr>
              <a:t>d </a:t>
            </a:r>
            <a:r>
              <a:rPr lang="es-VE" sz="2800" b="1">
                <a:latin typeface="Times New Roman" pitchFamily="18" charset="0"/>
                <a:sym typeface="Symbol" pitchFamily="18" charset="2"/>
              </a:rPr>
              <a:t> 0.30</a:t>
            </a:r>
            <a:endParaRPr lang="en-US" sz="2800" b="1"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GLOBAL5Db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1588"/>
            <a:ext cx="9144000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323" name="Text Box 3"/>
          <p:cNvSpPr txBox="1">
            <a:spLocks noChangeArrowheads="1"/>
          </p:cNvSpPr>
          <p:nvPr/>
        </p:nvSpPr>
        <p:spPr bwMode="auto">
          <a:xfrm>
            <a:off x="6934200" y="990600"/>
            <a:ext cx="1981200" cy="519113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s-VE" sz="2800" b="1">
                <a:latin typeface="Times New Roman" pitchFamily="18" charset="0"/>
              </a:rPr>
              <a:t>d </a:t>
            </a:r>
            <a:r>
              <a:rPr lang="es-VE" sz="2800" b="1">
                <a:latin typeface="Times New Roman" pitchFamily="18" charset="0"/>
                <a:sym typeface="Symbol" pitchFamily="18" charset="2"/>
              </a:rPr>
              <a:t> 0.62</a:t>
            </a:r>
            <a:endParaRPr lang="en-US" sz="2800" b="1"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56057" y="1531938"/>
            <a:ext cx="5297487" cy="264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395" name="Text Box 11"/>
          <p:cNvSpPr txBox="1">
            <a:spLocks noChangeArrowheads="1"/>
          </p:cNvSpPr>
          <p:nvPr/>
        </p:nvSpPr>
        <p:spPr bwMode="auto">
          <a:xfrm>
            <a:off x="1476375" y="1697038"/>
            <a:ext cx="5746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VE" sz="1400" b="1">
                <a:solidFill>
                  <a:srgbClr val="000099"/>
                </a:solidFill>
                <a:sym typeface="Symbol" pitchFamily="18" charset="2"/>
              </a:rPr>
              <a:t>B4</a:t>
            </a:r>
            <a:endParaRPr lang="es-ES" sz="1400" b="1" baseline="-25000">
              <a:solidFill>
                <a:srgbClr val="000099"/>
              </a:solidFill>
            </a:endParaRPr>
          </a:p>
        </p:txBody>
      </p:sp>
      <p:sp>
        <p:nvSpPr>
          <p:cNvPr id="59396" name="Text Box 12"/>
          <p:cNvSpPr txBox="1">
            <a:spLocks noChangeArrowheads="1"/>
          </p:cNvSpPr>
          <p:nvPr/>
        </p:nvSpPr>
        <p:spPr bwMode="auto">
          <a:xfrm>
            <a:off x="5700744" y="2055813"/>
            <a:ext cx="5746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 smtClean="0">
                <a:solidFill>
                  <a:srgbClr val="000099"/>
                </a:solidFill>
                <a:sym typeface="Symbol" pitchFamily="18" charset="2"/>
              </a:rPr>
              <a:t>B4</a:t>
            </a:r>
            <a:endParaRPr lang="en-US" sz="1400" b="1" baseline="-25000">
              <a:solidFill>
                <a:srgbClr val="000099"/>
              </a:solidFill>
            </a:endParaRPr>
          </a:p>
        </p:txBody>
      </p:sp>
      <p:pic>
        <p:nvPicPr>
          <p:cNvPr id="59397" name="Picture 1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20" y="1316038"/>
            <a:ext cx="3229005" cy="50390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398" name="Text Box 17"/>
          <p:cNvSpPr txBox="1">
            <a:spLocks noChangeArrowheads="1"/>
          </p:cNvSpPr>
          <p:nvPr/>
        </p:nvSpPr>
        <p:spPr bwMode="auto">
          <a:xfrm>
            <a:off x="6348444" y="4554538"/>
            <a:ext cx="122396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i="1" smtClean="0"/>
              <a:t>ds = 0.03</a:t>
            </a:r>
            <a:endParaRPr lang="en-US" b="1" i="1"/>
          </a:p>
        </p:txBody>
      </p:sp>
      <p:sp>
        <p:nvSpPr>
          <p:cNvPr id="59399" name="Text Box 18"/>
          <p:cNvSpPr txBox="1">
            <a:spLocks noChangeArrowheads="1"/>
          </p:cNvSpPr>
          <p:nvPr/>
        </p:nvSpPr>
        <p:spPr bwMode="auto">
          <a:xfrm>
            <a:off x="6356382" y="4986338"/>
            <a:ext cx="1223962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i="1" smtClean="0"/>
              <a:t>d = 0.58</a:t>
            </a:r>
            <a:endParaRPr lang="en-US" b="1" i="1"/>
          </a:p>
        </p:txBody>
      </p:sp>
      <p:sp>
        <p:nvSpPr>
          <p:cNvPr id="105495" name="Text Box 23"/>
          <p:cNvSpPr txBox="1">
            <a:spLocks noChangeArrowheads="1"/>
          </p:cNvSpPr>
          <p:nvPr/>
        </p:nvSpPr>
        <p:spPr bwMode="auto">
          <a:xfrm>
            <a:off x="785786" y="357166"/>
            <a:ext cx="352742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 i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Slender beam (L/H = 7.11)</a:t>
            </a:r>
            <a:endParaRPr lang="en-US" sz="2000" b="1" i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59401" name="Text Box 27"/>
          <p:cNvSpPr txBox="1">
            <a:spLocks noChangeArrowheads="1"/>
          </p:cNvSpPr>
          <p:nvPr/>
        </p:nvSpPr>
        <p:spPr bwMode="auto">
          <a:xfrm>
            <a:off x="4259294" y="4700588"/>
            <a:ext cx="194468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b="1" i="1" smtClean="0">
                <a:solidFill>
                  <a:srgbClr val="000099"/>
                </a:solidFill>
              </a:rPr>
              <a:t>Damage Values for 200 mm</a:t>
            </a:r>
            <a:endParaRPr lang="en-US" sz="1600" b="1" i="1">
              <a:solidFill>
                <a:srgbClr val="000099"/>
              </a:solidFill>
              <a:sym typeface="Symbol" pitchFamily="18" charset="2"/>
            </a:endParaRPr>
          </a:p>
        </p:txBody>
      </p:sp>
      <p:sp>
        <p:nvSpPr>
          <p:cNvPr id="59402" name="Rectangle 33"/>
          <p:cNvSpPr>
            <a:spLocks noChangeArrowheads="1"/>
          </p:cNvSpPr>
          <p:nvPr/>
        </p:nvSpPr>
        <p:spPr bwMode="auto">
          <a:xfrm>
            <a:off x="7415244" y="2058988"/>
            <a:ext cx="1657350" cy="2089150"/>
          </a:xfrm>
          <a:prstGeom prst="rect">
            <a:avLst/>
          </a:prstGeom>
          <a:noFill/>
          <a:ln w="38100" cmpd="dbl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9403" name="Text Box 34"/>
          <p:cNvSpPr txBox="1">
            <a:spLocks noChangeArrowheads="1"/>
          </p:cNvSpPr>
          <p:nvPr/>
        </p:nvSpPr>
        <p:spPr bwMode="auto">
          <a:xfrm>
            <a:off x="4259294" y="1169988"/>
            <a:ext cx="23764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b="1" i="1" smtClean="0">
                <a:solidFill>
                  <a:srgbClr val="000099"/>
                </a:solidFill>
              </a:rPr>
              <a:t>Damage evolution</a:t>
            </a:r>
            <a:endParaRPr lang="en-US" sz="1600" b="1" i="1">
              <a:solidFill>
                <a:srgbClr val="000099"/>
              </a:solidFill>
            </a:endParaRPr>
          </a:p>
        </p:txBody>
      </p:sp>
      <p:sp>
        <p:nvSpPr>
          <p:cNvPr id="59404" name="Oval 35"/>
          <p:cNvSpPr>
            <a:spLocks noChangeArrowheads="1"/>
          </p:cNvSpPr>
          <p:nvPr/>
        </p:nvSpPr>
        <p:spPr bwMode="auto">
          <a:xfrm>
            <a:off x="6302407" y="4894263"/>
            <a:ext cx="1198562" cy="574675"/>
          </a:xfrm>
          <a:prstGeom prst="ellipse">
            <a:avLst/>
          </a:prstGeom>
          <a:noFill/>
          <a:ln w="25400">
            <a:solidFill>
              <a:srgbClr val="000099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9405" name="Text Box 36"/>
          <p:cNvSpPr txBox="1">
            <a:spLocks noChangeArrowheads="1"/>
          </p:cNvSpPr>
          <p:nvPr/>
        </p:nvSpPr>
        <p:spPr bwMode="auto">
          <a:xfrm>
            <a:off x="7427944" y="1601788"/>
            <a:ext cx="15843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b="1" smtClean="0">
                <a:sym typeface="Symbol" pitchFamily="18" charset="2"/>
              </a:rPr>
              <a:t> = 30 mm</a:t>
            </a:r>
            <a:endParaRPr lang="en-US" sz="1600" b="1">
              <a:sym typeface="Symbol" pitchFamily="18" charset="2"/>
            </a:endParaRPr>
          </a:p>
        </p:txBody>
      </p:sp>
      <p:sp>
        <p:nvSpPr>
          <p:cNvPr id="14" name="13 CuadroTexto"/>
          <p:cNvSpPr txBox="1"/>
          <p:nvPr/>
        </p:nvSpPr>
        <p:spPr>
          <a:xfrm>
            <a:off x="2571736" y="2928934"/>
            <a:ext cx="64294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test</a:t>
            </a:r>
            <a:endParaRPr lang="en-US" dirty="0"/>
          </a:p>
        </p:txBody>
      </p:sp>
      <p:sp>
        <p:nvSpPr>
          <p:cNvPr id="15" name="14 CuadroTexto"/>
          <p:cNvSpPr txBox="1"/>
          <p:nvPr/>
        </p:nvSpPr>
        <p:spPr>
          <a:xfrm>
            <a:off x="1571604" y="4071942"/>
            <a:ext cx="164307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mtClean="0"/>
              <a:t>simulation</a:t>
            </a:r>
            <a:endParaRPr lang="en-US"/>
          </a:p>
        </p:txBody>
      </p:sp>
      <p:grpSp>
        <p:nvGrpSpPr>
          <p:cNvPr id="28" name="27 Grupo"/>
          <p:cNvGrpSpPr/>
          <p:nvPr/>
        </p:nvGrpSpPr>
        <p:grpSpPr>
          <a:xfrm>
            <a:off x="4357686" y="1782537"/>
            <a:ext cx="1285884" cy="646331"/>
            <a:chOff x="4357686" y="1782537"/>
            <a:chExt cx="1285884" cy="646331"/>
          </a:xfrm>
        </p:grpSpPr>
        <p:sp>
          <p:nvSpPr>
            <p:cNvPr id="16" name="15 CuadroTexto"/>
            <p:cNvSpPr txBox="1"/>
            <p:nvPr/>
          </p:nvSpPr>
          <p:spPr>
            <a:xfrm>
              <a:off x="4429124" y="1782537"/>
              <a:ext cx="1214446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en-US" smtClean="0"/>
                <a:t>Flexure</a:t>
              </a:r>
            </a:p>
            <a:p>
              <a:pPr algn="r"/>
              <a:r>
                <a:rPr lang="en-US" smtClean="0"/>
                <a:t>Shear</a:t>
              </a:r>
              <a:endParaRPr lang="en-US"/>
            </a:p>
          </p:txBody>
        </p:sp>
        <p:cxnSp>
          <p:nvCxnSpPr>
            <p:cNvPr id="18" name="17 Conector recto"/>
            <p:cNvCxnSpPr/>
            <p:nvPr/>
          </p:nvCxnSpPr>
          <p:spPr>
            <a:xfrm>
              <a:off x="4429124" y="2000240"/>
              <a:ext cx="285752" cy="158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25 Conector recto"/>
            <p:cNvCxnSpPr/>
            <p:nvPr/>
          </p:nvCxnSpPr>
          <p:spPr>
            <a:xfrm>
              <a:off x="4357686" y="2285992"/>
              <a:ext cx="214314" cy="158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26 Conector recto"/>
            <p:cNvCxnSpPr/>
            <p:nvPr/>
          </p:nvCxnSpPr>
          <p:spPr>
            <a:xfrm>
              <a:off x="4714876" y="2285992"/>
              <a:ext cx="214314" cy="158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28 CuadroTexto"/>
          <p:cNvSpPr txBox="1"/>
          <p:nvPr/>
        </p:nvSpPr>
        <p:spPr>
          <a:xfrm>
            <a:off x="5357818" y="3929066"/>
            <a:ext cx="164307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Flexure Cracks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9" name="Picture 3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856355"/>
            <a:ext cx="3629057" cy="55872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20" name="Text Box 17"/>
          <p:cNvSpPr txBox="1">
            <a:spLocks noChangeArrowheads="1"/>
          </p:cNvSpPr>
          <p:nvPr/>
        </p:nvSpPr>
        <p:spPr bwMode="auto">
          <a:xfrm>
            <a:off x="5795963" y="1458913"/>
            <a:ext cx="5746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VE" sz="1400" b="1">
                <a:solidFill>
                  <a:srgbClr val="000099"/>
                </a:solidFill>
                <a:sym typeface="Symbol" pitchFamily="18" charset="2"/>
              </a:rPr>
              <a:t>B3</a:t>
            </a:r>
            <a:endParaRPr lang="es-ES" sz="1400" b="1" baseline="-25000">
              <a:solidFill>
                <a:srgbClr val="000099"/>
              </a:solidFill>
            </a:endParaRPr>
          </a:p>
        </p:txBody>
      </p:sp>
      <p:sp>
        <p:nvSpPr>
          <p:cNvPr id="60421" name="Text Box 22"/>
          <p:cNvSpPr txBox="1">
            <a:spLocks noChangeArrowheads="1"/>
          </p:cNvSpPr>
          <p:nvPr/>
        </p:nvSpPr>
        <p:spPr bwMode="auto">
          <a:xfrm>
            <a:off x="4140200" y="4483100"/>
            <a:ext cx="122396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VE" b="1" i="1"/>
              <a:t>ds = 0.33</a:t>
            </a:r>
            <a:endParaRPr lang="es-ES" b="1" i="1"/>
          </a:p>
        </p:txBody>
      </p:sp>
      <p:sp>
        <p:nvSpPr>
          <p:cNvPr id="60422" name="Text Box 23"/>
          <p:cNvSpPr txBox="1">
            <a:spLocks noChangeArrowheads="1"/>
          </p:cNvSpPr>
          <p:nvPr/>
        </p:nvSpPr>
        <p:spPr bwMode="auto">
          <a:xfrm>
            <a:off x="4211638" y="4843463"/>
            <a:ext cx="1223962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VE" b="1" i="1"/>
              <a:t>d = 0.74</a:t>
            </a:r>
            <a:endParaRPr lang="es-ES" b="1" i="1"/>
          </a:p>
        </p:txBody>
      </p:sp>
      <p:sp>
        <p:nvSpPr>
          <p:cNvPr id="60424" name="Text Box 41"/>
          <p:cNvSpPr txBox="1">
            <a:spLocks noChangeArrowheads="1"/>
          </p:cNvSpPr>
          <p:nvPr/>
        </p:nvSpPr>
        <p:spPr bwMode="auto">
          <a:xfrm>
            <a:off x="3087688" y="4162425"/>
            <a:ext cx="5746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VE" sz="1400" b="1">
                <a:solidFill>
                  <a:srgbClr val="000099"/>
                </a:solidFill>
                <a:sym typeface="Symbol" pitchFamily="18" charset="2"/>
              </a:rPr>
              <a:t>B3</a:t>
            </a:r>
            <a:endParaRPr lang="es-ES" sz="1400" b="1" baseline="-25000">
              <a:solidFill>
                <a:srgbClr val="000099"/>
              </a:solidFill>
            </a:endParaRPr>
          </a:p>
        </p:txBody>
      </p:sp>
      <p:pic>
        <p:nvPicPr>
          <p:cNvPr id="60425" name="Picture 4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21100" y="1243013"/>
            <a:ext cx="3514725" cy="256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26" name="Picture 4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37225" y="1962150"/>
            <a:ext cx="3281042" cy="3681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28" name="Oval 47"/>
          <p:cNvSpPr>
            <a:spLocks noChangeArrowheads="1"/>
          </p:cNvSpPr>
          <p:nvPr/>
        </p:nvSpPr>
        <p:spPr bwMode="auto">
          <a:xfrm>
            <a:off x="4140200" y="4770438"/>
            <a:ext cx="1198563" cy="576262"/>
          </a:xfrm>
          <a:prstGeom prst="ellipse">
            <a:avLst/>
          </a:prstGeom>
          <a:noFill/>
          <a:ln w="25400">
            <a:solidFill>
              <a:srgbClr val="000099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60429" name="Text Box 48"/>
          <p:cNvSpPr txBox="1">
            <a:spLocks noChangeArrowheads="1"/>
          </p:cNvSpPr>
          <p:nvPr/>
        </p:nvSpPr>
        <p:spPr bwMode="auto">
          <a:xfrm>
            <a:off x="7286644" y="1500174"/>
            <a:ext cx="15843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VE" sz="1600" b="1" dirty="0">
                <a:sym typeface="Symbol" pitchFamily="18" charset="2"/>
              </a:rPr>
              <a:t> = 50 mm</a:t>
            </a:r>
          </a:p>
        </p:txBody>
      </p:sp>
      <p:sp>
        <p:nvSpPr>
          <p:cNvPr id="14" name="Text Box 23"/>
          <p:cNvSpPr txBox="1">
            <a:spLocks noChangeArrowheads="1"/>
          </p:cNvSpPr>
          <p:nvPr/>
        </p:nvSpPr>
        <p:spPr bwMode="auto">
          <a:xfrm>
            <a:off x="785786" y="357166"/>
            <a:ext cx="352742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 i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Intermediate beam (L/H = 5.36)</a:t>
            </a:r>
            <a:endParaRPr lang="en-US" sz="2000" b="1" i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5" name="Text Box 27"/>
          <p:cNvSpPr txBox="1">
            <a:spLocks noChangeArrowheads="1"/>
          </p:cNvSpPr>
          <p:nvPr/>
        </p:nvSpPr>
        <p:spPr bwMode="auto">
          <a:xfrm>
            <a:off x="3857620" y="5429264"/>
            <a:ext cx="194468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b="1" i="1" dirty="0" smtClean="0">
                <a:solidFill>
                  <a:srgbClr val="000099"/>
                </a:solidFill>
              </a:rPr>
              <a:t>Damage Values for 200 mm</a:t>
            </a:r>
            <a:endParaRPr lang="en-US" sz="1600" b="1" i="1" dirty="0">
              <a:solidFill>
                <a:srgbClr val="000099"/>
              </a:solidFill>
              <a:sym typeface="Symbol" pitchFamily="18" charset="2"/>
            </a:endParaRPr>
          </a:p>
        </p:txBody>
      </p:sp>
      <p:sp>
        <p:nvSpPr>
          <p:cNvPr id="16" name="Text Box 34"/>
          <p:cNvSpPr txBox="1">
            <a:spLocks noChangeArrowheads="1"/>
          </p:cNvSpPr>
          <p:nvPr/>
        </p:nvSpPr>
        <p:spPr bwMode="auto">
          <a:xfrm>
            <a:off x="4500562" y="714356"/>
            <a:ext cx="23764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b="1" i="1" dirty="0" smtClean="0">
                <a:solidFill>
                  <a:srgbClr val="000099"/>
                </a:solidFill>
              </a:rPr>
              <a:t>Damage evolution</a:t>
            </a:r>
            <a:endParaRPr lang="en-US" sz="1600" b="1" i="1" dirty="0">
              <a:solidFill>
                <a:srgbClr val="000099"/>
              </a:solidFill>
            </a:endParaRPr>
          </a:p>
        </p:txBody>
      </p:sp>
      <p:sp>
        <p:nvSpPr>
          <p:cNvPr id="17" name="16 CuadroTexto"/>
          <p:cNvSpPr txBox="1"/>
          <p:nvPr/>
        </p:nvSpPr>
        <p:spPr>
          <a:xfrm>
            <a:off x="2786050" y="2714620"/>
            <a:ext cx="64294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test</a:t>
            </a:r>
            <a:endParaRPr lang="en-US" dirty="0"/>
          </a:p>
        </p:txBody>
      </p:sp>
      <p:sp>
        <p:nvSpPr>
          <p:cNvPr id="18" name="17 CuadroTexto"/>
          <p:cNvSpPr txBox="1"/>
          <p:nvPr/>
        </p:nvSpPr>
        <p:spPr>
          <a:xfrm>
            <a:off x="2285984" y="5357826"/>
            <a:ext cx="121444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simulation</a:t>
            </a:r>
            <a:endParaRPr lang="en-US" dirty="0"/>
          </a:p>
        </p:txBody>
      </p:sp>
      <p:grpSp>
        <p:nvGrpSpPr>
          <p:cNvPr id="19" name="18 Grupo"/>
          <p:cNvGrpSpPr/>
          <p:nvPr/>
        </p:nvGrpSpPr>
        <p:grpSpPr>
          <a:xfrm>
            <a:off x="4357686" y="1428736"/>
            <a:ext cx="1285884" cy="646331"/>
            <a:chOff x="4357686" y="1782537"/>
            <a:chExt cx="1285884" cy="646331"/>
          </a:xfrm>
        </p:grpSpPr>
        <p:sp>
          <p:nvSpPr>
            <p:cNvPr id="20" name="19 CuadroTexto"/>
            <p:cNvSpPr txBox="1"/>
            <p:nvPr/>
          </p:nvSpPr>
          <p:spPr>
            <a:xfrm>
              <a:off x="4429124" y="1782537"/>
              <a:ext cx="1214446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en-US" dirty="0" smtClean="0"/>
                <a:t>Flexure</a:t>
              </a:r>
            </a:p>
            <a:p>
              <a:pPr algn="r"/>
              <a:r>
                <a:rPr lang="en-US" dirty="0" smtClean="0"/>
                <a:t>Shear</a:t>
              </a:r>
              <a:endParaRPr lang="en-US" dirty="0"/>
            </a:p>
          </p:txBody>
        </p:sp>
        <p:cxnSp>
          <p:nvCxnSpPr>
            <p:cNvPr id="21" name="20 Conector recto"/>
            <p:cNvCxnSpPr/>
            <p:nvPr/>
          </p:nvCxnSpPr>
          <p:spPr>
            <a:xfrm>
              <a:off x="4429124" y="2000240"/>
              <a:ext cx="285752" cy="158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21 Conector recto"/>
            <p:cNvCxnSpPr/>
            <p:nvPr/>
          </p:nvCxnSpPr>
          <p:spPr>
            <a:xfrm>
              <a:off x="4357686" y="2285992"/>
              <a:ext cx="214314" cy="158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22 Conector recto"/>
            <p:cNvCxnSpPr/>
            <p:nvPr/>
          </p:nvCxnSpPr>
          <p:spPr>
            <a:xfrm>
              <a:off x="4714876" y="2285992"/>
              <a:ext cx="214314" cy="158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23 CuadroTexto"/>
          <p:cNvSpPr txBox="1"/>
          <p:nvPr/>
        </p:nvSpPr>
        <p:spPr>
          <a:xfrm>
            <a:off x="6215074" y="5246110"/>
            <a:ext cx="164307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Flexure Cracks</a:t>
            </a:r>
            <a:endParaRPr lang="en-US" dirty="0"/>
          </a:p>
        </p:txBody>
      </p:sp>
      <p:sp>
        <p:nvSpPr>
          <p:cNvPr id="25" name="24 CuadroTexto"/>
          <p:cNvSpPr txBox="1"/>
          <p:nvPr/>
        </p:nvSpPr>
        <p:spPr>
          <a:xfrm>
            <a:off x="5572132" y="4500570"/>
            <a:ext cx="164307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Shear Cracks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911004"/>
            <a:ext cx="3543301" cy="562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43" name="Text Box 11"/>
          <p:cNvSpPr txBox="1">
            <a:spLocks noChangeArrowheads="1"/>
          </p:cNvSpPr>
          <p:nvPr/>
        </p:nvSpPr>
        <p:spPr bwMode="auto">
          <a:xfrm>
            <a:off x="1474788" y="3573463"/>
            <a:ext cx="5746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VE" sz="1400" b="1">
                <a:solidFill>
                  <a:srgbClr val="000099"/>
                </a:solidFill>
                <a:sym typeface="Symbol" pitchFamily="18" charset="2"/>
              </a:rPr>
              <a:t>B2</a:t>
            </a:r>
            <a:endParaRPr lang="es-ES" sz="1400" b="1" baseline="-25000">
              <a:solidFill>
                <a:srgbClr val="000099"/>
              </a:solidFill>
            </a:endParaRPr>
          </a:p>
        </p:txBody>
      </p:sp>
      <p:sp>
        <p:nvSpPr>
          <p:cNvPr id="61445" name="Text Box 16"/>
          <p:cNvSpPr txBox="1">
            <a:spLocks noChangeArrowheads="1"/>
          </p:cNvSpPr>
          <p:nvPr/>
        </p:nvSpPr>
        <p:spPr bwMode="auto">
          <a:xfrm>
            <a:off x="6804025" y="1485900"/>
            <a:ext cx="122396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VE" b="1" i="1"/>
              <a:t>ds = 0.85</a:t>
            </a:r>
            <a:endParaRPr lang="es-ES" b="1" i="1"/>
          </a:p>
        </p:txBody>
      </p:sp>
      <p:sp>
        <p:nvSpPr>
          <p:cNvPr id="61446" name="Text Box 17"/>
          <p:cNvSpPr txBox="1">
            <a:spLocks noChangeArrowheads="1"/>
          </p:cNvSpPr>
          <p:nvPr/>
        </p:nvSpPr>
        <p:spPr bwMode="auto">
          <a:xfrm>
            <a:off x="6804025" y="1900238"/>
            <a:ext cx="122396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VE" b="1" i="1"/>
              <a:t>d = 0.47</a:t>
            </a:r>
            <a:endParaRPr lang="es-ES" b="1" i="1"/>
          </a:p>
        </p:txBody>
      </p:sp>
      <p:sp>
        <p:nvSpPr>
          <p:cNvPr id="61448" name="Text Box 21"/>
          <p:cNvSpPr txBox="1">
            <a:spLocks noChangeArrowheads="1"/>
          </p:cNvSpPr>
          <p:nvPr/>
        </p:nvSpPr>
        <p:spPr bwMode="auto">
          <a:xfrm>
            <a:off x="5526088" y="2938463"/>
            <a:ext cx="5746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VE" sz="1400" b="1">
                <a:solidFill>
                  <a:srgbClr val="000099"/>
                </a:solidFill>
                <a:sym typeface="Symbol" pitchFamily="18" charset="2"/>
              </a:rPr>
              <a:t>B2</a:t>
            </a:r>
            <a:endParaRPr lang="es-ES" sz="1400" b="1" baseline="-25000">
              <a:solidFill>
                <a:srgbClr val="000099"/>
              </a:solidFill>
            </a:endParaRPr>
          </a:p>
        </p:txBody>
      </p:sp>
      <p:pic>
        <p:nvPicPr>
          <p:cNvPr id="61449" name="Picture 2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48038" y="1414463"/>
            <a:ext cx="3333750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50" name="Picture 2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19167" y="3643314"/>
            <a:ext cx="4853427" cy="32146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52" name="Oval 29"/>
          <p:cNvSpPr>
            <a:spLocks noChangeArrowheads="1"/>
          </p:cNvSpPr>
          <p:nvPr/>
        </p:nvSpPr>
        <p:spPr bwMode="auto">
          <a:xfrm>
            <a:off x="6796088" y="1414463"/>
            <a:ext cx="1198562" cy="503237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61453" name="Text Box 30"/>
          <p:cNvSpPr txBox="1">
            <a:spLocks noChangeArrowheads="1"/>
          </p:cNvSpPr>
          <p:nvPr/>
        </p:nvSpPr>
        <p:spPr bwMode="auto">
          <a:xfrm>
            <a:off x="6643702" y="3143248"/>
            <a:ext cx="15843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VE" sz="1600" b="1" dirty="0">
                <a:sym typeface="Symbol" pitchFamily="18" charset="2"/>
              </a:rPr>
              <a:t> = 50 mm</a:t>
            </a:r>
          </a:p>
        </p:txBody>
      </p:sp>
      <p:sp>
        <p:nvSpPr>
          <p:cNvPr id="14" name="Text Box 27"/>
          <p:cNvSpPr txBox="1">
            <a:spLocks noChangeArrowheads="1"/>
          </p:cNvSpPr>
          <p:nvPr/>
        </p:nvSpPr>
        <p:spPr bwMode="auto">
          <a:xfrm>
            <a:off x="6643702" y="714356"/>
            <a:ext cx="194468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b="1" i="1" dirty="0" smtClean="0">
                <a:solidFill>
                  <a:srgbClr val="000099"/>
                </a:solidFill>
              </a:rPr>
              <a:t>Damage Values for 180 mm</a:t>
            </a:r>
            <a:endParaRPr lang="en-US" sz="1600" b="1" i="1" dirty="0">
              <a:solidFill>
                <a:srgbClr val="000099"/>
              </a:solidFill>
              <a:sym typeface="Symbol" pitchFamily="18" charset="2"/>
            </a:endParaRPr>
          </a:p>
        </p:txBody>
      </p:sp>
      <p:sp>
        <p:nvSpPr>
          <p:cNvPr id="15" name="Text Box 34"/>
          <p:cNvSpPr txBox="1">
            <a:spLocks noChangeArrowheads="1"/>
          </p:cNvSpPr>
          <p:nvPr/>
        </p:nvSpPr>
        <p:spPr bwMode="auto">
          <a:xfrm>
            <a:off x="3929058" y="1071546"/>
            <a:ext cx="23764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b="1" i="1" dirty="0" smtClean="0">
                <a:solidFill>
                  <a:srgbClr val="000099"/>
                </a:solidFill>
              </a:rPr>
              <a:t>Damage evolution</a:t>
            </a:r>
            <a:endParaRPr lang="en-US" sz="1600" b="1" i="1" dirty="0">
              <a:solidFill>
                <a:srgbClr val="000099"/>
              </a:solidFill>
            </a:endParaRPr>
          </a:p>
        </p:txBody>
      </p:sp>
      <p:sp>
        <p:nvSpPr>
          <p:cNvPr id="16" name="15 CuadroTexto"/>
          <p:cNvSpPr txBox="1"/>
          <p:nvPr/>
        </p:nvSpPr>
        <p:spPr>
          <a:xfrm>
            <a:off x="714348" y="1315094"/>
            <a:ext cx="64294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test</a:t>
            </a:r>
            <a:endParaRPr lang="en-US" dirty="0"/>
          </a:p>
        </p:txBody>
      </p:sp>
      <p:sp>
        <p:nvSpPr>
          <p:cNvPr id="17" name="16 CuadroTexto"/>
          <p:cNvSpPr txBox="1"/>
          <p:nvPr/>
        </p:nvSpPr>
        <p:spPr>
          <a:xfrm>
            <a:off x="1714480" y="3871696"/>
            <a:ext cx="164307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simulation</a:t>
            </a:r>
            <a:endParaRPr lang="en-US" dirty="0"/>
          </a:p>
        </p:txBody>
      </p:sp>
      <p:grpSp>
        <p:nvGrpSpPr>
          <p:cNvPr id="18" name="17 Grupo"/>
          <p:cNvGrpSpPr/>
          <p:nvPr/>
        </p:nvGrpSpPr>
        <p:grpSpPr>
          <a:xfrm>
            <a:off x="3929058" y="1639661"/>
            <a:ext cx="1285884" cy="646331"/>
            <a:chOff x="4357686" y="1782537"/>
            <a:chExt cx="1285884" cy="646331"/>
          </a:xfrm>
        </p:grpSpPr>
        <p:sp>
          <p:nvSpPr>
            <p:cNvPr id="19" name="18 CuadroTexto"/>
            <p:cNvSpPr txBox="1"/>
            <p:nvPr/>
          </p:nvSpPr>
          <p:spPr>
            <a:xfrm>
              <a:off x="4429124" y="1782537"/>
              <a:ext cx="1214446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en-US" dirty="0" smtClean="0"/>
                <a:t>Flexure</a:t>
              </a:r>
            </a:p>
            <a:p>
              <a:pPr algn="r"/>
              <a:r>
                <a:rPr lang="en-US" dirty="0" smtClean="0"/>
                <a:t>Shear</a:t>
              </a:r>
              <a:endParaRPr lang="en-US" dirty="0"/>
            </a:p>
          </p:txBody>
        </p:sp>
        <p:cxnSp>
          <p:nvCxnSpPr>
            <p:cNvPr id="20" name="19 Conector recto"/>
            <p:cNvCxnSpPr/>
            <p:nvPr/>
          </p:nvCxnSpPr>
          <p:spPr>
            <a:xfrm>
              <a:off x="4429124" y="2000240"/>
              <a:ext cx="285752" cy="158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20 Conector recto"/>
            <p:cNvCxnSpPr/>
            <p:nvPr/>
          </p:nvCxnSpPr>
          <p:spPr>
            <a:xfrm>
              <a:off x="4357686" y="2285992"/>
              <a:ext cx="214314" cy="158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21 Conector recto"/>
            <p:cNvCxnSpPr/>
            <p:nvPr/>
          </p:nvCxnSpPr>
          <p:spPr>
            <a:xfrm>
              <a:off x="4714876" y="2285992"/>
              <a:ext cx="214314" cy="158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Text Box 23"/>
          <p:cNvSpPr txBox="1">
            <a:spLocks noChangeArrowheads="1"/>
          </p:cNvSpPr>
          <p:nvPr/>
        </p:nvSpPr>
        <p:spPr bwMode="auto">
          <a:xfrm>
            <a:off x="785786" y="357166"/>
            <a:ext cx="352742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 i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Intermediate beam (L/H = 3.56)</a:t>
            </a:r>
            <a:endParaRPr lang="en-US" sz="2000" b="1" i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4" name="23 CuadroTexto"/>
          <p:cNvSpPr txBox="1"/>
          <p:nvPr/>
        </p:nvSpPr>
        <p:spPr>
          <a:xfrm>
            <a:off x="6786578" y="6286520"/>
            <a:ext cx="207170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Flexure Cracks</a:t>
            </a:r>
          </a:p>
          <a:p>
            <a:endParaRPr lang="en-US" dirty="0"/>
          </a:p>
        </p:txBody>
      </p:sp>
      <p:sp>
        <p:nvSpPr>
          <p:cNvPr id="25" name="24 CuadroTexto"/>
          <p:cNvSpPr txBox="1"/>
          <p:nvPr/>
        </p:nvSpPr>
        <p:spPr>
          <a:xfrm>
            <a:off x="4214810" y="5029870"/>
            <a:ext cx="2000264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endParaRPr lang="en-US" dirty="0" smtClean="0"/>
          </a:p>
          <a:p>
            <a:pPr algn="r"/>
            <a:r>
              <a:rPr lang="en-US" dirty="0" smtClean="0"/>
              <a:t>Shear Cracks</a:t>
            </a:r>
          </a:p>
          <a:p>
            <a:pPr algn="r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7" name="Picture 1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924417"/>
            <a:ext cx="3786182" cy="57792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468" name="Text Box 12"/>
          <p:cNvSpPr txBox="1">
            <a:spLocks noChangeArrowheads="1"/>
          </p:cNvSpPr>
          <p:nvPr/>
        </p:nvSpPr>
        <p:spPr bwMode="auto">
          <a:xfrm>
            <a:off x="5003834" y="1746250"/>
            <a:ext cx="5746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VE" sz="1400" b="1">
                <a:solidFill>
                  <a:srgbClr val="000099"/>
                </a:solidFill>
                <a:sym typeface="Symbol" pitchFamily="18" charset="2"/>
              </a:rPr>
              <a:t>B1</a:t>
            </a:r>
            <a:endParaRPr lang="es-ES" sz="1400" b="1" baseline="-25000">
              <a:solidFill>
                <a:srgbClr val="000099"/>
              </a:solidFill>
            </a:endParaRPr>
          </a:p>
        </p:txBody>
      </p:sp>
      <p:sp>
        <p:nvSpPr>
          <p:cNvPr id="62469" name="Text Box 13"/>
          <p:cNvSpPr txBox="1">
            <a:spLocks noChangeArrowheads="1"/>
          </p:cNvSpPr>
          <p:nvPr/>
        </p:nvSpPr>
        <p:spPr bwMode="auto">
          <a:xfrm>
            <a:off x="2700338" y="1550988"/>
            <a:ext cx="5746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VE" sz="1400" b="1">
                <a:solidFill>
                  <a:srgbClr val="000099"/>
                </a:solidFill>
                <a:sym typeface="Symbol" pitchFamily="18" charset="2"/>
              </a:rPr>
              <a:t>B1</a:t>
            </a:r>
            <a:endParaRPr lang="es-ES" sz="1400" b="1" baseline="-25000">
              <a:solidFill>
                <a:srgbClr val="000099"/>
              </a:solidFill>
            </a:endParaRPr>
          </a:p>
        </p:txBody>
      </p:sp>
      <p:sp>
        <p:nvSpPr>
          <p:cNvPr id="62470" name="Text Box 15"/>
          <p:cNvSpPr txBox="1">
            <a:spLocks noChangeArrowheads="1"/>
          </p:cNvSpPr>
          <p:nvPr/>
        </p:nvSpPr>
        <p:spPr bwMode="auto">
          <a:xfrm>
            <a:off x="4570447" y="4483100"/>
            <a:ext cx="122396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VE" b="1" i="1"/>
              <a:t>ds = 0.85</a:t>
            </a:r>
            <a:endParaRPr lang="es-ES" b="1" i="1"/>
          </a:p>
        </p:txBody>
      </p:sp>
      <p:sp>
        <p:nvSpPr>
          <p:cNvPr id="62471" name="Text Box 16"/>
          <p:cNvSpPr txBox="1">
            <a:spLocks noChangeArrowheads="1"/>
          </p:cNvSpPr>
          <p:nvPr/>
        </p:nvSpPr>
        <p:spPr bwMode="auto">
          <a:xfrm>
            <a:off x="4641884" y="4908550"/>
            <a:ext cx="122396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VE" b="1" i="1"/>
              <a:t>d = 0.31</a:t>
            </a:r>
            <a:endParaRPr lang="es-ES" b="1" i="1"/>
          </a:p>
        </p:txBody>
      </p:sp>
      <p:pic>
        <p:nvPicPr>
          <p:cNvPr id="62475" name="Picture 38"/>
          <p:cNvPicPr>
            <a:picLocks noChangeAspect="1" noChangeArrowheads="1"/>
          </p:cNvPicPr>
          <p:nvPr/>
        </p:nvPicPr>
        <p:blipFill>
          <a:blip r:embed="rId4"/>
          <a:srcRect r="38210" b="24641"/>
          <a:stretch>
            <a:fillRect/>
          </a:stretch>
        </p:blipFill>
        <p:spPr bwMode="auto">
          <a:xfrm>
            <a:off x="4065622" y="1243013"/>
            <a:ext cx="3024187" cy="2665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480" name="Oval 43"/>
          <p:cNvSpPr>
            <a:spLocks noChangeArrowheads="1"/>
          </p:cNvSpPr>
          <p:nvPr/>
        </p:nvSpPr>
        <p:spPr bwMode="auto">
          <a:xfrm>
            <a:off x="4570447" y="4411663"/>
            <a:ext cx="1198562" cy="503237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grpSp>
        <p:nvGrpSpPr>
          <p:cNvPr id="22" name="21 Grupo"/>
          <p:cNvGrpSpPr/>
          <p:nvPr/>
        </p:nvGrpSpPr>
        <p:grpSpPr>
          <a:xfrm>
            <a:off x="5643571" y="3335356"/>
            <a:ext cx="3071834" cy="3154164"/>
            <a:chOff x="6049991" y="3335356"/>
            <a:chExt cx="2665413" cy="2736850"/>
          </a:xfrm>
        </p:grpSpPr>
        <p:pic>
          <p:nvPicPr>
            <p:cNvPr id="62466" name="Picture 37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6049991" y="5592781"/>
              <a:ext cx="2065338" cy="479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2474" name="Picture 3"/>
            <p:cNvPicPr>
              <a:picLocks noChangeAspect="1" noChangeArrowheads="1"/>
            </p:cNvPicPr>
            <p:nvPr/>
          </p:nvPicPr>
          <p:blipFill>
            <a:blip r:embed="rId6">
              <a:lum bright="20000" contrast="20000"/>
            </a:blip>
            <a:srcRect l="24176" t="35384" r="64444" b="51820"/>
            <a:stretch>
              <a:fillRect/>
            </a:stretch>
          </p:blipFill>
          <p:spPr bwMode="auto">
            <a:xfrm>
              <a:off x="7131079" y="3767156"/>
              <a:ext cx="1582737" cy="1655763"/>
            </a:xfrm>
            <a:prstGeom prst="rect">
              <a:avLst/>
            </a:prstGeom>
            <a:noFill/>
            <a:ln w="38100" cmpd="dbl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62476" name="Line 39"/>
            <p:cNvSpPr>
              <a:spLocks noChangeShapeType="1"/>
            </p:cNvSpPr>
            <p:nvPr/>
          </p:nvSpPr>
          <p:spPr bwMode="auto">
            <a:xfrm flipH="1">
              <a:off x="7346979" y="4703781"/>
              <a:ext cx="358775" cy="8636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62477" name="Line 40"/>
            <p:cNvSpPr>
              <a:spLocks noChangeShapeType="1"/>
            </p:cNvSpPr>
            <p:nvPr/>
          </p:nvSpPr>
          <p:spPr bwMode="auto">
            <a:xfrm>
              <a:off x="7778779" y="5208606"/>
              <a:ext cx="576262" cy="6477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62478" name="Line 41"/>
            <p:cNvSpPr>
              <a:spLocks noChangeShapeType="1"/>
            </p:cNvSpPr>
            <p:nvPr/>
          </p:nvSpPr>
          <p:spPr bwMode="auto">
            <a:xfrm flipH="1">
              <a:off x="6592916" y="5567381"/>
              <a:ext cx="749300" cy="476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62482" name="Text Box 47"/>
            <p:cNvSpPr txBox="1">
              <a:spLocks noChangeArrowheads="1"/>
            </p:cNvSpPr>
            <p:nvPr/>
          </p:nvSpPr>
          <p:spPr bwMode="auto">
            <a:xfrm>
              <a:off x="7131079" y="3335356"/>
              <a:ext cx="1584325" cy="33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s-VE" sz="1600" b="1">
                  <a:sym typeface="Symbol" pitchFamily="18" charset="2"/>
                </a:rPr>
                <a:t> = 14 mm</a:t>
              </a:r>
            </a:p>
          </p:txBody>
        </p:sp>
      </p:grpSp>
      <p:sp>
        <p:nvSpPr>
          <p:cNvPr id="19" name="Text Box 23"/>
          <p:cNvSpPr txBox="1">
            <a:spLocks noChangeArrowheads="1"/>
          </p:cNvSpPr>
          <p:nvPr/>
        </p:nvSpPr>
        <p:spPr bwMode="auto">
          <a:xfrm>
            <a:off x="785786" y="357166"/>
            <a:ext cx="352742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 i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Short beam (L/H = 1.78)</a:t>
            </a:r>
            <a:endParaRPr lang="en-US" sz="2000" b="1" i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0" name="19 CuadroTexto"/>
          <p:cNvSpPr txBox="1"/>
          <p:nvPr/>
        </p:nvSpPr>
        <p:spPr>
          <a:xfrm>
            <a:off x="2714612" y="2786058"/>
            <a:ext cx="71438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test</a:t>
            </a:r>
            <a:endParaRPr lang="en-US" dirty="0"/>
          </a:p>
        </p:txBody>
      </p:sp>
      <p:sp>
        <p:nvSpPr>
          <p:cNvPr id="21" name="20 CuadroTexto"/>
          <p:cNvSpPr txBox="1"/>
          <p:nvPr/>
        </p:nvSpPr>
        <p:spPr>
          <a:xfrm>
            <a:off x="1857356" y="4143380"/>
            <a:ext cx="164307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simulation</a:t>
            </a:r>
            <a:endParaRPr lang="en-US" dirty="0"/>
          </a:p>
        </p:txBody>
      </p:sp>
      <p:grpSp>
        <p:nvGrpSpPr>
          <p:cNvPr id="23" name="22 Grupo"/>
          <p:cNvGrpSpPr/>
          <p:nvPr/>
        </p:nvGrpSpPr>
        <p:grpSpPr>
          <a:xfrm>
            <a:off x="5572132" y="1928802"/>
            <a:ext cx="1285884" cy="646331"/>
            <a:chOff x="4357686" y="1782537"/>
            <a:chExt cx="1285884" cy="646331"/>
          </a:xfrm>
        </p:grpSpPr>
        <p:sp>
          <p:nvSpPr>
            <p:cNvPr id="24" name="23 CuadroTexto"/>
            <p:cNvSpPr txBox="1"/>
            <p:nvPr/>
          </p:nvSpPr>
          <p:spPr>
            <a:xfrm>
              <a:off x="4429124" y="1782537"/>
              <a:ext cx="1214446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en-US" dirty="0" smtClean="0"/>
                <a:t>Flexure</a:t>
              </a:r>
            </a:p>
            <a:p>
              <a:pPr algn="r"/>
              <a:r>
                <a:rPr lang="en-US" dirty="0" smtClean="0"/>
                <a:t>Shear</a:t>
              </a:r>
              <a:endParaRPr lang="en-US" dirty="0"/>
            </a:p>
          </p:txBody>
        </p:sp>
        <p:cxnSp>
          <p:nvCxnSpPr>
            <p:cNvPr id="25" name="24 Conector recto"/>
            <p:cNvCxnSpPr/>
            <p:nvPr/>
          </p:nvCxnSpPr>
          <p:spPr>
            <a:xfrm>
              <a:off x="4429124" y="2000240"/>
              <a:ext cx="285752" cy="158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25 Conector recto"/>
            <p:cNvCxnSpPr/>
            <p:nvPr/>
          </p:nvCxnSpPr>
          <p:spPr>
            <a:xfrm>
              <a:off x="4357686" y="2285992"/>
              <a:ext cx="214314" cy="158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26 Conector recto"/>
            <p:cNvCxnSpPr/>
            <p:nvPr/>
          </p:nvCxnSpPr>
          <p:spPr>
            <a:xfrm>
              <a:off x="4714876" y="2285992"/>
              <a:ext cx="214314" cy="158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Text Box 34"/>
          <p:cNvSpPr txBox="1">
            <a:spLocks noChangeArrowheads="1"/>
          </p:cNvSpPr>
          <p:nvPr/>
        </p:nvSpPr>
        <p:spPr bwMode="auto">
          <a:xfrm>
            <a:off x="4572000" y="1092186"/>
            <a:ext cx="23764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b="1" i="1" dirty="0" smtClean="0">
                <a:solidFill>
                  <a:srgbClr val="000099"/>
                </a:solidFill>
              </a:rPr>
              <a:t>Damage evolution</a:t>
            </a:r>
            <a:endParaRPr lang="en-US" sz="1600" b="1" i="1" dirty="0">
              <a:solidFill>
                <a:srgbClr val="000099"/>
              </a:solidFill>
            </a:endParaRPr>
          </a:p>
        </p:txBody>
      </p:sp>
      <p:sp>
        <p:nvSpPr>
          <p:cNvPr id="29" name="Text Box 27"/>
          <p:cNvSpPr txBox="1">
            <a:spLocks noChangeArrowheads="1"/>
          </p:cNvSpPr>
          <p:nvPr/>
        </p:nvSpPr>
        <p:spPr bwMode="auto">
          <a:xfrm>
            <a:off x="4143372" y="3786190"/>
            <a:ext cx="194468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b="1" i="1" dirty="0" smtClean="0">
                <a:solidFill>
                  <a:srgbClr val="000099"/>
                </a:solidFill>
              </a:rPr>
              <a:t>Damage Values for 40 mm</a:t>
            </a:r>
            <a:endParaRPr lang="en-US" sz="1600" b="1" i="1" dirty="0">
              <a:solidFill>
                <a:srgbClr val="000099"/>
              </a:solidFill>
              <a:sym typeface="Symbol" pitchFamily="18" charset="2"/>
            </a:endParaRPr>
          </a:p>
        </p:txBody>
      </p:sp>
      <p:sp>
        <p:nvSpPr>
          <p:cNvPr id="30" name="29 CuadroTexto"/>
          <p:cNvSpPr txBox="1"/>
          <p:nvPr/>
        </p:nvSpPr>
        <p:spPr>
          <a:xfrm>
            <a:off x="7500958" y="6215082"/>
            <a:ext cx="207170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Flexure Cracks</a:t>
            </a:r>
          </a:p>
          <a:p>
            <a:endParaRPr lang="en-US" dirty="0"/>
          </a:p>
        </p:txBody>
      </p:sp>
      <p:sp>
        <p:nvSpPr>
          <p:cNvPr id="31" name="30 CuadroTexto"/>
          <p:cNvSpPr txBox="1"/>
          <p:nvPr/>
        </p:nvSpPr>
        <p:spPr>
          <a:xfrm>
            <a:off x="5429256" y="5786454"/>
            <a:ext cx="2000264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Shear Cracks</a:t>
            </a:r>
          </a:p>
          <a:p>
            <a:pPr algn="r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8 Conector recto de flecha"/>
          <p:cNvCxnSpPr/>
          <p:nvPr/>
        </p:nvCxnSpPr>
        <p:spPr>
          <a:xfrm rot="5400000">
            <a:off x="1854151" y="1178703"/>
            <a:ext cx="643736" cy="794"/>
          </a:xfrm>
          <a:prstGeom prst="straightConnector1">
            <a:avLst/>
          </a:prstGeom>
          <a:ln w="762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2" descr="http://www.drmonline.net/images/photos/peru/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00574" y="3357562"/>
            <a:ext cx="4386268" cy="328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86" name="Picture 154" descr="Diapositiva7"/>
          <p:cNvPicPr>
            <a:picLocks noChangeAspect="1" noChangeArrowheads="1"/>
          </p:cNvPicPr>
          <p:nvPr/>
        </p:nvPicPr>
        <p:blipFill>
          <a:blip r:embed="rId4"/>
          <a:srcRect l="2010"/>
          <a:stretch>
            <a:fillRect/>
          </a:stretch>
        </p:blipFill>
        <p:spPr bwMode="auto">
          <a:xfrm>
            <a:off x="-32" y="1484313"/>
            <a:ext cx="5805488" cy="1928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88" name="Picture 15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261996" y="225614"/>
            <a:ext cx="4239226" cy="2560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://www.drmonline.net/images/photos/peru/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072557"/>
            <a:ext cx="3714744" cy="2785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1" name="Picture 73" descr="ed"/>
          <p:cNvPicPr>
            <a:picLocks noChangeAspect="1" noChangeArrowheads="1"/>
          </p:cNvPicPr>
          <p:nvPr/>
        </p:nvPicPr>
        <p:blipFill>
          <a:blip r:embed="rId4"/>
          <a:srcRect l="6693" t="5879" r="2756" b="8032"/>
          <a:stretch>
            <a:fillRect/>
          </a:stretch>
        </p:blipFill>
        <p:spPr bwMode="auto">
          <a:xfrm>
            <a:off x="1903443" y="504801"/>
            <a:ext cx="5657850" cy="403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2" name="Picture 74"/>
          <p:cNvPicPr>
            <a:picLocks noChangeAspect="1" noChangeArrowheads="1"/>
          </p:cNvPicPr>
          <p:nvPr/>
        </p:nvPicPr>
        <p:blipFill>
          <a:blip r:embed="rId5"/>
          <a:srcRect l="6134" r="7939"/>
          <a:stretch>
            <a:fillRect/>
          </a:stretch>
        </p:blipFill>
        <p:spPr bwMode="auto">
          <a:xfrm>
            <a:off x="5976968" y="71414"/>
            <a:ext cx="3024188" cy="2125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613" name="AutoShape 75"/>
          <p:cNvSpPr>
            <a:spLocks noChangeArrowheads="1"/>
          </p:cNvSpPr>
          <p:nvPr/>
        </p:nvSpPr>
        <p:spPr bwMode="auto">
          <a:xfrm rot="9775737" flipV="1">
            <a:off x="3998943" y="1601764"/>
            <a:ext cx="2576513" cy="255587"/>
          </a:xfrm>
          <a:prstGeom prst="rightArrow">
            <a:avLst>
              <a:gd name="adj1" fmla="val 50000"/>
              <a:gd name="adj2" fmla="val 252019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68614" name="AutoShape 76"/>
          <p:cNvSpPr>
            <a:spLocks noChangeArrowheads="1"/>
          </p:cNvSpPr>
          <p:nvPr/>
        </p:nvSpPr>
        <p:spPr bwMode="auto">
          <a:xfrm rot="7838879">
            <a:off x="5638831" y="2108176"/>
            <a:ext cx="2447925" cy="269875"/>
          </a:xfrm>
          <a:prstGeom prst="rightArrow">
            <a:avLst>
              <a:gd name="adj1" fmla="val 50000"/>
              <a:gd name="adj2" fmla="val 226765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4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009153"/>
            <a:ext cx="3635375" cy="49423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36" name="Picture 6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40425" y="3933825"/>
            <a:ext cx="2879725" cy="194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9637" name="Text Box 50"/>
          <p:cNvSpPr txBox="1">
            <a:spLocks noChangeArrowheads="1"/>
          </p:cNvSpPr>
          <p:nvPr/>
        </p:nvSpPr>
        <p:spPr bwMode="auto">
          <a:xfrm>
            <a:off x="3779838" y="5518150"/>
            <a:ext cx="122396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VE" sz="1600" b="1" i="1"/>
              <a:t>ds = 0.07</a:t>
            </a:r>
            <a:endParaRPr lang="es-ES" sz="1600" b="1" i="1"/>
          </a:p>
        </p:txBody>
      </p:sp>
      <p:sp>
        <p:nvSpPr>
          <p:cNvPr id="69638" name="Text Box 51"/>
          <p:cNvSpPr txBox="1">
            <a:spLocks noChangeArrowheads="1"/>
          </p:cNvSpPr>
          <p:nvPr/>
        </p:nvSpPr>
        <p:spPr bwMode="auto">
          <a:xfrm>
            <a:off x="4787900" y="5518150"/>
            <a:ext cx="12239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VE" sz="1600" b="1" i="1"/>
              <a:t>d = 0.27</a:t>
            </a:r>
            <a:endParaRPr lang="es-ES" sz="1600" b="1" i="1"/>
          </a:p>
        </p:txBody>
      </p:sp>
      <p:pic>
        <p:nvPicPr>
          <p:cNvPr id="69641" name="Picture 7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708400" y="4078288"/>
            <a:ext cx="2232025" cy="143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9642" name="Oval 74"/>
          <p:cNvSpPr>
            <a:spLocks noChangeArrowheads="1"/>
          </p:cNvSpPr>
          <p:nvPr/>
        </p:nvSpPr>
        <p:spPr bwMode="auto">
          <a:xfrm>
            <a:off x="3706813" y="4581525"/>
            <a:ext cx="576262" cy="576263"/>
          </a:xfrm>
          <a:prstGeom prst="ellipse">
            <a:avLst/>
          </a:prstGeom>
          <a:noFill/>
          <a:ln w="25400">
            <a:solidFill>
              <a:srgbClr val="000099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69643" name="Oval 75"/>
          <p:cNvSpPr>
            <a:spLocks noChangeArrowheads="1"/>
          </p:cNvSpPr>
          <p:nvPr/>
        </p:nvSpPr>
        <p:spPr bwMode="auto">
          <a:xfrm>
            <a:off x="5294313" y="4505325"/>
            <a:ext cx="576262" cy="576263"/>
          </a:xfrm>
          <a:prstGeom prst="ellipse">
            <a:avLst/>
          </a:prstGeom>
          <a:noFill/>
          <a:ln w="25400">
            <a:solidFill>
              <a:srgbClr val="000099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69644" name="Oval 76"/>
          <p:cNvSpPr>
            <a:spLocks noChangeArrowheads="1"/>
          </p:cNvSpPr>
          <p:nvPr/>
        </p:nvSpPr>
        <p:spPr bwMode="auto">
          <a:xfrm>
            <a:off x="4786313" y="5446713"/>
            <a:ext cx="936625" cy="503237"/>
          </a:xfrm>
          <a:prstGeom prst="ellipse">
            <a:avLst/>
          </a:prstGeom>
          <a:noFill/>
          <a:ln w="25400">
            <a:solidFill>
              <a:srgbClr val="000099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pic>
        <p:nvPicPr>
          <p:cNvPr id="69645" name="Picture 6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571868" y="1285860"/>
            <a:ext cx="2952750" cy="1941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9648" name="Oval 77"/>
          <p:cNvSpPr>
            <a:spLocks noChangeArrowheads="1"/>
          </p:cNvSpPr>
          <p:nvPr/>
        </p:nvSpPr>
        <p:spPr bwMode="auto">
          <a:xfrm>
            <a:off x="6889750" y="2800332"/>
            <a:ext cx="936625" cy="503238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grpSp>
        <p:nvGrpSpPr>
          <p:cNvPr id="2" name="Group 84"/>
          <p:cNvGrpSpPr>
            <a:grpSpLocks/>
          </p:cNvGrpSpPr>
          <p:nvPr/>
        </p:nvGrpSpPr>
        <p:grpSpPr bwMode="auto">
          <a:xfrm>
            <a:off x="6815138" y="1357295"/>
            <a:ext cx="2305050" cy="1847850"/>
            <a:chOff x="4195" y="1389"/>
            <a:chExt cx="1452" cy="1164"/>
          </a:xfrm>
        </p:grpSpPr>
        <p:sp>
          <p:nvSpPr>
            <p:cNvPr id="69655" name="Text Box 44"/>
            <p:cNvSpPr txBox="1">
              <a:spLocks noChangeArrowheads="1"/>
            </p:cNvSpPr>
            <p:nvPr/>
          </p:nvSpPr>
          <p:spPr bwMode="auto">
            <a:xfrm>
              <a:off x="4195" y="2341"/>
              <a:ext cx="771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s-VE" sz="1600" b="1" i="1"/>
                <a:t>ds = 0.94</a:t>
              </a:r>
              <a:endParaRPr lang="es-ES" sz="1600" b="1" i="1"/>
            </a:p>
          </p:txBody>
        </p:sp>
        <p:sp>
          <p:nvSpPr>
            <p:cNvPr id="69656" name="Text Box 45"/>
            <p:cNvSpPr txBox="1">
              <a:spLocks noChangeArrowheads="1"/>
            </p:cNvSpPr>
            <p:nvPr/>
          </p:nvSpPr>
          <p:spPr bwMode="auto">
            <a:xfrm>
              <a:off x="4876" y="2341"/>
              <a:ext cx="771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s-VE" sz="1600" b="1" i="1"/>
                <a:t>d = 0.35</a:t>
              </a:r>
              <a:endParaRPr lang="es-ES" sz="1600" b="1" i="1"/>
            </a:p>
          </p:txBody>
        </p:sp>
        <p:pic>
          <p:nvPicPr>
            <p:cNvPr id="69657" name="Picture 69"/>
            <p:cNvPicPr>
              <a:picLocks noChangeAspect="1" noChangeArrowheads="1"/>
            </p:cNvPicPr>
            <p:nvPr/>
          </p:nvPicPr>
          <p:blipFill>
            <a:blip r:embed="rId7"/>
            <a:srcRect r="14244"/>
            <a:stretch>
              <a:fillRect/>
            </a:stretch>
          </p:blipFill>
          <p:spPr bwMode="auto">
            <a:xfrm>
              <a:off x="4195" y="1389"/>
              <a:ext cx="1180" cy="9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9658" name="Oval 78"/>
            <p:cNvSpPr>
              <a:spLocks noChangeArrowheads="1"/>
            </p:cNvSpPr>
            <p:nvPr/>
          </p:nvSpPr>
          <p:spPr bwMode="auto">
            <a:xfrm>
              <a:off x="4195" y="1782"/>
              <a:ext cx="953" cy="408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</p:grpSp>
      <p:sp>
        <p:nvSpPr>
          <p:cNvPr id="69652" name="Text Box 88"/>
          <p:cNvSpPr txBox="1">
            <a:spLocks noChangeArrowheads="1"/>
          </p:cNvSpPr>
          <p:nvPr/>
        </p:nvSpPr>
        <p:spPr bwMode="auto">
          <a:xfrm>
            <a:off x="6948488" y="928670"/>
            <a:ext cx="15843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VE" sz="1600" b="1">
                <a:sym typeface="Symbol" pitchFamily="18" charset="2"/>
              </a:rPr>
              <a:t> = 70 mm</a:t>
            </a:r>
          </a:p>
        </p:txBody>
      </p:sp>
      <p:sp>
        <p:nvSpPr>
          <p:cNvPr id="69653" name="Text Box 89"/>
          <p:cNvSpPr txBox="1">
            <a:spLocks noChangeArrowheads="1"/>
          </p:cNvSpPr>
          <p:nvPr/>
        </p:nvSpPr>
        <p:spPr bwMode="auto">
          <a:xfrm>
            <a:off x="3924300" y="3716338"/>
            <a:ext cx="15843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VE" sz="1600" b="1">
                <a:sym typeface="Symbol" pitchFamily="18" charset="2"/>
              </a:rPr>
              <a:t> = 70 mm</a:t>
            </a:r>
          </a:p>
        </p:txBody>
      </p:sp>
      <p:sp>
        <p:nvSpPr>
          <p:cNvPr id="27" name="Text Box 34"/>
          <p:cNvSpPr txBox="1">
            <a:spLocks noChangeArrowheads="1"/>
          </p:cNvSpPr>
          <p:nvPr/>
        </p:nvSpPr>
        <p:spPr bwMode="auto">
          <a:xfrm>
            <a:off x="3857620" y="785794"/>
            <a:ext cx="237648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b="1" i="1" dirty="0" smtClean="0">
                <a:solidFill>
                  <a:srgbClr val="000099"/>
                </a:solidFill>
              </a:rPr>
              <a:t>Damage evolution – short beam</a:t>
            </a:r>
            <a:endParaRPr lang="en-US" sz="1600" b="1" i="1" dirty="0">
              <a:solidFill>
                <a:srgbClr val="000099"/>
              </a:solidFill>
            </a:endParaRPr>
          </a:p>
        </p:txBody>
      </p:sp>
      <p:sp>
        <p:nvSpPr>
          <p:cNvPr id="28" name="Text Box 34"/>
          <p:cNvSpPr txBox="1">
            <a:spLocks noChangeArrowheads="1"/>
          </p:cNvSpPr>
          <p:nvPr/>
        </p:nvSpPr>
        <p:spPr bwMode="auto">
          <a:xfrm>
            <a:off x="3786182" y="6000768"/>
            <a:ext cx="237648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b="1" i="1" dirty="0" smtClean="0">
                <a:solidFill>
                  <a:srgbClr val="000099"/>
                </a:solidFill>
              </a:rPr>
              <a:t>Damage evolution – slender beam</a:t>
            </a:r>
            <a:endParaRPr lang="en-US" sz="1600" b="1" i="1" dirty="0">
              <a:solidFill>
                <a:srgbClr val="000099"/>
              </a:solidFill>
            </a:endParaRPr>
          </a:p>
        </p:txBody>
      </p:sp>
      <p:grpSp>
        <p:nvGrpSpPr>
          <p:cNvPr id="29" name="28 Grupo"/>
          <p:cNvGrpSpPr/>
          <p:nvPr/>
        </p:nvGrpSpPr>
        <p:grpSpPr>
          <a:xfrm>
            <a:off x="6643702" y="4214818"/>
            <a:ext cx="1285884" cy="646331"/>
            <a:chOff x="4357686" y="1782537"/>
            <a:chExt cx="1285884" cy="646331"/>
          </a:xfrm>
        </p:grpSpPr>
        <p:sp>
          <p:nvSpPr>
            <p:cNvPr id="30" name="29 CuadroTexto"/>
            <p:cNvSpPr txBox="1"/>
            <p:nvPr/>
          </p:nvSpPr>
          <p:spPr>
            <a:xfrm>
              <a:off x="4429124" y="1782537"/>
              <a:ext cx="1214446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en-US" dirty="0" smtClean="0"/>
                <a:t>Flexure</a:t>
              </a:r>
            </a:p>
            <a:p>
              <a:pPr algn="r"/>
              <a:r>
                <a:rPr lang="en-US" dirty="0" smtClean="0"/>
                <a:t>Shear</a:t>
              </a:r>
              <a:endParaRPr lang="en-US" dirty="0"/>
            </a:p>
          </p:txBody>
        </p:sp>
        <p:cxnSp>
          <p:nvCxnSpPr>
            <p:cNvPr id="31" name="30 Conector recto"/>
            <p:cNvCxnSpPr/>
            <p:nvPr/>
          </p:nvCxnSpPr>
          <p:spPr>
            <a:xfrm>
              <a:off x="4429124" y="2000240"/>
              <a:ext cx="285752" cy="158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31 Conector recto"/>
            <p:cNvCxnSpPr/>
            <p:nvPr/>
          </p:nvCxnSpPr>
          <p:spPr>
            <a:xfrm>
              <a:off x="4357686" y="2285992"/>
              <a:ext cx="214314" cy="158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32 Conector recto"/>
            <p:cNvCxnSpPr/>
            <p:nvPr/>
          </p:nvCxnSpPr>
          <p:spPr>
            <a:xfrm>
              <a:off x="4714876" y="2285992"/>
              <a:ext cx="214314" cy="158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38 Rectángulo"/>
          <p:cNvSpPr/>
          <p:nvPr/>
        </p:nvSpPr>
        <p:spPr>
          <a:xfrm>
            <a:off x="4286248" y="1428736"/>
            <a:ext cx="714380" cy="4286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0" name="39 CuadroTexto"/>
          <p:cNvSpPr txBox="1"/>
          <p:nvPr/>
        </p:nvSpPr>
        <p:spPr>
          <a:xfrm>
            <a:off x="2357422" y="1357298"/>
            <a:ext cx="64294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test</a:t>
            </a:r>
            <a:endParaRPr lang="en-US" dirty="0"/>
          </a:p>
        </p:txBody>
      </p:sp>
      <p:sp>
        <p:nvSpPr>
          <p:cNvPr id="41" name="40 CuadroTexto"/>
          <p:cNvSpPr txBox="1"/>
          <p:nvPr/>
        </p:nvSpPr>
        <p:spPr>
          <a:xfrm>
            <a:off x="2071670" y="3571876"/>
            <a:ext cx="128588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simulation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11430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0000"/>
          </a:bodyPr>
          <a:lstStyle/>
          <a:p>
            <a:r>
              <a:rPr lang="en-US" sz="3600" dirty="0" smtClean="0"/>
              <a:t>Portal of </a:t>
            </a:r>
            <a:r>
              <a:rPr lang="en-US" sz="3600" dirty="0" smtClean="0"/>
              <a:t>Damage: The nonlinear finite element program for suburbs (web-based since 2002)</a:t>
            </a:r>
            <a:endParaRPr lang="es-VE" sz="3600" dirty="0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46075" y="1428736"/>
            <a:ext cx="8589963" cy="2638425"/>
          </a:xfrm>
        </p:spPr>
        <p:txBody>
          <a:bodyPr/>
          <a:lstStyle/>
          <a:p>
            <a:r>
              <a:rPr lang="en-US" sz="2000" dirty="0"/>
              <a:t>The system </a:t>
            </a:r>
            <a:r>
              <a:rPr lang="en-US" sz="2000" dirty="0" smtClean="0"/>
              <a:t>consists </a:t>
            </a:r>
            <a:r>
              <a:rPr lang="en-US" sz="2000" dirty="0"/>
              <a:t>of 3 main modules:</a:t>
            </a:r>
            <a:r>
              <a:rPr lang="en-US" sz="2000" b="0" dirty="0"/>
              <a:t> </a:t>
            </a:r>
          </a:p>
          <a:p>
            <a:pPr lvl="1"/>
            <a:r>
              <a:rPr lang="en-US" sz="1900" b="1" dirty="0"/>
              <a:t>Pre-processor,</a:t>
            </a:r>
          </a:p>
          <a:p>
            <a:pPr lvl="1"/>
            <a:r>
              <a:rPr lang="en-US" sz="1900" b="1" dirty="0"/>
              <a:t>Processor </a:t>
            </a:r>
          </a:p>
          <a:p>
            <a:pPr lvl="1"/>
            <a:r>
              <a:rPr lang="en-US" sz="1900" b="1" dirty="0"/>
              <a:t>Post-processor. </a:t>
            </a:r>
          </a:p>
          <a:p>
            <a:endParaRPr lang="en-US" sz="2000" b="0" dirty="0"/>
          </a:p>
          <a:p>
            <a:pPr>
              <a:buFontTx/>
              <a:buNone/>
            </a:pPr>
            <a:endParaRPr lang="en-US" sz="2000" b="0" dirty="0"/>
          </a:p>
        </p:txBody>
      </p:sp>
      <p:sp>
        <p:nvSpPr>
          <p:cNvPr id="11285" name="Rectangle 21"/>
          <p:cNvSpPr>
            <a:spLocks noGrp="1" noChangeArrowheads="1"/>
          </p:cNvSpPr>
          <p:nvPr>
            <p:ph sz="half" idx="2"/>
          </p:nvPr>
        </p:nvSpPr>
        <p:spPr>
          <a:xfrm>
            <a:off x="346075" y="4219561"/>
            <a:ext cx="8589963" cy="2638425"/>
          </a:xfrm>
        </p:spPr>
        <p:txBody>
          <a:bodyPr/>
          <a:lstStyle/>
          <a:p>
            <a:endParaRPr lang="en-GB" sz="2000" dirty="0"/>
          </a:p>
        </p:txBody>
      </p:sp>
      <p:pic>
        <p:nvPicPr>
          <p:cNvPr id="11276" name="Picture 12"/>
          <p:cNvPicPr>
            <a:picLocks noChangeAspect="1" noChangeArrowheads="1"/>
          </p:cNvPicPr>
          <p:nvPr/>
        </p:nvPicPr>
        <p:blipFill>
          <a:blip r:embed="rId3"/>
          <a:srcRect l="1846" t="30516" r="11075" b="9843"/>
          <a:stretch>
            <a:fillRect/>
          </a:stretch>
        </p:blipFill>
        <p:spPr bwMode="auto">
          <a:xfrm>
            <a:off x="4343400" y="1901811"/>
            <a:ext cx="4572000" cy="2430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chemeClr val="hlink">
                <a:alpha val="50000"/>
              </a:schemeClr>
            </a:prstShdw>
          </a:effectLst>
        </p:spPr>
      </p:pic>
      <p:pic>
        <p:nvPicPr>
          <p:cNvPr id="11277" name="Picture 13"/>
          <p:cNvPicPr>
            <a:picLocks noChangeAspect="1" noChangeArrowheads="1"/>
          </p:cNvPicPr>
          <p:nvPr/>
        </p:nvPicPr>
        <p:blipFill>
          <a:blip r:embed="rId4"/>
          <a:srcRect l="11444" t="30516" r="30638" b="24609"/>
          <a:stretch>
            <a:fillRect/>
          </a:stretch>
        </p:blipFill>
        <p:spPr bwMode="auto">
          <a:xfrm>
            <a:off x="3352800" y="3121011"/>
            <a:ext cx="4440238" cy="2579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chemeClr val="hlink">
                <a:alpha val="50000"/>
              </a:schemeClr>
            </a:prstShdw>
          </a:effectLst>
        </p:spPr>
      </p:pic>
      <p:grpSp>
        <p:nvGrpSpPr>
          <p:cNvPr id="2" name="Group 14"/>
          <p:cNvGrpSpPr>
            <a:grpSpLocks/>
          </p:cNvGrpSpPr>
          <p:nvPr/>
        </p:nvGrpSpPr>
        <p:grpSpPr bwMode="auto">
          <a:xfrm>
            <a:off x="228600" y="4797411"/>
            <a:ext cx="5864225" cy="1947863"/>
            <a:chOff x="96" y="576"/>
            <a:chExt cx="5664" cy="3147"/>
          </a:xfrm>
        </p:grpSpPr>
        <p:pic>
          <p:nvPicPr>
            <p:cNvPr id="11279" name="Picture 15"/>
            <p:cNvPicPr>
              <a:picLocks noChangeAspect="1" noChangeArrowheads="1"/>
            </p:cNvPicPr>
            <p:nvPr/>
          </p:nvPicPr>
          <p:blipFill>
            <a:blip r:embed="rId5"/>
            <a:srcRect l="11810" t="35551" r="25836" b="42323"/>
            <a:stretch>
              <a:fillRect/>
            </a:stretch>
          </p:blipFill>
          <p:spPr bwMode="auto">
            <a:xfrm>
              <a:off x="192" y="1119"/>
              <a:ext cx="4512" cy="1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280" name="Picture 16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2352" y="576"/>
              <a:ext cx="3408" cy="2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graphicFrame>
          <p:nvGraphicFramePr>
            <p:cNvPr id="11281" name="Object 17"/>
            <p:cNvGraphicFramePr>
              <a:graphicFrameLocks noChangeAspect="1"/>
            </p:cNvGraphicFramePr>
            <p:nvPr/>
          </p:nvGraphicFramePr>
          <p:xfrm>
            <a:off x="96" y="1680"/>
            <a:ext cx="1925" cy="2043"/>
          </p:xfrm>
          <a:graphic>
            <a:graphicData uri="http://schemas.openxmlformats.org/presentationml/2006/ole">
              <p:oleObj spid="_x0000_s5122" name="Documento" r:id="rId7" imgW="3960819" imgH="4203931" progId="Word.Document.8">
                <p:embed/>
              </p:oleObj>
            </a:graphicData>
          </a:graphic>
        </p:graphicFrame>
        <p:sp>
          <p:nvSpPr>
            <p:cNvPr id="11282" name="Line 18"/>
            <p:cNvSpPr>
              <a:spLocks noChangeShapeType="1"/>
            </p:cNvSpPr>
            <p:nvPr/>
          </p:nvSpPr>
          <p:spPr bwMode="auto">
            <a:xfrm>
              <a:off x="864" y="1392"/>
              <a:ext cx="528" cy="0"/>
            </a:xfrm>
            <a:prstGeom prst="line">
              <a:avLst/>
            </a:prstGeom>
            <a:noFill/>
            <a:ln w="38100">
              <a:solidFill>
                <a:srgbClr val="333399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pt-BR"/>
            </a:p>
          </p:txBody>
        </p:sp>
        <p:sp>
          <p:nvSpPr>
            <p:cNvPr id="11283" name="Line 19"/>
            <p:cNvSpPr>
              <a:spLocks noChangeShapeType="1"/>
            </p:cNvSpPr>
            <p:nvPr/>
          </p:nvSpPr>
          <p:spPr bwMode="auto">
            <a:xfrm>
              <a:off x="1008" y="1536"/>
              <a:ext cx="288" cy="0"/>
            </a:xfrm>
            <a:prstGeom prst="line">
              <a:avLst/>
            </a:prstGeom>
            <a:noFill/>
            <a:ln w="38100">
              <a:solidFill>
                <a:srgbClr val="333399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11286" name="Line 22"/>
          <p:cNvSpPr>
            <a:spLocks noChangeShapeType="1"/>
          </p:cNvSpPr>
          <p:nvPr/>
        </p:nvSpPr>
        <p:spPr bwMode="auto">
          <a:xfrm>
            <a:off x="2819400" y="1978011"/>
            <a:ext cx="0" cy="76200"/>
          </a:xfrm>
          <a:prstGeom prst="line">
            <a:avLst/>
          </a:prstGeom>
          <a:noFill/>
          <a:ln w="19050">
            <a:noFill/>
            <a:round/>
            <a:headEnd/>
            <a:tailEnd type="triangle" w="med" len="med"/>
          </a:ln>
          <a:effectLst/>
        </p:spPr>
        <p:txBody>
          <a:bodyPr lIns="82945" tIns="41473" rIns="82945" bIns="41473">
            <a:spAutoFit/>
          </a:bodyPr>
          <a:lstStyle/>
          <a:p>
            <a:endParaRPr lang="pt-BR"/>
          </a:p>
        </p:txBody>
      </p:sp>
      <p:sp>
        <p:nvSpPr>
          <p:cNvPr id="11287" name="Line 23"/>
          <p:cNvSpPr>
            <a:spLocks noChangeShapeType="1"/>
          </p:cNvSpPr>
          <p:nvPr/>
        </p:nvSpPr>
        <p:spPr bwMode="auto">
          <a:xfrm>
            <a:off x="2895600" y="1978011"/>
            <a:ext cx="1295400" cy="0"/>
          </a:xfrm>
          <a:prstGeom prst="line">
            <a:avLst/>
          </a:prstGeom>
          <a:noFill/>
          <a:ln w="76200">
            <a:solidFill>
              <a:srgbClr val="FFCC00"/>
            </a:solidFill>
            <a:round/>
            <a:headEnd/>
            <a:tailEnd type="triangle" w="med" len="med"/>
          </a:ln>
          <a:effectLst/>
        </p:spPr>
        <p:txBody>
          <a:bodyPr lIns="82945" tIns="41473" rIns="82945" bIns="41473">
            <a:spAutoFit/>
          </a:bodyPr>
          <a:lstStyle/>
          <a:p>
            <a:endParaRPr lang="pt-BR"/>
          </a:p>
        </p:txBody>
      </p:sp>
      <p:sp>
        <p:nvSpPr>
          <p:cNvPr id="11288" name="Line 24"/>
          <p:cNvSpPr>
            <a:spLocks noChangeShapeType="1"/>
          </p:cNvSpPr>
          <p:nvPr/>
        </p:nvSpPr>
        <p:spPr bwMode="auto">
          <a:xfrm>
            <a:off x="2743200" y="2359011"/>
            <a:ext cx="762000" cy="609600"/>
          </a:xfrm>
          <a:prstGeom prst="line">
            <a:avLst/>
          </a:prstGeom>
          <a:noFill/>
          <a:ln w="76200">
            <a:solidFill>
              <a:schemeClr val="tx2"/>
            </a:solidFill>
            <a:round/>
            <a:headEnd/>
            <a:tailEnd type="triangle" w="med" len="med"/>
          </a:ln>
          <a:effectLst/>
        </p:spPr>
        <p:txBody>
          <a:bodyPr lIns="82945" tIns="41473" rIns="82945" bIns="41473">
            <a:spAutoFit/>
          </a:bodyPr>
          <a:lstStyle/>
          <a:p>
            <a:endParaRPr lang="pt-BR"/>
          </a:p>
        </p:txBody>
      </p:sp>
      <p:sp>
        <p:nvSpPr>
          <p:cNvPr id="11289" name="Line 25"/>
          <p:cNvSpPr>
            <a:spLocks noChangeShapeType="1"/>
          </p:cNvSpPr>
          <p:nvPr/>
        </p:nvSpPr>
        <p:spPr bwMode="auto">
          <a:xfrm>
            <a:off x="2209800" y="2816211"/>
            <a:ext cx="1066800" cy="2057400"/>
          </a:xfrm>
          <a:prstGeom prst="line">
            <a:avLst/>
          </a:prstGeom>
          <a:noFill/>
          <a:ln w="76200">
            <a:solidFill>
              <a:schemeClr val="tx2"/>
            </a:solidFill>
            <a:round/>
            <a:headEnd/>
            <a:tailEnd type="triangle" w="med" len="med"/>
          </a:ln>
          <a:effectLst/>
        </p:spPr>
        <p:txBody>
          <a:bodyPr lIns="82945" tIns="41473" rIns="82945" bIns="41473">
            <a:spAutoFit/>
          </a:bodyPr>
          <a:lstStyle/>
          <a:p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5 Imagen" descr="guri_foto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2990870"/>
            <a:ext cx="4391025" cy="329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19 Imagen" descr="capture_22052009_095617.jpg"/>
          <p:cNvPicPr>
            <a:picLocks noChangeArrowheads="1"/>
          </p:cNvPicPr>
          <p:nvPr/>
        </p:nvPicPr>
        <p:blipFill>
          <a:blip r:embed="rId3" cstate="print"/>
          <a:srcRect l="11111" t="4181" r="13889" b="12216"/>
          <a:stretch>
            <a:fillRect/>
          </a:stretch>
        </p:blipFill>
        <p:spPr bwMode="auto">
          <a:xfrm>
            <a:off x="4969278" y="949456"/>
            <a:ext cx="3960440" cy="5337064"/>
          </a:xfrm>
          <a:prstGeom prst="rect">
            <a:avLst/>
          </a:prstGeom>
          <a:noFill/>
        </p:spPr>
      </p:pic>
      <p:sp>
        <p:nvSpPr>
          <p:cNvPr id="7" name="6 CuadroTexto"/>
          <p:cNvSpPr txBox="1"/>
          <p:nvPr/>
        </p:nvSpPr>
        <p:spPr>
          <a:xfrm>
            <a:off x="357158" y="1000108"/>
            <a:ext cx="435771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Fundamental tool of Structural Engineering :</a:t>
            </a:r>
          </a:p>
          <a:p>
            <a:endParaRPr lang="en-US" sz="2400" dirty="0" smtClean="0"/>
          </a:p>
          <a:p>
            <a:r>
              <a:rPr lang="en-US" sz="2400" dirty="0" smtClean="0">
                <a:solidFill>
                  <a:srgbClr val="FF0000"/>
                </a:solidFill>
              </a:rPr>
              <a:t>The </a:t>
            </a:r>
            <a:r>
              <a:rPr lang="en-US" sz="2400" dirty="0" smtClean="0">
                <a:solidFill>
                  <a:srgbClr val="FF0000"/>
                </a:solidFill>
              </a:rPr>
              <a:t>Finite Element Method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785786" y="928670"/>
            <a:ext cx="7634425" cy="4975243"/>
            <a:chOff x="1623" y="1536"/>
            <a:chExt cx="2946" cy="2024"/>
          </a:xfrm>
        </p:grpSpPr>
        <p:pic>
          <p:nvPicPr>
            <p:cNvPr id="99332" name="Picture 4" descr="4storey_bare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623" y="1536"/>
              <a:ext cx="2946" cy="20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9333" name="Picture 5"/>
            <p:cNvPicPr>
              <a:picLocks noChangeAspect="1" noChangeArrowheads="1"/>
            </p:cNvPicPr>
            <p:nvPr/>
          </p:nvPicPr>
          <p:blipFill>
            <a:blip r:embed="rId4"/>
            <a:srcRect l="16798" t="15816" r="71072" b="77104"/>
            <a:stretch>
              <a:fillRect/>
            </a:stretch>
          </p:blipFill>
          <p:spPr bwMode="auto">
            <a:xfrm>
              <a:off x="2133" y="1920"/>
              <a:ext cx="352" cy="146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59113" y="1484313"/>
            <a:ext cx="3246437" cy="4392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8 Grupo"/>
          <p:cNvGrpSpPr>
            <a:grpSpLocks/>
          </p:cNvGrpSpPr>
          <p:nvPr/>
        </p:nvGrpSpPr>
        <p:grpSpPr bwMode="auto">
          <a:xfrm>
            <a:off x="568325" y="619125"/>
            <a:ext cx="7891463" cy="5854502"/>
            <a:chOff x="568325" y="619125"/>
            <a:chExt cx="7891463" cy="5854502"/>
          </a:xfrm>
        </p:grpSpPr>
        <p:graphicFrame>
          <p:nvGraphicFramePr>
            <p:cNvPr id="35842" name="Object 2"/>
            <p:cNvGraphicFramePr>
              <a:graphicFrameLocks noChangeAspect="1"/>
            </p:cNvGraphicFramePr>
            <p:nvPr/>
          </p:nvGraphicFramePr>
          <p:xfrm>
            <a:off x="1258888" y="836613"/>
            <a:ext cx="6769100" cy="5551487"/>
          </p:xfrm>
          <a:graphic>
            <a:graphicData uri="http://schemas.openxmlformats.org/presentationml/2006/ole">
              <p:oleObj spid="_x0000_s7170" name="Gráfico" r:id="rId4" imgW="9191549" imgH="1762049" progId="Excel.Sheet.8">
                <p:embed/>
              </p:oleObj>
            </a:graphicData>
          </a:graphic>
        </p:graphicFrame>
        <p:sp>
          <p:nvSpPr>
            <p:cNvPr id="35845" name="Text Box 3"/>
            <p:cNvSpPr txBox="1">
              <a:spLocks noChangeArrowheads="1"/>
            </p:cNvSpPr>
            <p:nvPr/>
          </p:nvSpPr>
          <p:spPr bwMode="auto">
            <a:xfrm>
              <a:off x="6948488" y="6165850"/>
              <a:ext cx="939681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 i="1" dirty="0" smtClean="0"/>
                <a:t>Time </a:t>
              </a:r>
              <a:r>
                <a:rPr lang="en-US" sz="1400" i="1" dirty="0"/>
                <a:t>(</a:t>
              </a:r>
              <a:r>
                <a:rPr lang="en-US" sz="1400" i="1" dirty="0" err="1"/>
                <a:t>seg</a:t>
              </a:r>
              <a:r>
                <a:rPr lang="en-US" sz="1400" i="1" dirty="0"/>
                <a:t>)</a:t>
              </a:r>
              <a:endParaRPr lang="es-ES" sz="1400" i="1" dirty="0"/>
            </a:p>
          </p:txBody>
        </p:sp>
        <p:sp>
          <p:nvSpPr>
            <p:cNvPr id="35846" name="Text Box 4"/>
            <p:cNvSpPr txBox="1">
              <a:spLocks noChangeArrowheads="1"/>
            </p:cNvSpPr>
            <p:nvPr/>
          </p:nvSpPr>
          <p:spPr bwMode="auto">
            <a:xfrm>
              <a:off x="827088" y="963613"/>
              <a:ext cx="1330172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 i="1" dirty="0" smtClean="0"/>
                <a:t>Total Force </a:t>
              </a:r>
              <a:r>
                <a:rPr lang="en-US" sz="1400" i="1" dirty="0"/>
                <a:t>(KN)</a:t>
              </a:r>
              <a:endParaRPr lang="es-ES" sz="1400" i="1" dirty="0"/>
            </a:p>
          </p:txBody>
        </p:sp>
        <p:sp>
          <p:nvSpPr>
            <p:cNvPr id="35847" name="Text Box 5"/>
            <p:cNvSpPr txBox="1">
              <a:spLocks noChangeArrowheads="1"/>
            </p:cNvSpPr>
            <p:nvPr/>
          </p:nvSpPr>
          <p:spPr bwMode="auto">
            <a:xfrm>
              <a:off x="568325" y="1139825"/>
              <a:ext cx="768350" cy="49482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>
                <a:lnSpc>
                  <a:spcPct val="120000"/>
                </a:lnSpc>
              </a:pPr>
              <a:r>
                <a:rPr lang="en-US" sz="1400"/>
                <a:t>1500</a:t>
              </a:r>
            </a:p>
            <a:p>
              <a:pPr algn="r">
                <a:lnSpc>
                  <a:spcPct val="120000"/>
                </a:lnSpc>
              </a:pPr>
              <a:endParaRPr lang="en-US" sz="1400"/>
            </a:p>
            <a:p>
              <a:pPr algn="r">
                <a:lnSpc>
                  <a:spcPct val="120000"/>
                </a:lnSpc>
              </a:pPr>
              <a:endParaRPr lang="en-US" sz="1400"/>
            </a:p>
            <a:p>
              <a:pPr algn="r">
                <a:lnSpc>
                  <a:spcPct val="120000"/>
                </a:lnSpc>
              </a:pPr>
              <a:r>
                <a:rPr lang="en-US" sz="1400"/>
                <a:t>1000</a:t>
              </a:r>
            </a:p>
            <a:p>
              <a:pPr algn="r">
                <a:lnSpc>
                  <a:spcPct val="120000"/>
                </a:lnSpc>
              </a:pPr>
              <a:endParaRPr lang="en-US" sz="1400"/>
            </a:p>
            <a:p>
              <a:pPr algn="r">
                <a:lnSpc>
                  <a:spcPct val="120000"/>
                </a:lnSpc>
              </a:pPr>
              <a:endParaRPr lang="en-US" sz="1400"/>
            </a:p>
            <a:p>
              <a:pPr algn="r">
                <a:lnSpc>
                  <a:spcPct val="120000"/>
                </a:lnSpc>
              </a:pPr>
              <a:r>
                <a:rPr lang="en-US" sz="1400"/>
                <a:t>500</a:t>
              </a:r>
            </a:p>
            <a:p>
              <a:pPr algn="r">
                <a:lnSpc>
                  <a:spcPct val="120000"/>
                </a:lnSpc>
              </a:pPr>
              <a:endParaRPr lang="en-US" sz="1400"/>
            </a:p>
            <a:p>
              <a:pPr algn="r">
                <a:lnSpc>
                  <a:spcPct val="120000"/>
                </a:lnSpc>
              </a:pPr>
              <a:endParaRPr lang="en-US" sz="1400"/>
            </a:p>
            <a:p>
              <a:pPr algn="r">
                <a:lnSpc>
                  <a:spcPct val="120000"/>
                </a:lnSpc>
              </a:pPr>
              <a:r>
                <a:rPr lang="en-US" sz="1400"/>
                <a:t>0</a:t>
              </a:r>
            </a:p>
            <a:p>
              <a:pPr algn="r">
                <a:lnSpc>
                  <a:spcPct val="120000"/>
                </a:lnSpc>
              </a:pPr>
              <a:endParaRPr lang="en-US" sz="1400"/>
            </a:p>
            <a:p>
              <a:pPr algn="r">
                <a:lnSpc>
                  <a:spcPct val="120000"/>
                </a:lnSpc>
              </a:pPr>
              <a:endParaRPr lang="en-US" sz="1400"/>
            </a:p>
            <a:p>
              <a:pPr algn="r">
                <a:lnSpc>
                  <a:spcPct val="120000"/>
                </a:lnSpc>
              </a:pPr>
              <a:r>
                <a:rPr lang="en-US" sz="1400"/>
                <a:t>-500</a:t>
              </a:r>
            </a:p>
            <a:p>
              <a:pPr algn="r">
                <a:lnSpc>
                  <a:spcPct val="120000"/>
                </a:lnSpc>
              </a:pPr>
              <a:endParaRPr lang="en-US" sz="1400"/>
            </a:p>
            <a:p>
              <a:pPr algn="r">
                <a:lnSpc>
                  <a:spcPct val="120000"/>
                </a:lnSpc>
              </a:pPr>
              <a:endParaRPr lang="en-US" sz="1400"/>
            </a:p>
            <a:p>
              <a:pPr algn="r">
                <a:lnSpc>
                  <a:spcPct val="120000"/>
                </a:lnSpc>
              </a:pPr>
              <a:r>
                <a:rPr lang="en-US" sz="1400"/>
                <a:t>-1000</a:t>
              </a:r>
            </a:p>
            <a:p>
              <a:pPr algn="r">
                <a:lnSpc>
                  <a:spcPct val="120000"/>
                </a:lnSpc>
              </a:pPr>
              <a:endParaRPr lang="en-US" sz="1400"/>
            </a:p>
            <a:p>
              <a:pPr algn="r">
                <a:lnSpc>
                  <a:spcPct val="120000"/>
                </a:lnSpc>
              </a:pPr>
              <a:endParaRPr lang="en-US" sz="1400"/>
            </a:p>
            <a:p>
              <a:pPr algn="r">
                <a:lnSpc>
                  <a:spcPct val="120000"/>
                </a:lnSpc>
              </a:pPr>
              <a:r>
                <a:rPr lang="en-US" sz="1400"/>
                <a:t>-1500</a:t>
              </a:r>
              <a:endParaRPr lang="es-ES" sz="1400"/>
            </a:p>
          </p:txBody>
        </p:sp>
        <p:sp>
          <p:nvSpPr>
            <p:cNvPr id="35848" name="Text Box 6"/>
            <p:cNvSpPr txBox="1">
              <a:spLocks noChangeArrowheads="1"/>
            </p:cNvSpPr>
            <p:nvPr/>
          </p:nvSpPr>
          <p:spPr bwMode="auto">
            <a:xfrm>
              <a:off x="1216025" y="5935663"/>
              <a:ext cx="7243763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400"/>
                <a:t>0          1000          2000          3000         4000        5000         6000         7000        8000</a:t>
              </a:r>
              <a:endParaRPr lang="es-ES" sz="1400"/>
            </a:p>
          </p:txBody>
        </p:sp>
        <p:sp>
          <p:nvSpPr>
            <p:cNvPr id="35849" name="Text Box 8"/>
            <p:cNvSpPr txBox="1">
              <a:spLocks noChangeArrowheads="1"/>
            </p:cNvSpPr>
            <p:nvPr/>
          </p:nvSpPr>
          <p:spPr bwMode="auto">
            <a:xfrm>
              <a:off x="6711950" y="619125"/>
              <a:ext cx="1273041" cy="523220"/>
            </a:xfrm>
            <a:prstGeom prst="rect">
              <a:avLst/>
            </a:prstGeom>
            <a:noFill/>
            <a:ln w="9525">
              <a:solidFill>
                <a:schemeClr val="tx2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buFontTx/>
                <a:buChar char="-"/>
              </a:pPr>
              <a:r>
                <a:rPr lang="en-US" sz="1400" dirty="0">
                  <a:solidFill>
                    <a:schemeClr val="bg2"/>
                  </a:solidFill>
                </a:rPr>
                <a:t> </a:t>
              </a:r>
              <a:r>
                <a:rPr lang="en-US" sz="1400" dirty="0">
                  <a:solidFill>
                    <a:schemeClr val="accent1">
                      <a:lumMod val="50000"/>
                    </a:schemeClr>
                  </a:solidFill>
                </a:rPr>
                <a:t>- - </a:t>
              </a:r>
              <a:r>
                <a:rPr lang="en-US" sz="1400" dirty="0" smtClean="0">
                  <a:solidFill>
                    <a:schemeClr val="accent1">
                      <a:lumMod val="50000"/>
                    </a:schemeClr>
                  </a:solidFill>
                </a:rPr>
                <a:t>Test</a:t>
              </a:r>
              <a:endParaRPr lang="en-US" sz="1400" dirty="0">
                <a:solidFill>
                  <a:schemeClr val="accent1">
                    <a:lumMod val="50000"/>
                  </a:schemeClr>
                </a:solidFill>
              </a:endParaRPr>
            </a:p>
            <a:p>
              <a:r>
                <a:rPr lang="en-US" sz="1400" dirty="0">
                  <a:solidFill>
                    <a:srgbClr val="FF66CC"/>
                  </a:solidFill>
                </a:rPr>
                <a:t>___ </a:t>
              </a:r>
              <a:r>
                <a:rPr lang="en-US" sz="1400" dirty="0" smtClean="0">
                  <a:solidFill>
                    <a:srgbClr val="FF66CC"/>
                  </a:solidFill>
                </a:rPr>
                <a:t>Simulation</a:t>
              </a:r>
              <a:endParaRPr lang="es-ES" sz="1400" dirty="0">
                <a:solidFill>
                  <a:srgbClr val="FF66CC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6866" name="Object 2"/>
          <p:cNvGraphicFramePr>
            <a:graphicFrameLocks noChangeAspect="1"/>
          </p:cNvGraphicFramePr>
          <p:nvPr/>
        </p:nvGraphicFramePr>
        <p:xfrm>
          <a:off x="827088" y="908050"/>
          <a:ext cx="3960812" cy="2565400"/>
        </p:xfrm>
        <a:graphic>
          <a:graphicData uri="http://schemas.openxmlformats.org/presentationml/2006/ole">
            <p:oleObj spid="_x0000_s8194" name="Gráfico" r:id="rId4" imgW="9534449" imgH="4848149" progId="Excel.Sheet.8">
              <p:embed/>
            </p:oleObj>
          </a:graphicData>
        </a:graphic>
      </p:graphicFrame>
      <p:sp>
        <p:nvSpPr>
          <p:cNvPr id="36869" name="Text Box 4"/>
          <p:cNvSpPr txBox="1">
            <a:spLocks noChangeArrowheads="1"/>
          </p:cNvSpPr>
          <p:nvPr/>
        </p:nvSpPr>
        <p:spPr bwMode="auto">
          <a:xfrm>
            <a:off x="900113" y="765175"/>
            <a:ext cx="115852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VE" sz="1200" i="1" dirty="0" smtClean="0"/>
              <a:t>Total </a:t>
            </a:r>
            <a:r>
              <a:rPr lang="es-VE" sz="1200" i="1" dirty="0" err="1" smtClean="0"/>
              <a:t>Force</a:t>
            </a:r>
            <a:r>
              <a:rPr lang="es-VE" sz="1200" i="1" dirty="0" smtClean="0"/>
              <a:t> (</a:t>
            </a:r>
            <a:r>
              <a:rPr lang="es-VE" sz="1200" i="1" dirty="0" err="1" smtClean="0"/>
              <a:t>kN</a:t>
            </a:r>
            <a:r>
              <a:rPr lang="es-VE" sz="1200" i="1" dirty="0"/>
              <a:t>)</a:t>
            </a:r>
            <a:endParaRPr lang="es-ES" sz="1200" i="1" dirty="0"/>
          </a:p>
        </p:txBody>
      </p:sp>
      <p:sp>
        <p:nvSpPr>
          <p:cNvPr id="36870" name="Text Box 5"/>
          <p:cNvSpPr txBox="1">
            <a:spLocks noChangeArrowheads="1"/>
          </p:cNvSpPr>
          <p:nvPr/>
        </p:nvSpPr>
        <p:spPr bwMode="auto">
          <a:xfrm>
            <a:off x="4787900" y="3500438"/>
            <a:ext cx="115852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VE" sz="1200" i="1" dirty="0" smtClean="0"/>
              <a:t>Total </a:t>
            </a:r>
            <a:r>
              <a:rPr lang="es-VE" sz="1200" i="1" dirty="0" err="1" smtClean="0"/>
              <a:t>Force</a:t>
            </a:r>
            <a:r>
              <a:rPr lang="es-VE" sz="1200" i="1" dirty="0" smtClean="0"/>
              <a:t> </a:t>
            </a:r>
            <a:r>
              <a:rPr lang="es-VE" sz="1200" i="1" dirty="0"/>
              <a:t>(</a:t>
            </a:r>
            <a:r>
              <a:rPr lang="es-VE" sz="1200" i="1" dirty="0" err="1"/>
              <a:t>kN</a:t>
            </a:r>
            <a:r>
              <a:rPr lang="es-VE" sz="1200" i="1" dirty="0"/>
              <a:t>)</a:t>
            </a:r>
            <a:endParaRPr lang="es-ES" sz="1200" i="1" dirty="0"/>
          </a:p>
        </p:txBody>
      </p:sp>
      <p:sp>
        <p:nvSpPr>
          <p:cNvPr id="36871" name="Text Box 6"/>
          <p:cNvSpPr txBox="1">
            <a:spLocks noChangeArrowheads="1"/>
          </p:cNvSpPr>
          <p:nvPr/>
        </p:nvSpPr>
        <p:spPr bwMode="auto">
          <a:xfrm>
            <a:off x="2339975" y="3473450"/>
            <a:ext cx="204466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VE" sz="1200" i="1" dirty="0" err="1" smtClean="0"/>
              <a:t>Displacement</a:t>
            </a:r>
            <a:r>
              <a:rPr lang="es-VE" sz="1200" i="1" dirty="0" smtClean="0"/>
              <a:t> at </a:t>
            </a:r>
            <a:r>
              <a:rPr lang="es-VE" sz="1200" i="1" dirty="0" err="1" smtClean="0"/>
              <a:t>the</a:t>
            </a:r>
            <a:r>
              <a:rPr lang="es-VE" sz="1200" i="1" dirty="0" smtClean="0"/>
              <a:t> top (mm</a:t>
            </a:r>
            <a:r>
              <a:rPr lang="es-VE" sz="1200" i="1" dirty="0"/>
              <a:t>)</a:t>
            </a:r>
            <a:endParaRPr lang="es-ES" sz="1200" i="1" dirty="0"/>
          </a:p>
        </p:txBody>
      </p:sp>
      <p:sp>
        <p:nvSpPr>
          <p:cNvPr id="36872" name="Text Box 7"/>
          <p:cNvSpPr txBox="1">
            <a:spLocks noChangeArrowheads="1"/>
          </p:cNvSpPr>
          <p:nvPr/>
        </p:nvSpPr>
        <p:spPr bwMode="auto">
          <a:xfrm>
            <a:off x="6372225" y="6381750"/>
            <a:ext cx="21184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VE" sz="1200" i="1" dirty="0" err="1" smtClean="0"/>
              <a:t>Desplacement</a:t>
            </a:r>
            <a:r>
              <a:rPr lang="es-VE" sz="1200" i="1" dirty="0" smtClean="0"/>
              <a:t> at </a:t>
            </a:r>
            <a:r>
              <a:rPr lang="es-VE" sz="1200" i="1" dirty="0" err="1" smtClean="0"/>
              <a:t>the</a:t>
            </a:r>
            <a:r>
              <a:rPr lang="es-VE" sz="1200" i="1" dirty="0" smtClean="0"/>
              <a:t> top  </a:t>
            </a:r>
            <a:r>
              <a:rPr lang="es-VE" sz="1200" i="1" dirty="0"/>
              <a:t>(mm)</a:t>
            </a:r>
            <a:endParaRPr lang="es-ES" sz="1200" i="1" dirty="0"/>
          </a:p>
        </p:txBody>
      </p:sp>
      <p:sp>
        <p:nvSpPr>
          <p:cNvPr id="36873" name="Text Box 8"/>
          <p:cNvSpPr txBox="1">
            <a:spLocks noChangeArrowheads="1"/>
          </p:cNvSpPr>
          <p:nvPr/>
        </p:nvSpPr>
        <p:spPr bwMode="auto">
          <a:xfrm>
            <a:off x="4672013" y="6208713"/>
            <a:ext cx="418147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VE" sz="1000"/>
              <a:t>-250                          -100                       0                   100                  200</a:t>
            </a:r>
            <a:endParaRPr lang="es-ES" sz="1000"/>
          </a:p>
        </p:txBody>
      </p:sp>
      <p:sp>
        <p:nvSpPr>
          <p:cNvPr id="36874" name="Text Box 9"/>
          <p:cNvSpPr txBox="1">
            <a:spLocks noChangeArrowheads="1"/>
          </p:cNvSpPr>
          <p:nvPr/>
        </p:nvSpPr>
        <p:spPr bwMode="auto">
          <a:xfrm>
            <a:off x="739775" y="3357563"/>
            <a:ext cx="418147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VE" sz="1000"/>
              <a:t>-250                         -100                       0                   100                   200</a:t>
            </a:r>
            <a:endParaRPr lang="es-ES" sz="1000"/>
          </a:p>
        </p:txBody>
      </p:sp>
      <p:sp>
        <p:nvSpPr>
          <p:cNvPr id="36875" name="Text Box 10"/>
          <p:cNvSpPr txBox="1">
            <a:spLocks noChangeArrowheads="1"/>
          </p:cNvSpPr>
          <p:nvPr/>
        </p:nvSpPr>
        <p:spPr bwMode="auto">
          <a:xfrm>
            <a:off x="4479925" y="3754438"/>
            <a:ext cx="436563" cy="256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>
              <a:lnSpc>
                <a:spcPct val="95000"/>
              </a:lnSpc>
            </a:pPr>
            <a:r>
              <a:rPr lang="es-VE" sz="1000"/>
              <a:t>150</a:t>
            </a:r>
          </a:p>
          <a:p>
            <a:pPr algn="r"/>
            <a:endParaRPr lang="es-VE" sz="1000"/>
          </a:p>
          <a:p>
            <a:pPr algn="r"/>
            <a:endParaRPr lang="es-VE" sz="1000"/>
          </a:p>
          <a:p>
            <a:pPr algn="r"/>
            <a:endParaRPr lang="es-VE" sz="1000"/>
          </a:p>
          <a:p>
            <a:pPr algn="r"/>
            <a:endParaRPr lang="es-VE" sz="1000"/>
          </a:p>
          <a:p>
            <a:pPr algn="r"/>
            <a:endParaRPr lang="es-VE" sz="1000"/>
          </a:p>
          <a:p>
            <a:pPr algn="r">
              <a:lnSpc>
                <a:spcPct val="95000"/>
              </a:lnSpc>
            </a:pPr>
            <a:endParaRPr lang="es-VE" sz="1000"/>
          </a:p>
          <a:p>
            <a:pPr algn="r">
              <a:lnSpc>
                <a:spcPct val="95000"/>
              </a:lnSpc>
            </a:pPr>
            <a:endParaRPr lang="es-VE" sz="1000"/>
          </a:p>
          <a:p>
            <a:pPr algn="r">
              <a:lnSpc>
                <a:spcPct val="95000"/>
              </a:lnSpc>
            </a:pPr>
            <a:r>
              <a:rPr lang="es-VE" sz="1000"/>
              <a:t>0</a:t>
            </a:r>
          </a:p>
          <a:p>
            <a:pPr algn="r"/>
            <a:endParaRPr lang="es-VE" sz="1000"/>
          </a:p>
          <a:p>
            <a:pPr algn="r"/>
            <a:endParaRPr lang="es-VE" sz="1000"/>
          </a:p>
          <a:p>
            <a:pPr algn="r"/>
            <a:endParaRPr lang="es-VE" sz="1000"/>
          </a:p>
          <a:p>
            <a:pPr algn="r"/>
            <a:endParaRPr lang="es-VE" sz="1000"/>
          </a:p>
          <a:p>
            <a:pPr algn="r">
              <a:lnSpc>
                <a:spcPct val="85000"/>
              </a:lnSpc>
            </a:pPr>
            <a:endParaRPr lang="es-VE" sz="1000"/>
          </a:p>
          <a:p>
            <a:pPr algn="r">
              <a:lnSpc>
                <a:spcPct val="85000"/>
              </a:lnSpc>
            </a:pPr>
            <a:endParaRPr lang="es-VE" sz="1000"/>
          </a:p>
          <a:p>
            <a:pPr algn="r">
              <a:lnSpc>
                <a:spcPct val="85000"/>
              </a:lnSpc>
            </a:pPr>
            <a:endParaRPr lang="es-VE" sz="1000"/>
          </a:p>
          <a:p>
            <a:pPr algn="r">
              <a:lnSpc>
                <a:spcPct val="85000"/>
              </a:lnSpc>
            </a:pPr>
            <a:r>
              <a:rPr lang="es-VE" sz="1000"/>
              <a:t>-150</a:t>
            </a:r>
            <a:endParaRPr lang="es-ES" sz="1000"/>
          </a:p>
        </p:txBody>
      </p:sp>
      <p:sp>
        <p:nvSpPr>
          <p:cNvPr id="36876" name="Text Box 11"/>
          <p:cNvSpPr txBox="1">
            <a:spLocks noChangeArrowheads="1"/>
          </p:cNvSpPr>
          <p:nvPr/>
        </p:nvSpPr>
        <p:spPr bwMode="auto">
          <a:xfrm>
            <a:off x="525463" y="901700"/>
            <a:ext cx="436562" cy="255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>
              <a:lnSpc>
                <a:spcPct val="90000"/>
              </a:lnSpc>
            </a:pPr>
            <a:r>
              <a:rPr lang="es-VE" sz="1000"/>
              <a:t>150</a:t>
            </a:r>
          </a:p>
          <a:p>
            <a:pPr algn="r">
              <a:lnSpc>
                <a:spcPct val="90000"/>
              </a:lnSpc>
            </a:pPr>
            <a:endParaRPr lang="es-VE" sz="1000"/>
          </a:p>
          <a:p>
            <a:pPr algn="r">
              <a:lnSpc>
                <a:spcPct val="90000"/>
              </a:lnSpc>
            </a:pPr>
            <a:endParaRPr lang="es-VE" sz="1000"/>
          </a:p>
          <a:p>
            <a:pPr algn="r">
              <a:lnSpc>
                <a:spcPct val="90000"/>
              </a:lnSpc>
            </a:pPr>
            <a:endParaRPr lang="es-VE" sz="1000"/>
          </a:p>
          <a:p>
            <a:pPr algn="r">
              <a:lnSpc>
                <a:spcPct val="85000"/>
              </a:lnSpc>
            </a:pPr>
            <a:endParaRPr lang="es-VE" sz="1000"/>
          </a:p>
          <a:p>
            <a:pPr algn="r">
              <a:lnSpc>
                <a:spcPct val="85000"/>
              </a:lnSpc>
            </a:pPr>
            <a:endParaRPr lang="es-VE" sz="1000"/>
          </a:p>
          <a:p>
            <a:pPr algn="r">
              <a:lnSpc>
                <a:spcPct val="85000"/>
              </a:lnSpc>
            </a:pPr>
            <a:endParaRPr lang="es-VE" sz="1000"/>
          </a:p>
          <a:p>
            <a:pPr algn="r">
              <a:lnSpc>
                <a:spcPct val="85000"/>
              </a:lnSpc>
            </a:pPr>
            <a:endParaRPr lang="es-VE" sz="1000"/>
          </a:p>
          <a:p>
            <a:pPr algn="r">
              <a:lnSpc>
                <a:spcPct val="85000"/>
              </a:lnSpc>
            </a:pPr>
            <a:endParaRPr lang="es-VE" sz="1000"/>
          </a:p>
          <a:p>
            <a:pPr algn="r">
              <a:lnSpc>
                <a:spcPct val="85000"/>
              </a:lnSpc>
            </a:pPr>
            <a:r>
              <a:rPr lang="es-VE" sz="1000"/>
              <a:t>0</a:t>
            </a:r>
          </a:p>
          <a:p>
            <a:pPr algn="r"/>
            <a:endParaRPr lang="es-VE" sz="1000"/>
          </a:p>
          <a:p>
            <a:pPr algn="r"/>
            <a:endParaRPr lang="es-VE" sz="1000"/>
          </a:p>
          <a:p>
            <a:pPr algn="r"/>
            <a:endParaRPr lang="es-VE" sz="1000"/>
          </a:p>
          <a:p>
            <a:pPr algn="r">
              <a:lnSpc>
                <a:spcPct val="90000"/>
              </a:lnSpc>
            </a:pPr>
            <a:endParaRPr lang="es-VE" sz="1000"/>
          </a:p>
          <a:p>
            <a:pPr algn="r">
              <a:lnSpc>
                <a:spcPct val="90000"/>
              </a:lnSpc>
            </a:pPr>
            <a:endParaRPr lang="es-VE" sz="1000"/>
          </a:p>
          <a:p>
            <a:pPr algn="r">
              <a:lnSpc>
                <a:spcPct val="90000"/>
              </a:lnSpc>
            </a:pPr>
            <a:endParaRPr lang="es-VE" sz="1000"/>
          </a:p>
          <a:p>
            <a:pPr algn="r">
              <a:lnSpc>
                <a:spcPct val="90000"/>
              </a:lnSpc>
            </a:pPr>
            <a:endParaRPr lang="es-VE" sz="1000"/>
          </a:p>
          <a:p>
            <a:pPr algn="r">
              <a:lnSpc>
                <a:spcPct val="90000"/>
              </a:lnSpc>
            </a:pPr>
            <a:r>
              <a:rPr lang="es-VE" sz="1000"/>
              <a:t>-150</a:t>
            </a:r>
            <a:endParaRPr lang="es-ES" sz="1000"/>
          </a:p>
        </p:txBody>
      </p:sp>
      <p:graphicFrame>
        <p:nvGraphicFramePr>
          <p:cNvPr id="36867" name="Object 3"/>
          <p:cNvGraphicFramePr>
            <a:graphicFrameLocks noChangeAspect="1"/>
          </p:cNvGraphicFramePr>
          <p:nvPr/>
        </p:nvGraphicFramePr>
        <p:xfrm>
          <a:off x="4787900" y="3673475"/>
          <a:ext cx="4032250" cy="2736850"/>
        </p:xfrm>
        <a:graphic>
          <a:graphicData uri="http://schemas.openxmlformats.org/presentationml/2006/ole">
            <p:oleObj spid="_x0000_s8195" name="Gráfico" r:id="rId5" imgW="5867400" imgH="2343302" progId="Excel.Sheet.8">
              <p:embed/>
            </p:oleObj>
          </a:graphicData>
        </a:graphic>
      </p:graphicFrame>
      <p:sp>
        <p:nvSpPr>
          <p:cNvPr id="36877" name="Text Box 13"/>
          <p:cNvSpPr txBox="1">
            <a:spLocks noChangeArrowheads="1"/>
          </p:cNvSpPr>
          <p:nvPr/>
        </p:nvSpPr>
        <p:spPr bwMode="auto">
          <a:xfrm>
            <a:off x="5214942" y="1052513"/>
            <a:ext cx="364333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s-VE" sz="2400" dirty="0" err="1" smtClean="0"/>
              <a:t>Numerical</a:t>
            </a:r>
            <a:r>
              <a:rPr lang="es-VE" sz="2400" dirty="0" smtClean="0"/>
              <a:t> </a:t>
            </a:r>
            <a:r>
              <a:rPr lang="es-VE" sz="2400" dirty="0" err="1" smtClean="0"/>
              <a:t>simulation</a:t>
            </a:r>
            <a:r>
              <a:rPr lang="es-VE" sz="2400" dirty="0" smtClean="0"/>
              <a:t> </a:t>
            </a:r>
            <a:r>
              <a:rPr lang="es-VE" sz="2400" dirty="0" err="1" smtClean="0"/>
              <a:t>with</a:t>
            </a:r>
            <a:r>
              <a:rPr lang="es-VE" sz="2400" dirty="0" smtClean="0"/>
              <a:t> </a:t>
            </a:r>
            <a:r>
              <a:rPr lang="es-VE" sz="2400" dirty="0" err="1" smtClean="0"/>
              <a:t>the</a:t>
            </a:r>
            <a:r>
              <a:rPr lang="es-VE" sz="2400" dirty="0" smtClean="0"/>
              <a:t> portal</a:t>
            </a:r>
            <a:endParaRPr lang="es-ES" sz="2400" dirty="0"/>
          </a:p>
        </p:txBody>
      </p:sp>
      <p:sp>
        <p:nvSpPr>
          <p:cNvPr id="36878" name="Text Box 14"/>
          <p:cNvSpPr txBox="1">
            <a:spLocks noChangeArrowheads="1"/>
          </p:cNvSpPr>
          <p:nvPr/>
        </p:nvSpPr>
        <p:spPr bwMode="auto">
          <a:xfrm>
            <a:off x="3944641" y="4929198"/>
            <a:ext cx="68121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VE" sz="2400" dirty="0" smtClean="0"/>
              <a:t>Test</a:t>
            </a:r>
            <a:endParaRPr lang="es-E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Text Box 2"/>
          <p:cNvSpPr txBox="1">
            <a:spLocks noChangeArrowheads="1"/>
          </p:cNvSpPr>
          <p:nvPr/>
        </p:nvSpPr>
        <p:spPr bwMode="auto">
          <a:xfrm>
            <a:off x="431800" y="450850"/>
            <a:ext cx="63007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sz="2400" b="1" dirty="0" err="1" smtClean="0">
                <a:solidFill>
                  <a:schemeClr val="accent1">
                    <a:lumMod val="50000"/>
                  </a:schemeClr>
                </a:solidFill>
              </a:rPr>
              <a:t>Damage</a:t>
            </a:r>
            <a:r>
              <a:rPr lang="es-ES" sz="24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s-ES" sz="2400" b="1" dirty="0" err="1" smtClean="0">
                <a:solidFill>
                  <a:schemeClr val="accent1">
                    <a:lumMod val="50000"/>
                  </a:schemeClr>
                </a:solidFill>
              </a:rPr>
              <a:t>distribution</a:t>
            </a:r>
            <a:endParaRPr lang="es-ES" sz="2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01379" name="Text Box 3"/>
          <p:cNvSpPr txBox="1">
            <a:spLocks noChangeArrowheads="1"/>
          </p:cNvSpPr>
          <p:nvPr/>
        </p:nvSpPr>
        <p:spPr bwMode="auto">
          <a:xfrm>
            <a:off x="5580063" y="103188"/>
            <a:ext cx="345598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sz="1600" b="1">
                <a:solidFill>
                  <a:schemeClr val="bg2"/>
                </a:solidFill>
              </a:rPr>
              <a:t>http://portaldeporticos.ula.ve</a:t>
            </a:r>
          </a:p>
        </p:txBody>
      </p:sp>
      <p:pic>
        <p:nvPicPr>
          <p:cNvPr id="101380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9750" y="1125538"/>
            <a:ext cx="8134350" cy="509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7" name="Picture 5" descr="Cariaco7"/>
          <p:cNvPicPr>
            <a:picLocks noChangeAspect="1" noChangeArrowheads="1"/>
          </p:cNvPicPr>
          <p:nvPr/>
        </p:nvPicPr>
        <p:blipFill>
          <a:blip r:embed="rId3">
            <a:lum bright="6000"/>
          </a:blip>
          <a:srcRect l="12445" b="13513"/>
          <a:stretch>
            <a:fillRect/>
          </a:stretch>
        </p:blipFill>
        <p:spPr bwMode="auto">
          <a:xfrm>
            <a:off x="609600" y="1066800"/>
            <a:ext cx="7772400" cy="5049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8" name="Oval 6"/>
          <p:cNvSpPr>
            <a:spLocks noChangeArrowheads="1"/>
          </p:cNvSpPr>
          <p:nvPr/>
        </p:nvSpPr>
        <p:spPr bwMode="auto">
          <a:xfrm rot="205661">
            <a:off x="1295400" y="4419600"/>
            <a:ext cx="7315200" cy="1219200"/>
          </a:xfrm>
          <a:prstGeom prst="ellipse">
            <a:avLst/>
          </a:prstGeom>
          <a:noFill/>
          <a:ln w="57150">
            <a:solidFill>
              <a:srgbClr val="CC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ES_tradn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485775" y="1052513"/>
            <a:ext cx="2141538" cy="3852862"/>
            <a:chOff x="68" y="1026"/>
            <a:chExt cx="907" cy="1542"/>
          </a:xfrm>
        </p:grpSpPr>
        <p:pic>
          <p:nvPicPr>
            <p:cNvPr id="12301" name="Picture 9" descr="PLANTABAJAACOTADA"/>
            <p:cNvPicPr>
              <a:picLocks noChangeAspect="1" noChangeArrowheads="1"/>
            </p:cNvPicPr>
            <p:nvPr/>
          </p:nvPicPr>
          <p:blipFill>
            <a:blip r:embed="rId2"/>
            <a:srcRect l="27760" t="3862" r="43507" b="12910"/>
            <a:stretch>
              <a:fillRect/>
            </a:stretch>
          </p:blipFill>
          <p:spPr bwMode="auto">
            <a:xfrm>
              <a:off x="68" y="1026"/>
              <a:ext cx="907" cy="1542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</p:pic>
        <p:sp>
          <p:nvSpPr>
            <p:cNvPr id="12302" name="Rectangle 10"/>
            <p:cNvSpPr>
              <a:spLocks noChangeArrowheads="1"/>
            </p:cNvSpPr>
            <p:nvPr/>
          </p:nvSpPr>
          <p:spPr bwMode="auto">
            <a:xfrm>
              <a:off x="793" y="1120"/>
              <a:ext cx="32" cy="1227"/>
            </a:xfrm>
            <a:prstGeom prst="rect">
              <a:avLst/>
            </a:prstGeom>
            <a:noFill/>
            <a:ln w="19050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s-ES_tradnl"/>
            </a:p>
          </p:txBody>
        </p:sp>
      </p:grpSp>
      <p:pic>
        <p:nvPicPr>
          <p:cNvPr id="12294" name="Picture 11"/>
          <p:cNvPicPr>
            <a:picLocks noChangeAspect="1" noChangeArrowheads="1"/>
          </p:cNvPicPr>
          <p:nvPr/>
        </p:nvPicPr>
        <p:blipFill>
          <a:blip r:embed="rId3"/>
          <a:srcRect l="6250" t="38542" r="70313" b="17708"/>
          <a:stretch>
            <a:fillRect/>
          </a:stretch>
        </p:blipFill>
        <p:spPr bwMode="auto">
          <a:xfrm>
            <a:off x="2771775" y="928670"/>
            <a:ext cx="6096000" cy="39005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5" name="Picture 12"/>
          <p:cNvPicPr>
            <a:picLocks noChangeAspect="1" noChangeArrowheads="1"/>
          </p:cNvPicPr>
          <p:nvPr/>
        </p:nvPicPr>
        <p:blipFill>
          <a:blip r:embed="rId3"/>
          <a:srcRect l="16797" t="77084" r="81152" b="17708"/>
          <a:stretch>
            <a:fillRect/>
          </a:stretch>
        </p:blipFill>
        <p:spPr bwMode="auto">
          <a:xfrm>
            <a:off x="1628775" y="5279229"/>
            <a:ext cx="533400" cy="464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6" name="Text Box 13"/>
          <p:cNvSpPr txBox="1">
            <a:spLocks noChangeArrowheads="1"/>
          </p:cNvSpPr>
          <p:nvPr/>
        </p:nvSpPr>
        <p:spPr bwMode="auto">
          <a:xfrm>
            <a:off x="2052630" y="5286388"/>
            <a:ext cx="1447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400" b="1" dirty="0"/>
              <a:t>= 0.73</a:t>
            </a:r>
          </a:p>
        </p:txBody>
      </p:sp>
      <p:pic>
        <p:nvPicPr>
          <p:cNvPr id="12297" name="Picture 14"/>
          <p:cNvPicPr>
            <a:picLocks noChangeAspect="1" noChangeArrowheads="1"/>
          </p:cNvPicPr>
          <p:nvPr/>
        </p:nvPicPr>
        <p:blipFill>
          <a:blip r:embed="rId3"/>
          <a:srcRect l="20898" t="64584" r="78223" b="32291"/>
          <a:stretch>
            <a:fillRect/>
          </a:stretch>
        </p:blipFill>
        <p:spPr bwMode="auto">
          <a:xfrm>
            <a:off x="4391025" y="5369717"/>
            <a:ext cx="228600" cy="278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8" name="Text Box 15"/>
          <p:cNvSpPr txBox="1">
            <a:spLocks noChangeArrowheads="1"/>
          </p:cNvSpPr>
          <p:nvPr/>
        </p:nvSpPr>
        <p:spPr bwMode="auto">
          <a:xfrm>
            <a:off x="4624398" y="5324475"/>
            <a:ext cx="1447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400" b="1" dirty="0"/>
              <a:t>= 0.42</a:t>
            </a:r>
          </a:p>
        </p:txBody>
      </p:sp>
      <p:sp>
        <p:nvSpPr>
          <p:cNvPr id="12299" name="Text Box 16"/>
          <p:cNvSpPr txBox="1">
            <a:spLocks noChangeArrowheads="1"/>
          </p:cNvSpPr>
          <p:nvPr/>
        </p:nvSpPr>
        <p:spPr bwMode="auto">
          <a:xfrm>
            <a:off x="7124728" y="5286388"/>
            <a:ext cx="1447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400" b="1" dirty="0"/>
              <a:t>= 0.17</a:t>
            </a:r>
          </a:p>
        </p:txBody>
      </p:sp>
      <p:pic>
        <p:nvPicPr>
          <p:cNvPr id="12300" name="Picture 17"/>
          <p:cNvPicPr>
            <a:picLocks noChangeAspect="1" noChangeArrowheads="1"/>
          </p:cNvPicPr>
          <p:nvPr/>
        </p:nvPicPr>
        <p:blipFill>
          <a:blip r:embed="rId3"/>
          <a:srcRect l="28294" t="65608" r="71188" b="32288"/>
          <a:stretch>
            <a:fillRect/>
          </a:stretch>
        </p:blipFill>
        <p:spPr bwMode="auto">
          <a:xfrm>
            <a:off x="7058025" y="5403504"/>
            <a:ext cx="133350" cy="187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s-VE" dirty="0" smtClean="0"/>
              <a:t>Portal of </a:t>
            </a:r>
            <a:r>
              <a:rPr lang="es-VE" dirty="0" err="1" smtClean="0"/>
              <a:t>Damage</a:t>
            </a:r>
            <a:r>
              <a:rPr lang="es-VE" dirty="0" smtClean="0"/>
              <a:t> </a:t>
            </a:r>
            <a:r>
              <a:rPr lang="es-VE" dirty="0" err="1"/>
              <a:t>on</a:t>
            </a:r>
            <a:r>
              <a:rPr lang="es-VE" dirty="0"/>
              <a:t> </a:t>
            </a:r>
            <a:r>
              <a:rPr lang="es-VE" dirty="0" err="1"/>
              <a:t>Grid</a:t>
            </a:r>
            <a:endParaRPr lang="es-VE" dirty="0"/>
          </a:p>
        </p:txBody>
      </p:sp>
      <p:pic>
        <p:nvPicPr>
          <p:cNvPr id="25604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503488" y="1425575"/>
            <a:ext cx="4275137" cy="4527550"/>
          </a:xfrm>
          <a:noFill/>
          <a:ln/>
        </p:spPr>
      </p:pic>
      <p:sp>
        <p:nvSpPr>
          <p:cNvPr id="25605" name="Text Box 5"/>
          <p:cNvSpPr txBox="1">
            <a:spLocks noChangeArrowheads="1"/>
          </p:cNvSpPr>
          <p:nvPr/>
        </p:nvSpPr>
        <p:spPr bwMode="auto">
          <a:xfrm>
            <a:off x="1219200" y="6096000"/>
            <a:ext cx="6629400" cy="357188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  <a:effectLst/>
        </p:spPr>
        <p:txBody>
          <a:bodyPr lIns="82945" tIns="41473" rIns="82945" bIns="41473">
            <a:spAutoFit/>
          </a:bodyPr>
          <a:lstStyle/>
          <a:p>
            <a:pPr algn="ctr" defTabSz="828675">
              <a:spcBef>
                <a:spcPct val="50000"/>
              </a:spcBef>
            </a:pPr>
            <a:r>
              <a:rPr lang="es-VE"/>
              <a:t>PoD on Grid Architecture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88828" y="785794"/>
            <a:ext cx="5612130" cy="5327650"/>
          </a:xfrm>
          <a:prstGeom prst="rect">
            <a:avLst/>
          </a:prstGeom>
          <a:ln w="12700">
            <a:solidFill>
              <a:schemeClr val="tx2"/>
            </a:solidFill>
          </a:ln>
        </p:spPr>
      </p:pic>
      <p:sp>
        <p:nvSpPr>
          <p:cNvPr id="5" name="4 CuadroTexto"/>
          <p:cNvSpPr txBox="1"/>
          <p:nvPr/>
        </p:nvSpPr>
        <p:spPr>
          <a:xfrm>
            <a:off x="0" y="0"/>
            <a:ext cx="44291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 smtClean="0"/>
              <a:t>Portal </a:t>
            </a:r>
            <a:r>
              <a:rPr lang="pt-BR" sz="2400" dirty="0" err="1" smtClean="0"/>
              <a:t>of</a:t>
            </a:r>
            <a:r>
              <a:rPr lang="pt-BR" sz="2400" dirty="0" smtClean="0"/>
              <a:t> </a:t>
            </a:r>
            <a:r>
              <a:rPr lang="pt-BR" sz="2400" dirty="0" err="1" smtClean="0"/>
              <a:t>Damage</a:t>
            </a:r>
            <a:r>
              <a:rPr lang="pt-BR" sz="2400" dirty="0" smtClean="0"/>
              <a:t> 3D</a:t>
            </a:r>
            <a:endParaRPr lang="pt-BR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714348" y="1071546"/>
            <a:ext cx="8001056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I don't care to belong to a club that accepts people like me as members. </a:t>
            </a:r>
            <a:br>
              <a:rPr lang="en-US" sz="2400" dirty="0" smtClean="0"/>
            </a:br>
            <a:r>
              <a:rPr lang="en-US" sz="2400" dirty="0" err="1" smtClean="0">
                <a:hlinkClick r:id="rId2"/>
              </a:rPr>
              <a:t>Groucho</a:t>
            </a:r>
            <a:r>
              <a:rPr lang="en-US" sz="2400" dirty="0" smtClean="0">
                <a:hlinkClick r:id="rId2"/>
              </a:rPr>
              <a:t> Marx</a:t>
            </a:r>
            <a:r>
              <a:rPr lang="en-US" sz="2400" dirty="0" smtClean="0"/>
              <a:t> </a:t>
            </a:r>
          </a:p>
          <a:p>
            <a:endParaRPr lang="en-US" sz="2400" dirty="0" smtClean="0"/>
          </a:p>
          <a:p>
            <a:r>
              <a:rPr lang="en-US" sz="2400" dirty="0" smtClean="0"/>
              <a:t>Portal of Damage is still a University Software</a:t>
            </a:r>
          </a:p>
          <a:p>
            <a:endParaRPr lang="en-US" sz="2400" dirty="0" smtClean="0"/>
          </a:p>
          <a:p>
            <a:r>
              <a:rPr lang="en-US" sz="2400" dirty="0" smtClean="0"/>
              <a:t>Networks of training centers, Internet connectivity, etc. </a:t>
            </a:r>
            <a:endParaRPr lang="en-US" sz="2400" dirty="0" smtClean="0"/>
          </a:p>
          <a:p>
            <a:endParaRPr lang="en-US" sz="2400" dirty="0" smtClean="0"/>
          </a:p>
          <a:p>
            <a:r>
              <a:rPr lang="en-US" sz="2400" dirty="0" smtClean="0"/>
              <a:t>Fixing weak structures</a:t>
            </a:r>
            <a:endParaRPr lang="en-US" sz="2400" dirty="0" smtClean="0"/>
          </a:p>
          <a:p>
            <a:endParaRPr lang="pt-BR" sz="2400" dirty="0" smtClean="0"/>
          </a:p>
          <a:p>
            <a:endParaRPr lang="pt-BR" sz="2400" dirty="0"/>
          </a:p>
        </p:txBody>
      </p:sp>
      <p:sp>
        <p:nvSpPr>
          <p:cNvPr id="3" name="2 CuadroTexto"/>
          <p:cNvSpPr txBox="1"/>
          <p:nvPr/>
        </p:nvSpPr>
        <p:spPr>
          <a:xfrm>
            <a:off x="714348" y="214290"/>
            <a:ext cx="60722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Difficulties 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/>
          <a:srcRect l="42708" t="15169" r="20882" b="18669"/>
          <a:stretch>
            <a:fillRect/>
          </a:stretch>
        </p:blipFill>
        <p:spPr bwMode="auto">
          <a:xfrm>
            <a:off x="4714876" y="571480"/>
            <a:ext cx="3805059" cy="55072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3" cstate="print"/>
          <a:srcRect l="31171" t="19727" r="45372" b="23746"/>
          <a:stretch>
            <a:fillRect/>
          </a:stretch>
        </p:blipFill>
        <p:spPr bwMode="auto">
          <a:xfrm>
            <a:off x="994662" y="862362"/>
            <a:ext cx="2720082" cy="5241307"/>
          </a:xfrm>
          <a:prstGeom prst="rect">
            <a:avLst/>
          </a:prstGeom>
          <a:noFill/>
        </p:spPr>
      </p:pic>
      <p:sp>
        <p:nvSpPr>
          <p:cNvPr id="6" name="5 Elipse"/>
          <p:cNvSpPr/>
          <p:nvPr/>
        </p:nvSpPr>
        <p:spPr>
          <a:xfrm>
            <a:off x="850646" y="5902922"/>
            <a:ext cx="1008112" cy="36004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dirty="0" smtClean="0"/>
              <a:t>Toma</a:t>
            </a:r>
            <a:endParaRPr lang="es-ES" dirty="0"/>
          </a:p>
        </p:txBody>
      </p:sp>
      <p:cxnSp>
        <p:nvCxnSpPr>
          <p:cNvPr id="7" name="6 Conector recto de flecha"/>
          <p:cNvCxnSpPr>
            <a:stCxn id="6" idx="0"/>
          </p:cNvCxnSpPr>
          <p:nvPr/>
        </p:nvCxnSpPr>
        <p:spPr>
          <a:xfrm rot="5400000" flipH="1" flipV="1">
            <a:off x="850646" y="4894810"/>
            <a:ext cx="1512168" cy="50405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7 Elipse"/>
          <p:cNvSpPr/>
          <p:nvPr/>
        </p:nvSpPr>
        <p:spPr>
          <a:xfrm>
            <a:off x="634622" y="286298"/>
            <a:ext cx="1368152" cy="50405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dirty="0" smtClean="0"/>
              <a:t>Pozo M</a:t>
            </a:r>
            <a:endParaRPr lang="es-ES" dirty="0"/>
          </a:p>
        </p:txBody>
      </p:sp>
      <p:cxnSp>
        <p:nvCxnSpPr>
          <p:cNvPr id="9" name="8 Conector recto de flecha"/>
          <p:cNvCxnSpPr>
            <a:stCxn id="8" idx="4"/>
          </p:cNvCxnSpPr>
          <p:nvPr/>
        </p:nvCxnSpPr>
        <p:spPr>
          <a:xfrm rot="16200000" flipH="1">
            <a:off x="1300696" y="808356"/>
            <a:ext cx="360040" cy="32403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9 Elipse"/>
          <p:cNvSpPr/>
          <p:nvPr/>
        </p:nvSpPr>
        <p:spPr>
          <a:xfrm>
            <a:off x="2218798" y="214290"/>
            <a:ext cx="1368152" cy="50405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dirty="0" smtClean="0"/>
              <a:t>Pozo O</a:t>
            </a:r>
            <a:endParaRPr lang="es-ES" dirty="0"/>
          </a:p>
        </p:txBody>
      </p:sp>
      <p:cxnSp>
        <p:nvCxnSpPr>
          <p:cNvPr id="11" name="10 Conector recto de flecha"/>
          <p:cNvCxnSpPr>
            <a:stCxn id="10" idx="4"/>
          </p:cNvCxnSpPr>
          <p:nvPr/>
        </p:nvCxnSpPr>
        <p:spPr>
          <a:xfrm rot="5400000">
            <a:off x="2452824" y="628336"/>
            <a:ext cx="360040" cy="54006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188640"/>
            <a:ext cx="6886575" cy="3448050"/>
          </a:xfrm>
          <a:prstGeom prst="rect">
            <a:avLst/>
          </a:prstGeom>
          <a:solidFill>
            <a:schemeClr val="accent1">
              <a:alpha val="24000"/>
            </a:schemeClr>
          </a:solidFill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 b="10000"/>
          <a:stretch>
            <a:fillRect/>
          </a:stretch>
        </p:blipFill>
        <p:spPr bwMode="auto">
          <a:xfrm>
            <a:off x="4788024" y="1628800"/>
            <a:ext cx="4320480" cy="5184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1357290" y="2935428"/>
            <a:ext cx="64294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dirty="0" smtClean="0"/>
              <a:t>Obrigado</a:t>
            </a:r>
            <a:endParaRPr lang="pt-BR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1 CuadroTexto"/>
          <p:cNvSpPr txBox="1">
            <a:spLocks noChangeArrowheads="1"/>
          </p:cNvSpPr>
          <p:nvPr/>
        </p:nvSpPr>
        <p:spPr bwMode="auto">
          <a:xfrm>
            <a:off x="533400" y="428604"/>
            <a:ext cx="8229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dirty="0" smtClean="0">
                <a:latin typeface="Calibri" pitchFamily="34" charset="0"/>
              </a:rPr>
              <a:t>Diagnosis using FEM</a:t>
            </a:r>
            <a:endParaRPr lang="en-US" sz="2400" dirty="0">
              <a:latin typeface="Calibri" pitchFamily="34" charset="0"/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4128" y="1222359"/>
            <a:ext cx="2723425" cy="198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Flecha derecha"/>
          <p:cNvSpPr/>
          <p:nvPr/>
        </p:nvSpPr>
        <p:spPr>
          <a:xfrm>
            <a:off x="3581400" y="1909746"/>
            <a:ext cx="1204914" cy="381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81600" y="1071546"/>
            <a:ext cx="3693722" cy="24241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8 Flecha derecha"/>
          <p:cNvSpPr/>
          <p:nvPr/>
        </p:nvSpPr>
        <p:spPr>
          <a:xfrm>
            <a:off x="3714744" y="4500546"/>
            <a:ext cx="1143008" cy="381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12" name="5 Imagen" descr="guri_foto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1473" y="3656358"/>
            <a:ext cx="2857519" cy="214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3" name="12 Grupo"/>
          <p:cNvGrpSpPr/>
          <p:nvPr/>
        </p:nvGrpSpPr>
        <p:grpSpPr>
          <a:xfrm>
            <a:off x="5294821" y="3709974"/>
            <a:ext cx="3530006" cy="2500330"/>
            <a:chOff x="357158" y="1214422"/>
            <a:chExt cx="4538579" cy="3214710"/>
          </a:xfrm>
        </p:grpSpPr>
        <p:pic>
          <p:nvPicPr>
            <p:cNvPr id="14" name="Picture 2" descr="toma 4PV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571472" y="1214422"/>
              <a:ext cx="4324265" cy="32147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" name="Picture 2" descr="toma 4PV"/>
            <p:cNvPicPr>
              <a:picLocks noChangeAspect="1" noChangeArrowheads="1"/>
            </p:cNvPicPr>
            <p:nvPr/>
          </p:nvPicPr>
          <p:blipFill>
            <a:blip r:embed="rId6" cstate="print"/>
            <a:srcRect r="81828" b="62222"/>
            <a:stretch>
              <a:fillRect/>
            </a:stretch>
          </p:blipFill>
          <p:spPr bwMode="auto">
            <a:xfrm>
              <a:off x="357158" y="1214422"/>
              <a:ext cx="1063166" cy="16430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11 Grupo"/>
          <p:cNvGrpSpPr/>
          <p:nvPr/>
        </p:nvGrpSpPr>
        <p:grpSpPr>
          <a:xfrm>
            <a:off x="1071538" y="3429000"/>
            <a:ext cx="3099267" cy="2290763"/>
            <a:chOff x="381000" y="1752600"/>
            <a:chExt cx="5367338" cy="3967163"/>
          </a:xfrm>
        </p:grpSpPr>
        <p:sp>
          <p:nvSpPr>
            <p:cNvPr id="87041" name="Line 2"/>
            <p:cNvSpPr>
              <a:spLocks noChangeShapeType="1"/>
            </p:cNvSpPr>
            <p:nvPr/>
          </p:nvSpPr>
          <p:spPr bwMode="auto">
            <a:xfrm flipV="1">
              <a:off x="381000" y="1828800"/>
              <a:ext cx="0" cy="3443288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s-ES_tradnl" dirty="0"/>
            </a:p>
          </p:txBody>
        </p:sp>
        <p:sp>
          <p:nvSpPr>
            <p:cNvPr id="87042" name="Line 3"/>
            <p:cNvSpPr>
              <a:spLocks noChangeShapeType="1"/>
            </p:cNvSpPr>
            <p:nvPr/>
          </p:nvSpPr>
          <p:spPr bwMode="auto">
            <a:xfrm>
              <a:off x="381000" y="5272088"/>
              <a:ext cx="4811713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s-ES_tradnl" dirty="0"/>
            </a:p>
          </p:txBody>
        </p:sp>
        <p:sp>
          <p:nvSpPr>
            <p:cNvPr id="87043" name="Line 4"/>
            <p:cNvSpPr>
              <a:spLocks noChangeShapeType="1"/>
            </p:cNvSpPr>
            <p:nvPr/>
          </p:nvSpPr>
          <p:spPr bwMode="auto">
            <a:xfrm flipV="1">
              <a:off x="381000" y="2689225"/>
              <a:ext cx="3702050" cy="2582863"/>
            </a:xfrm>
            <a:prstGeom prst="line">
              <a:avLst/>
            </a:prstGeom>
            <a:noFill/>
            <a:ln w="38100">
              <a:solidFill>
                <a:srgbClr val="0070C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ES_tradnl" dirty="0"/>
            </a:p>
          </p:txBody>
        </p:sp>
        <p:sp>
          <p:nvSpPr>
            <p:cNvPr id="87044" name="Line 5"/>
            <p:cNvSpPr>
              <a:spLocks noChangeShapeType="1"/>
            </p:cNvSpPr>
            <p:nvPr/>
          </p:nvSpPr>
          <p:spPr bwMode="auto">
            <a:xfrm>
              <a:off x="3157538" y="3343275"/>
              <a:ext cx="0" cy="10683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ES_tradnl" dirty="0"/>
            </a:p>
          </p:txBody>
        </p:sp>
        <p:sp>
          <p:nvSpPr>
            <p:cNvPr id="87045" name="Line 6"/>
            <p:cNvSpPr>
              <a:spLocks noChangeShapeType="1"/>
            </p:cNvSpPr>
            <p:nvPr/>
          </p:nvSpPr>
          <p:spPr bwMode="auto">
            <a:xfrm flipH="1">
              <a:off x="1624013" y="4411663"/>
              <a:ext cx="153352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ES_tradnl" dirty="0"/>
            </a:p>
          </p:txBody>
        </p:sp>
        <p:sp>
          <p:nvSpPr>
            <p:cNvPr id="87046" name="Text Box 7"/>
            <p:cNvSpPr txBox="1">
              <a:spLocks noChangeArrowheads="1"/>
            </p:cNvSpPr>
            <p:nvPr/>
          </p:nvSpPr>
          <p:spPr bwMode="auto">
            <a:xfrm>
              <a:off x="3343275" y="3549650"/>
              <a:ext cx="739775" cy="4619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s-ES_tradnl" sz="2400" dirty="0">
                  <a:latin typeface="Calibri" pitchFamily="34" charset="0"/>
                </a:rPr>
                <a:t>E</a:t>
              </a:r>
            </a:p>
          </p:txBody>
        </p:sp>
        <p:sp>
          <p:nvSpPr>
            <p:cNvPr id="87047" name="Text Box 8"/>
            <p:cNvSpPr txBox="1">
              <a:spLocks noChangeArrowheads="1"/>
            </p:cNvSpPr>
            <p:nvPr/>
          </p:nvSpPr>
          <p:spPr bwMode="auto">
            <a:xfrm>
              <a:off x="457200" y="1752600"/>
              <a:ext cx="1109663" cy="4619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s-ES_tradnl" sz="2400" dirty="0">
                  <a:solidFill>
                    <a:schemeClr val="accent2"/>
                  </a:solidFill>
                  <a:latin typeface="Symbol" pitchFamily="18" charset="2"/>
                </a:rPr>
                <a:t>s</a:t>
              </a:r>
            </a:p>
          </p:txBody>
        </p:sp>
        <p:sp>
          <p:nvSpPr>
            <p:cNvPr id="87048" name="Text Box 9"/>
            <p:cNvSpPr txBox="1">
              <a:spLocks noChangeArrowheads="1"/>
            </p:cNvSpPr>
            <p:nvPr/>
          </p:nvSpPr>
          <p:spPr bwMode="auto">
            <a:xfrm>
              <a:off x="4638675" y="5257800"/>
              <a:ext cx="1109663" cy="4619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s-ES_tradnl" sz="2400" dirty="0">
                  <a:solidFill>
                    <a:schemeClr val="accent2"/>
                  </a:solidFill>
                  <a:latin typeface="Symbol" pitchFamily="18" charset="2"/>
                </a:rPr>
                <a:t>e</a:t>
              </a:r>
            </a:p>
          </p:txBody>
        </p:sp>
      </p:grpSp>
      <p:pic>
        <p:nvPicPr>
          <p:cNvPr id="87050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86380" y="1000108"/>
            <a:ext cx="3225800" cy="488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12 CuadroTexto"/>
          <p:cNvSpPr txBox="1"/>
          <p:nvPr/>
        </p:nvSpPr>
        <p:spPr>
          <a:xfrm>
            <a:off x="714348" y="1071546"/>
            <a:ext cx="35004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Linear Finite Elements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89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86116" y="1628793"/>
            <a:ext cx="5334000" cy="437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CuadroTexto"/>
          <p:cNvSpPr txBox="1"/>
          <p:nvPr/>
        </p:nvSpPr>
        <p:spPr>
          <a:xfrm>
            <a:off x="428596" y="500042"/>
            <a:ext cx="264320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Nonlinear Finite </a:t>
            </a:r>
            <a:r>
              <a:rPr lang="en-US" sz="2400" dirty="0" smtClean="0"/>
              <a:t>Element</a:t>
            </a:r>
            <a:endParaRPr lang="en-US" sz="2400" dirty="0" smtClean="0"/>
          </a:p>
          <a:p>
            <a:endParaRPr lang="en-US" sz="2400" dirty="0" smtClean="0"/>
          </a:p>
          <a:p>
            <a:r>
              <a:rPr lang="en-US" sz="2400" dirty="0" smtClean="0"/>
              <a:t>Continuum Damage Mechanics</a:t>
            </a:r>
          </a:p>
          <a:p>
            <a:endParaRPr lang="en-US" sz="2400" dirty="0" smtClean="0"/>
          </a:p>
          <a:p>
            <a:r>
              <a:rPr lang="en-US" sz="2400" dirty="0" smtClean="0"/>
              <a:t>Crack propagation using FEM</a:t>
            </a:r>
            <a:endParaRPr lang="en-US" sz="2400" dirty="0"/>
          </a:p>
        </p:txBody>
      </p:sp>
      <p:grpSp>
        <p:nvGrpSpPr>
          <p:cNvPr id="40" name="39 Grupo"/>
          <p:cNvGrpSpPr/>
          <p:nvPr/>
        </p:nvGrpSpPr>
        <p:grpSpPr>
          <a:xfrm>
            <a:off x="428596" y="4161219"/>
            <a:ext cx="2928957" cy="2125301"/>
            <a:chOff x="777551" y="4071942"/>
            <a:chExt cx="2096883" cy="1540510"/>
          </a:xfrm>
        </p:grpSpPr>
        <p:cxnSp>
          <p:nvCxnSpPr>
            <p:cNvPr id="1036" name="AutoShape 12"/>
            <p:cNvCxnSpPr>
              <a:cxnSpLocks noChangeShapeType="1"/>
            </p:cNvCxnSpPr>
            <p:nvPr/>
          </p:nvCxnSpPr>
          <p:spPr bwMode="auto">
            <a:xfrm>
              <a:off x="840419" y="4433892"/>
              <a:ext cx="635034" cy="2540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prstDash val="dash"/>
              <a:round/>
              <a:headEnd/>
              <a:tailEnd/>
            </a:ln>
          </p:spPr>
        </p:cxnSp>
        <p:grpSp>
          <p:nvGrpSpPr>
            <p:cNvPr id="1039" name="Group 15"/>
            <p:cNvGrpSpPr>
              <a:grpSpLocks/>
            </p:cNvGrpSpPr>
            <p:nvPr/>
          </p:nvGrpSpPr>
          <p:grpSpPr bwMode="auto">
            <a:xfrm>
              <a:off x="777551" y="4071942"/>
              <a:ext cx="2096883" cy="1540510"/>
              <a:chOff x="7560" y="7499"/>
              <a:chExt cx="3302" cy="2426"/>
            </a:xfrm>
          </p:grpSpPr>
          <p:cxnSp>
            <p:nvCxnSpPr>
              <p:cNvPr id="1040" name="AutoShape 16"/>
              <p:cNvCxnSpPr>
                <a:cxnSpLocks noChangeShapeType="1"/>
              </p:cNvCxnSpPr>
              <p:nvPr/>
            </p:nvCxnSpPr>
            <p:spPr bwMode="auto">
              <a:xfrm flipV="1">
                <a:off x="7642" y="8559"/>
                <a:ext cx="350" cy="1009"/>
              </a:xfrm>
              <a:prstGeom prst="straightConnector1">
                <a:avLst/>
              </a:prstGeom>
              <a:noFill/>
              <a:ln w="28575">
                <a:solidFill>
                  <a:schemeClr val="accent1"/>
                </a:solidFill>
                <a:round/>
                <a:headEnd/>
                <a:tailEnd/>
              </a:ln>
            </p:spPr>
          </p:cxnSp>
          <p:grpSp>
            <p:nvGrpSpPr>
              <p:cNvPr id="1041" name="Group 17"/>
              <p:cNvGrpSpPr>
                <a:grpSpLocks/>
              </p:cNvGrpSpPr>
              <p:nvPr/>
            </p:nvGrpSpPr>
            <p:grpSpPr bwMode="auto">
              <a:xfrm>
                <a:off x="7560" y="7499"/>
                <a:ext cx="3302" cy="2426"/>
                <a:chOff x="7560" y="7499"/>
                <a:chExt cx="3302" cy="2426"/>
              </a:xfrm>
            </p:grpSpPr>
            <p:cxnSp>
              <p:nvCxnSpPr>
                <p:cNvPr id="1042" name="AutoShape 18"/>
                <p:cNvCxnSpPr>
                  <a:cxnSpLocks noChangeShapeType="1"/>
                </p:cNvCxnSpPr>
                <p:nvPr/>
              </p:nvCxnSpPr>
              <p:spPr bwMode="auto">
                <a:xfrm flipV="1">
                  <a:off x="7642" y="7640"/>
                  <a:ext cx="0" cy="2028"/>
                </a:xfrm>
                <a:prstGeom prst="straightConnector1">
                  <a:avLst/>
                </a:prstGeom>
                <a:noFill/>
                <a:ln w="38100">
                  <a:solidFill>
                    <a:srgbClr val="000000"/>
                  </a:solidFill>
                  <a:round/>
                  <a:headEnd/>
                  <a:tailEnd type="triangle" w="med" len="med"/>
                </a:ln>
              </p:spPr>
            </p:cxnSp>
            <p:cxnSp>
              <p:nvCxnSpPr>
                <p:cNvPr id="1043" name="AutoShape 19"/>
                <p:cNvCxnSpPr>
                  <a:cxnSpLocks noChangeShapeType="1"/>
                </p:cNvCxnSpPr>
                <p:nvPr/>
              </p:nvCxnSpPr>
              <p:spPr bwMode="auto">
                <a:xfrm>
                  <a:off x="7560" y="9568"/>
                  <a:ext cx="2646" cy="0"/>
                </a:xfrm>
                <a:prstGeom prst="straightConnector1">
                  <a:avLst/>
                </a:prstGeom>
                <a:noFill/>
                <a:ln w="38100">
                  <a:solidFill>
                    <a:srgbClr val="000000"/>
                  </a:solidFill>
                  <a:round/>
                  <a:headEnd/>
                  <a:tailEnd type="triangle" w="med" len="med"/>
                </a:ln>
              </p:spPr>
            </p:cxnSp>
            <p:sp>
              <p:nvSpPr>
                <p:cNvPr id="1044" name="Text Box 20"/>
                <p:cNvSpPr txBox="1">
                  <a:spLocks noChangeArrowheads="1"/>
                </p:cNvSpPr>
                <p:nvPr/>
              </p:nvSpPr>
              <p:spPr bwMode="auto">
                <a:xfrm>
                  <a:off x="7599" y="7499"/>
                  <a:ext cx="1028" cy="79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100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pt-BR" sz="1600" b="0" i="0" u="none" strike="noStrike" cap="none" normalizeH="0" baseline="0" dirty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Symbol" pitchFamily="18" charset="2"/>
                      <a:cs typeface="Arial" pitchFamily="34" charset="0"/>
                    </a:rPr>
                    <a:t>s</a:t>
                  </a:r>
                  <a:endParaRPr kumimoji="0" lang="pt-BR" sz="24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045" name="Text Box 21"/>
                <p:cNvSpPr txBox="1">
                  <a:spLocks noChangeArrowheads="1"/>
                </p:cNvSpPr>
                <p:nvPr/>
              </p:nvSpPr>
              <p:spPr bwMode="auto">
                <a:xfrm>
                  <a:off x="9834" y="9130"/>
                  <a:ext cx="1028" cy="79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100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pt-BR" sz="2000" b="0" i="0" u="none" strike="noStrike" cap="none" normalizeH="0" baseline="0" dirty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Symbol" pitchFamily="18" charset="2"/>
                      <a:cs typeface="Arial" pitchFamily="34" charset="0"/>
                    </a:rPr>
                    <a:t>e</a:t>
                  </a:r>
                  <a:endParaRPr kumimoji="0" lang="pt-BR" sz="24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046" name="Text Box 22"/>
                <p:cNvSpPr txBox="1">
                  <a:spLocks noChangeArrowheads="1"/>
                </p:cNvSpPr>
                <p:nvPr/>
              </p:nvSpPr>
              <p:spPr bwMode="auto">
                <a:xfrm>
                  <a:off x="7812" y="8773"/>
                  <a:ext cx="1028" cy="79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100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pt-BR" sz="1600" b="0" i="0" u="none" strike="noStrike" cap="none" normalizeH="0" baseline="0" dirty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imes New Roman" pitchFamily="18" charset="0"/>
                      <a:cs typeface="Arial" pitchFamily="34" charset="0"/>
                    </a:rPr>
                    <a:t>E</a:t>
                  </a:r>
                  <a:endParaRPr kumimoji="0" lang="pt-BR" sz="24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047" name="Freeform 23"/>
                <p:cNvSpPr>
                  <a:spLocks/>
                </p:cNvSpPr>
                <p:nvPr/>
              </p:nvSpPr>
              <p:spPr bwMode="auto">
                <a:xfrm>
                  <a:off x="7974" y="8068"/>
                  <a:ext cx="2057" cy="545"/>
                </a:xfrm>
                <a:custGeom>
                  <a:avLst/>
                  <a:gdLst/>
                  <a:ahLst/>
                  <a:cxnLst>
                    <a:cxn ang="0">
                      <a:pos x="0" y="608"/>
                    </a:cxn>
                    <a:cxn ang="0">
                      <a:pos x="110" y="424"/>
                    </a:cxn>
                    <a:cxn ang="0">
                      <a:pos x="360" y="208"/>
                    </a:cxn>
                    <a:cxn ang="0">
                      <a:pos x="610" y="98"/>
                    </a:cxn>
                    <a:cxn ang="0">
                      <a:pos x="1050" y="12"/>
                    </a:cxn>
                    <a:cxn ang="0">
                      <a:pos x="1860" y="168"/>
                    </a:cxn>
                    <a:cxn ang="0">
                      <a:pos x="2350" y="308"/>
                    </a:cxn>
                  </a:cxnLst>
                  <a:rect l="0" t="0" r="r" b="b"/>
                  <a:pathLst>
                    <a:path w="2350" h="608">
                      <a:moveTo>
                        <a:pt x="0" y="608"/>
                      </a:moveTo>
                      <a:cubicBezTo>
                        <a:pt x="25" y="549"/>
                        <a:pt x="50" y="491"/>
                        <a:pt x="110" y="424"/>
                      </a:cubicBezTo>
                      <a:cubicBezTo>
                        <a:pt x="170" y="357"/>
                        <a:pt x="277" y="262"/>
                        <a:pt x="360" y="208"/>
                      </a:cubicBezTo>
                      <a:cubicBezTo>
                        <a:pt x="443" y="154"/>
                        <a:pt x="495" y="131"/>
                        <a:pt x="610" y="98"/>
                      </a:cubicBezTo>
                      <a:cubicBezTo>
                        <a:pt x="725" y="65"/>
                        <a:pt x="842" y="0"/>
                        <a:pt x="1050" y="12"/>
                      </a:cubicBezTo>
                      <a:cubicBezTo>
                        <a:pt x="1258" y="24"/>
                        <a:pt x="1643" y="119"/>
                        <a:pt x="1860" y="168"/>
                      </a:cubicBezTo>
                      <a:cubicBezTo>
                        <a:pt x="2077" y="217"/>
                        <a:pt x="2213" y="262"/>
                        <a:pt x="2350" y="308"/>
                      </a:cubicBezTo>
                    </a:path>
                  </a:pathLst>
                </a:custGeom>
                <a:noFill/>
                <a:ln w="28575">
                  <a:solidFill>
                    <a:schemeClr val="accent1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t-BR" sz="2400" dirty="0"/>
                </a:p>
              </p:txBody>
            </p:sp>
          </p:grpSp>
        </p:grpSp>
        <p:cxnSp>
          <p:nvCxnSpPr>
            <p:cNvPr id="1059" name="AutoShape 35"/>
            <p:cNvCxnSpPr>
              <a:cxnSpLocks noChangeShapeType="1"/>
            </p:cNvCxnSpPr>
            <p:nvPr/>
          </p:nvCxnSpPr>
          <p:spPr bwMode="auto">
            <a:xfrm flipV="1">
              <a:off x="1147776" y="4470722"/>
              <a:ext cx="695998" cy="915670"/>
            </a:xfrm>
            <a:prstGeom prst="straightConnector1">
              <a:avLst/>
            </a:prstGeom>
            <a:noFill/>
            <a:ln w="28575">
              <a:solidFill>
                <a:schemeClr val="accent1"/>
              </a:solidFill>
              <a:round/>
              <a:headEnd/>
              <a:tailEnd/>
            </a:ln>
          </p:spPr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00760" y="214291"/>
            <a:ext cx="2928958" cy="21695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4756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14678" y="2566994"/>
            <a:ext cx="2381250" cy="179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4757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2910" y="4786322"/>
            <a:ext cx="2250297" cy="1500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6 CuadroTexto"/>
          <p:cNvSpPr txBox="1"/>
          <p:nvPr/>
        </p:nvSpPr>
        <p:spPr>
          <a:xfrm>
            <a:off x="357158" y="285728"/>
            <a:ext cx="55721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Nonlinear analyses are difficult and very expensive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26172" y="-24"/>
            <a:ext cx="7917794" cy="62395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2 Rectángulo"/>
          <p:cNvSpPr/>
          <p:nvPr/>
        </p:nvSpPr>
        <p:spPr>
          <a:xfrm>
            <a:off x="714348" y="6211669"/>
            <a:ext cx="79296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dirty="0" smtClean="0"/>
              <a:t>http://technoccult.net/archives/2010/05/30/hong-kong%E2%80%99s-</a:t>
            </a:r>
            <a:r>
              <a:rPr lang="pt-BR" dirty="0" err="1" smtClean="0"/>
              <a:t>rooftop-shanty-towns</a:t>
            </a:r>
            <a:r>
              <a:rPr lang="pt-BR" dirty="0" smtClean="0"/>
              <a:t>/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1918</TotalTime>
  <Words>588</Words>
  <Application>Microsoft Office PowerPoint</Application>
  <PresentationFormat>Presentación en pantalla (4:3)</PresentationFormat>
  <Paragraphs>265</Paragraphs>
  <Slides>41</Slides>
  <Notes>24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incrustados</vt:lpstr>
      </vt:variant>
      <vt:variant>
        <vt:i4>2</vt:i4>
      </vt:variant>
      <vt:variant>
        <vt:lpstr>Títulos de diapositiva</vt:lpstr>
      </vt:variant>
      <vt:variant>
        <vt:i4>41</vt:i4>
      </vt:variant>
    </vt:vector>
  </HeadingPairs>
  <TitlesOfParts>
    <vt:vector size="44" baseType="lpstr">
      <vt:lpstr>Tema de Office</vt:lpstr>
      <vt:lpstr>Documento</vt:lpstr>
      <vt:lpstr>Gráfico</vt:lpstr>
      <vt:lpstr>STRUCTURES, EARTHQUAKES  AND GRID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Double Bay Frame With Partially Confined Masonry</vt:lpstr>
      <vt:lpstr>Diapositiva 19</vt:lpstr>
      <vt:lpstr>Diapositiva 20</vt:lpstr>
      <vt:lpstr>Diapositiva 21</vt:lpstr>
      <vt:lpstr>Diapositiva 22</vt:lpstr>
      <vt:lpstr>Diapositiva 23</vt:lpstr>
      <vt:lpstr>Diapositiva 24</vt:lpstr>
      <vt:lpstr>Diapositiva 25</vt:lpstr>
      <vt:lpstr>Diapositiva 26</vt:lpstr>
      <vt:lpstr>Diapositiva 27</vt:lpstr>
      <vt:lpstr>Diapositiva 28</vt:lpstr>
      <vt:lpstr>Portal of Damage: The nonlinear finite element program for suburbs (web-based since 2002)</vt:lpstr>
      <vt:lpstr>Diapositiva 30</vt:lpstr>
      <vt:lpstr>Diapositiva 31</vt:lpstr>
      <vt:lpstr>Diapositiva 32</vt:lpstr>
      <vt:lpstr>Diapositiva 33</vt:lpstr>
      <vt:lpstr>Diapositiva 34</vt:lpstr>
      <vt:lpstr>Diapositiva 35</vt:lpstr>
      <vt:lpstr>Diapositiva 36</vt:lpstr>
      <vt:lpstr>Portal of Damage on Grid</vt:lpstr>
      <vt:lpstr>Diapositiva 38</vt:lpstr>
      <vt:lpstr>Diapositiva 39</vt:lpstr>
      <vt:lpstr>Diapositiva 40</vt:lpstr>
      <vt:lpstr>Diapositiva 41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PORTAL OF DAMAGE ON GRID</dc:title>
  <dc:creator>TudoBem</dc:creator>
  <cp:lastModifiedBy>TudoBem</cp:lastModifiedBy>
  <cp:revision>149</cp:revision>
  <dcterms:created xsi:type="dcterms:W3CDTF">2011-10-16T12:12:02Z</dcterms:created>
  <dcterms:modified xsi:type="dcterms:W3CDTF">2011-10-18T12:15:46Z</dcterms:modified>
</cp:coreProperties>
</file>