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Override PartName="/ppt/slides/slide87.xml" ContentType="application/vnd.openxmlformats-officedocument.presentationml.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slides/slide80.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9.xml" ContentType="application/vnd.openxmlformats-officedocument.presentationml.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84.xml" ContentType="application/vnd.openxmlformats-officedocument.presentationml.slide+xml"/>
  <Default Extension="tiff" ContentType="image/tiff"/>
  <Override PartName="/ppt/notesSlides/notesSlide8.xml" ContentType="application/vnd.openxmlformats-officedocument.presentationml.notesSlide+xml"/>
  <Override PartName="/ppt/slides/slide46.xml" ContentType="application/vnd.openxmlformats-officedocument.presentationml.slide+xml"/>
  <Override PartName="/ppt/slides/slide70.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72.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slides/slide81.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Layouts/slideLayout6.xml" ContentType="application/vnd.openxmlformats-officedocument.presentationml.slideLayout+xml"/>
  <Override PartName="/ppt/slides/slide12.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9.xml" ContentType="application/vnd.openxmlformats-officedocument.presentationml.notesSlide+xml"/>
  <Override PartName="/ppt/slides/slide71.xml" ContentType="application/vnd.openxmlformats-officedocument.presentationml.slide+xml"/>
  <Override PartName="/ppt/notesSlides/notesSlide11.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slides/slide82.xml" ContentType="application/vnd.openxmlformats-officedocument.presentationml.slide+xml"/>
  <Default Extension="doc" ContentType="application/msword"/>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29.xml" ContentType="application/vnd.openxmlformats-officedocument.presentationml.slide+xml"/>
  <Override PartName="/ppt/slides/slide86.xml" ContentType="application/vnd.openxmlformats-officedocument.presentationml.slide+xml"/>
  <Override PartName="/ppt/notesSlides/notesSlide10.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5.xml" ContentType="application/vnd.openxmlformats-officedocument.presentationml.notesSlide+xml"/>
  <Override PartName="/ppt/slides/slide59.xml" ContentType="application/vnd.openxmlformats-officedocument.presentationml.slide+xml"/>
  <Override PartName="/ppt/slides/slide78.xml" ContentType="application/vnd.openxmlformats-officedocument.presentationml.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slides/slide83.xml" ContentType="application/vnd.openxmlformats-officedocument.presentationml.slide+xml"/>
  <Default Extension="pict" ContentType="image/pict"/>
  <Default Extension="pdf" ContentType="application/pdf"/>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89"/>
  </p:notesMasterIdLst>
  <p:sldIdLst>
    <p:sldId id="302" r:id="rId2"/>
    <p:sldId id="317" r:id="rId3"/>
    <p:sldId id="368" r:id="rId4"/>
    <p:sldId id="321" r:id="rId5"/>
    <p:sldId id="303" r:id="rId6"/>
    <p:sldId id="304" r:id="rId7"/>
    <p:sldId id="305" r:id="rId8"/>
    <p:sldId id="306" r:id="rId9"/>
    <p:sldId id="307" r:id="rId10"/>
    <p:sldId id="308" r:id="rId11"/>
    <p:sldId id="309" r:id="rId12"/>
    <p:sldId id="331" r:id="rId13"/>
    <p:sldId id="311" r:id="rId14"/>
    <p:sldId id="332" r:id="rId15"/>
    <p:sldId id="369" r:id="rId16"/>
    <p:sldId id="370" r:id="rId17"/>
    <p:sldId id="371" r:id="rId18"/>
    <p:sldId id="348" r:id="rId19"/>
    <p:sldId id="325" r:id="rId20"/>
    <p:sldId id="328" r:id="rId21"/>
    <p:sldId id="326" r:id="rId22"/>
    <p:sldId id="327" r:id="rId23"/>
    <p:sldId id="310" r:id="rId24"/>
    <p:sldId id="329" r:id="rId25"/>
    <p:sldId id="330" r:id="rId26"/>
    <p:sldId id="260" r:id="rId27"/>
    <p:sldId id="349" r:id="rId28"/>
    <p:sldId id="350" r:id="rId29"/>
    <p:sldId id="351" r:id="rId30"/>
    <p:sldId id="352" r:id="rId31"/>
    <p:sldId id="353" r:id="rId32"/>
    <p:sldId id="354" r:id="rId33"/>
    <p:sldId id="355" r:id="rId34"/>
    <p:sldId id="261" r:id="rId35"/>
    <p:sldId id="356" r:id="rId36"/>
    <p:sldId id="357" r:id="rId37"/>
    <p:sldId id="358" r:id="rId38"/>
    <p:sldId id="360" r:id="rId39"/>
    <p:sldId id="361" r:id="rId40"/>
    <p:sldId id="362" r:id="rId41"/>
    <p:sldId id="366" r:id="rId42"/>
    <p:sldId id="363" r:id="rId43"/>
    <p:sldId id="264" r:id="rId44"/>
    <p:sldId id="364" r:id="rId45"/>
    <p:sldId id="365" r:id="rId46"/>
    <p:sldId id="283" r:id="rId47"/>
    <p:sldId id="274" r:id="rId48"/>
    <p:sldId id="282" r:id="rId49"/>
    <p:sldId id="286" r:id="rId50"/>
    <p:sldId id="287" r:id="rId51"/>
    <p:sldId id="279" r:id="rId52"/>
    <p:sldId id="280" r:id="rId53"/>
    <p:sldId id="284" r:id="rId54"/>
    <p:sldId id="285" r:id="rId55"/>
    <p:sldId id="289" r:id="rId56"/>
    <p:sldId id="290" r:id="rId57"/>
    <p:sldId id="291" r:id="rId58"/>
    <p:sldId id="292" r:id="rId59"/>
    <p:sldId id="293" r:id="rId60"/>
    <p:sldId id="295" r:id="rId61"/>
    <p:sldId id="296" r:id="rId62"/>
    <p:sldId id="297" r:id="rId63"/>
    <p:sldId id="298" r:id="rId64"/>
    <p:sldId id="299" r:id="rId65"/>
    <p:sldId id="300" r:id="rId66"/>
    <p:sldId id="270" r:id="rId67"/>
    <p:sldId id="333" r:id="rId68"/>
    <p:sldId id="334" r:id="rId69"/>
    <p:sldId id="335" r:id="rId70"/>
    <p:sldId id="336" r:id="rId71"/>
    <p:sldId id="337" r:id="rId72"/>
    <p:sldId id="318" r:id="rId73"/>
    <p:sldId id="319" r:id="rId74"/>
    <p:sldId id="320" r:id="rId75"/>
    <p:sldId id="324" r:id="rId76"/>
    <p:sldId id="338" r:id="rId77"/>
    <p:sldId id="339" r:id="rId78"/>
    <p:sldId id="340" r:id="rId79"/>
    <p:sldId id="341" r:id="rId80"/>
    <p:sldId id="342" r:id="rId81"/>
    <p:sldId id="343" r:id="rId82"/>
    <p:sldId id="344" r:id="rId83"/>
    <p:sldId id="273" r:id="rId84"/>
    <p:sldId id="345" r:id="rId85"/>
    <p:sldId id="367" r:id="rId86"/>
    <p:sldId id="346" r:id="rId87"/>
    <p:sldId id="347" r:id="rId88"/>
  </p:sldIdLst>
  <p:sldSz cx="9144000" cy="6858000" type="screen4x3"/>
  <p:notesSz cx="6858000" cy="9144000"/>
  <p:defaultTextStyle>
    <a:defPPr>
      <a:defRPr lang="pt-B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0667" autoAdjust="0"/>
  </p:normalViewPr>
  <p:slideViewPr>
    <p:cSldViewPr snapToObjects="1">
      <p:cViewPr varScale="1">
        <p:scale>
          <a:sx n="83" d="100"/>
          <a:sy n="83" d="100"/>
        </p:scale>
        <p:origin x="-83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896"/>
    </p:cViewPr>
  </p:sorterViewPr>
  <p:gridSpacing cx="73736200" cy="7373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interSettings" Target="printerSettings/printerSettings1.bin"/><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4541EA-2CAC-6546-BA67-2A35EE0256DE}" type="datetimeFigureOut">
              <a:rPr lang="pt-BR" smtClean="0"/>
              <a:pPr/>
              <a:t>10/18/11</a:t>
            </a:fld>
            <a:endParaRPr lang="pt-B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B003C0-8EA1-9940-A085-7CED7A35622D}" type="slidenum">
              <a:rPr lang="pt-BR" smtClean="0"/>
              <a:pPr/>
              <a:t>‹#›</a:t>
            </a:fld>
            <a:endParaRPr lang="pt-BR"/>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9AB003C0-8EA1-9940-A085-7CED7A35622D}" type="slidenum">
              <a:rPr lang="pt-BR" smtClean="0"/>
              <a:pPr/>
              <a:t>1</a:t>
            </a:fld>
            <a:endParaRPr 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E84D34B6-80B2-9B42-902D-29D99F323890}" type="slidenum">
              <a:rPr lang="en-GB"/>
              <a:pPr/>
              <a:t>21</a:t>
            </a:fld>
            <a:endParaRPr lang="en-GB"/>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E84D34B6-80B2-9B42-902D-29D99F323890}" type="slidenum">
              <a:rPr lang="en-GB"/>
              <a:pPr/>
              <a:t>22</a:t>
            </a:fld>
            <a:endParaRPr lang="en-GB"/>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A9D462E9-5C79-E442-92EB-A83ECD8644CD}" type="slidenum">
              <a:rPr lang="en-GB"/>
              <a:pPr/>
              <a:t>23</a:t>
            </a:fld>
            <a:endParaRPr lang="en-GB"/>
          </a:p>
        </p:txBody>
      </p:sp>
      <p:sp>
        <p:nvSpPr>
          <p:cNvPr id="29699" name="Rectangle 2"/>
          <p:cNvSpPr>
            <a:spLocks noGrp="1" noRot="1" noChangeAspect="1" noChangeArrowheads="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E84D34B6-80B2-9B42-902D-29D99F323890}" type="slidenum">
              <a:rPr lang="en-GB"/>
              <a:pPr/>
              <a:t>24</a:t>
            </a:fld>
            <a:endParaRPr lang="en-GB"/>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E84D34B6-80B2-9B42-902D-29D99F323890}" type="slidenum">
              <a:rPr lang="en-GB"/>
              <a:pPr/>
              <a:t>25</a:t>
            </a:fld>
            <a:endParaRPr lang="en-GB"/>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E8D17-CA75-0645-8B9C-1CC34FFA2742}" type="slidenum">
              <a:rPr lang="en-GB"/>
              <a:pPr/>
              <a:t>61</a:t>
            </a:fld>
            <a:endParaRPr lang="en-GB"/>
          </a:p>
        </p:txBody>
      </p:sp>
      <p:sp>
        <p:nvSpPr>
          <p:cNvPr id="563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63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E84D34B6-80B2-9B42-902D-29D99F323890}" type="slidenum">
              <a:rPr lang="en-GB"/>
              <a:pPr/>
              <a:t>12</a:t>
            </a:fld>
            <a:endParaRPr lang="en-GB"/>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E84D34B6-80B2-9B42-902D-29D99F323890}" type="slidenum">
              <a:rPr lang="en-GB"/>
              <a:pPr/>
              <a:t>13</a:t>
            </a:fld>
            <a:endParaRPr lang="en-GB"/>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E84D34B6-80B2-9B42-902D-29D99F323890}" type="slidenum">
              <a:rPr lang="en-GB"/>
              <a:pPr/>
              <a:t>14</a:t>
            </a:fld>
            <a:endParaRPr lang="en-GB"/>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E84D34B6-80B2-9B42-902D-29D99F323890}" type="slidenum">
              <a:rPr lang="en-GB"/>
              <a:pPr/>
              <a:t>15</a:t>
            </a:fld>
            <a:endParaRPr lang="en-GB"/>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E84D34B6-80B2-9B42-902D-29D99F323890}" type="slidenum">
              <a:rPr lang="en-GB"/>
              <a:pPr/>
              <a:t>16</a:t>
            </a:fld>
            <a:endParaRPr lang="en-GB"/>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E84D34B6-80B2-9B42-902D-29D99F323890}" type="slidenum">
              <a:rPr lang="en-GB"/>
              <a:pPr/>
              <a:t>17</a:t>
            </a:fld>
            <a:endParaRPr lang="en-GB"/>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E84D34B6-80B2-9B42-902D-29D99F323890}" type="slidenum">
              <a:rPr lang="en-GB"/>
              <a:pPr/>
              <a:t>19</a:t>
            </a:fld>
            <a:endParaRPr lang="en-GB"/>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E84D34B6-80B2-9B42-902D-29D99F323890}" type="slidenum">
              <a:rPr lang="en-GB"/>
              <a:pPr/>
              <a:t>20</a:t>
            </a:fld>
            <a:endParaRPr lang="en-GB"/>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pt-B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pt-BR"/>
          </a:p>
        </p:txBody>
      </p:sp>
      <p:sp>
        <p:nvSpPr>
          <p:cNvPr id="4" name="Date Placeholder 3"/>
          <p:cNvSpPr>
            <a:spLocks noGrp="1"/>
          </p:cNvSpPr>
          <p:nvPr>
            <p:ph type="dt" sz="half" idx="10"/>
          </p:nvPr>
        </p:nvSpPr>
        <p:spPr/>
        <p:txBody>
          <a:bodyPr/>
          <a:lstStyle/>
          <a:p>
            <a:fld id="{21C1A288-AE75-D645-8D78-9596A51FD9EC}" type="datetimeFigureOut">
              <a:rPr lang="pt-BR" smtClean="0"/>
              <a:pPr/>
              <a:t>10/18/11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C4D202C-49B8-9E41-B733-07B48FAAE6DD}" type="slidenum">
              <a:rPr lang="pt-BR" smtClean="0"/>
              <a:pPr/>
              <a:t>‹#›</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p>
            <a:fld id="{21C1A288-AE75-D645-8D78-9596A51FD9EC}" type="datetimeFigureOut">
              <a:rPr lang="pt-BR" smtClean="0"/>
              <a:pPr/>
              <a:t>10/18/11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C4D202C-49B8-9E41-B733-07B48FAAE6DD}" type="slidenum">
              <a:rPr lang="pt-BR" smtClean="0"/>
              <a:pPr/>
              <a:t>‹#›</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pt-B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p>
            <a:fld id="{21C1A288-AE75-D645-8D78-9596A51FD9EC}" type="datetimeFigureOut">
              <a:rPr lang="pt-BR" smtClean="0"/>
              <a:pPr/>
              <a:t>10/18/11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C4D202C-49B8-9E41-B733-07B48FAAE6DD}" type="slidenum">
              <a:rPr lang="pt-BR" smtClean="0"/>
              <a:pPr/>
              <a:t>‹#›</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p>
            <a:fld id="{21C1A288-AE75-D645-8D78-9596A51FD9EC}" type="datetimeFigureOut">
              <a:rPr lang="pt-BR" smtClean="0"/>
              <a:pPr/>
              <a:t>10/18/11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C4D202C-49B8-9E41-B733-07B48FAAE6DD}" type="slidenum">
              <a:rPr lang="pt-BR" smtClean="0"/>
              <a:pPr/>
              <a:t>‹#›</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pt-B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21C1A288-AE75-D645-8D78-9596A51FD9EC}" type="datetimeFigureOut">
              <a:rPr lang="pt-BR" smtClean="0"/>
              <a:pPr/>
              <a:t>10/18/11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C4D202C-49B8-9E41-B733-07B48FAAE6DD}" type="slidenum">
              <a:rPr lang="pt-BR" smtClean="0"/>
              <a:pPr/>
              <a:t>‹#›</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5" name="Date Placeholder 4"/>
          <p:cNvSpPr>
            <a:spLocks noGrp="1"/>
          </p:cNvSpPr>
          <p:nvPr>
            <p:ph type="dt" sz="half" idx="10"/>
          </p:nvPr>
        </p:nvSpPr>
        <p:spPr/>
        <p:txBody>
          <a:bodyPr/>
          <a:lstStyle/>
          <a:p>
            <a:fld id="{21C1A288-AE75-D645-8D78-9596A51FD9EC}" type="datetimeFigureOut">
              <a:rPr lang="pt-BR" smtClean="0"/>
              <a:pPr/>
              <a:t>10/18/11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5C4D202C-49B8-9E41-B733-07B48FAAE6DD}" type="slidenum">
              <a:rPr lang="pt-BR" smtClean="0"/>
              <a:pPr/>
              <a:t>‹#›</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pt-B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7" name="Date Placeholder 6"/>
          <p:cNvSpPr>
            <a:spLocks noGrp="1"/>
          </p:cNvSpPr>
          <p:nvPr>
            <p:ph type="dt" sz="half" idx="10"/>
          </p:nvPr>
        </p:nvSpPr>
        <p:spPr/>
        <p:txBody>
          <a:bodyPr/>
          <a:lstStyle/>
          <a:p>
            <a:fld id="{21C1A288-AE75-D645-8D78-9596A51FD9EC}" type="datetimeFigureOut">
              <a:rPr lang="pt-BR" smtClean="0"/>
              <a:pPr/>
              <a:t>10/18/11</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5C4D202C-49B8-9E41-B733-07B48FAAE6DD}" type="slidenum">
              <a:rPr lang="pt-BR" smtClean="0"/>
              <a:pPr/>
              <a:t>‹#›</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Date Placeholder 2"/>
          <p:cNvSpPr>
            <a:spLocks noGrp="1"/>
          </p:cNvSpPr>
          <p:nvPr>
            <p:ph type="dt" sz="half" idx="10"/>
          </p:nvPr>
        </p:nvSpPr>
        <p:spPr/>
        <p:txBody>
          <a:bodyPr/>
          <a:lstStyle/>
          <a:p>
            <a:fld id="{21C1A288-AE75-D645-8D78-9596A51FD9EC}" type="datetimeFigureOut">
              <a:rPr lang="pt-BR" smtClean="0"/>
              <a:pPr/>
              <a:t>10/18/11</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5C4D202C-49B8-9E41-B733-07B48FAAE6DD}" type="slidenum">
              <a:rPr lang="pt-BR" smtClean="0"/>
              <a:pPr/>
              <a:t>‹#›</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C1A288-AE75-D645-8D78-9596A51FD9EC}" type="datetimeFigureOut">
              <a:rPr lang="pt-BR" smtClean="0"/>
              <a:pPr/>
              <a:t>10/18/11</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5C4D202C-49B8-9E41-B733-07B48FAAE6DD}" type="slidenum">
              <a:rPr lang="pt-BR" smtClean="0"/>
              <a:pPr/>
              <a:t>‹#›</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pt-B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21C1A288-AE75-D645-8D78-9596A51FD9EC}" type="datetimeFigureOut">
              <a:rPr lang="pt-BR" smtClean="0"/>
              <a:pPr/>
              <a:t>10/18/11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5C4D202C-49B8-9E41-B733-07B48FAAE6DD}" type="slidenum">
              <a:rPr lang="pt-BR" smtClean="0"/>
              <a:pPr/>
              <a:t>‹#›</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pt-B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21C1A288-AE75-D645-8D78-9596A51FD9EC}" type="datetimeFigureOut">
              <a:rPr lang="pt-BR" smtClean="0"/>
              <a:pPr/>
              <a:t>10/18/11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5C4D202C-49B8-9E41-B733-07B48FAAE6DD}" type="slidenum">
              <a:rPr lang="pt-BR" smtClean="0"/>
              <a:pPr/>
              <a:t>‹#›</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pt-B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1A288-AE75-D645-8D78-9596A51FD9EC}" type="datetimeFigureOut">
              <a:rPr lang="pt-BR" smtClean="0"/>
              <a:pPr/>
              <a:t>10/18/11</a:t>
            </a:fld>
            <a:endParaRPr lang="pt-B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4D202C-49B8-9E41-B733-07B48FAAE6DD}" type="slidenum">
              <a:rPr lang="pt-BR" smtClean="0"/>
              <a:pPr/>
              <a:t>‹#›</a:t>
            </a:fld>
            <a:endParaRPr lang="pt-B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pt-B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f"/><Relationship Id="rId3" Type="http://schemas.openxmlformats.org/officeDocument/2006/relationships/image" Target="../media/image37.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video" Target="file://localhost/Users/ivanisantana/Movies/The%20mother%20of%20all%20video%20chats_%20LA-NY,%201980,%20a%20Hole%20in%20Space.mp4" TargetMode="External"/><Relationship Id="rId2" Type="http://schemas.openxmlformats.org/officeDocument/2006/relationships/slideLayout" Target="../slideLayouts/slideLayout2.xml"/><Relationship Id="rId3"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3.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oleObject" Target="../embeddings/Microsoft_Word_97_-_2004_Document1.doc"/></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png"/><Relationship Id="rId3" Type="http://schemas.openxmlformats.org/officeDocument/2006/relationships/image" Target="../media/image6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 Id="rId3" Type="http://schemas.openxmlformats.org/officeDocument/2006/relationships/image" Target="../media/image6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png"/><Relationship Id="rId3" Type="http://schemas.openxmlformats.org/officeDocument/2006/relationships/image" Target="../media/image6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tif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tif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tif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tif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tif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df"/><Relationship Id="rId3" Type="http://schemas.openxmlformats.org/officeDocument/2006/relationships/image" Target="../media/image8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9" descr="sciam_special-robotics.jpg"/>
          <p:cNvPicPr>
            <a:picLocks noChangeAspect="1"/>
          </p:cNvPicPr>
          <p:nvPr/>
        </p:nvPicPr>
        <p:blipFill>
          <a:blip r:embed="rId3"/>
          <a:srcRect/>
          <a:stretch>
            <a:fillRect/>
          </a:stretch>
        </p:blipFill>
        <p:spPr bwMode="auto">
          <a:xfrm>
            <a:off x="5791200" y="0"/>
            <a:ext cx="3352800" cy="6858000"/>
          </a:xfrm>
          <a:prstGeom prst="rect">
            <a:avLst/>
          </a:prstGeom>
          <a:noFill/>
          <a:ln w="9525">
            <a:noFill/>
            <a:miter lim="800000"/>
            <a:headEnd/>
            <a:tailEnd/>
          </a:ln>
        </p:spPr>
      </p:pic>
      <p:sp>
        <p:nvSpPr>
          <p:cNvPr id="15363" name="Rectangle 2"/>
          <p:cNvSpPr>
            <a:spLocks noGrp="1" noChangeArrowheads="1"/>
          </p:cNvSpPr>
          <p:nvPr>
            <p:ph type="title"/>
          </p:nvPr>
        </p:nvSpPr>
        <p:spPr>
          <a:xfrm>
            <a:off x="228600" y="228600"/>
            <a:ext cx="8077200" cy="6324600"/>
          </a:xfrm>
        </p:spPr>
        <p:txBody>
          <a:bodyPr>
            <a:normAutofit/>
          </a:bodyPr>
          <a:lstStyle/>
          <a:p>
            <a:pPr algn="l" eaLnBrk="1" hangingPunct="1">
              <a:lnSpc>
                <a:spcPct val="140000"/>
              </a:lnSpc>
            </a:pPr>
            <a:r>
              <a:rPr lang="es-ES" sz="2000" b="1" dirty="0">
                <a:solidFill>
                  <a:srgbClr val="161616"/>
                </a:solidFill>
                <a:latin typeface="Techno" charset="0"/>
              </a:rPr>
              <a:t>Ivani Santana</a:t>
            </a:r>
            <a:r>
              <a:rPr lang="es-ES" sz="1600" b="1" dirty="0">
                <a:solidFill>
                  <a:srgbClr val="161616"/>
                </a:solidFill>
                <a:latin typeface="Techno" charset="0"/>
              </a:rPr>
              <a:t/>
            </a:r>
            <a:br>
              <a:rPr lang="es-ES" sz="1600" b="1" dirty="0">
                <a:solidFill>
                  <a:srgbClr val="161616"/>
                </a:solidFill>
                <a:latin typeface="Techno" charset="0"/>
              </a:rPr>
            </a:br>
            <a:r>
              <a:rPr lang="es-ES" sz="1600" dirty="0">
                <a:solidFill>
                  <a:srgbClr val="161616"/>
                </a:solidFill>
                <a:latin typeface="Techno" charset="0"/>
              </a:rPr>
              <a:t>ivani.santana@pq.cnpq.br / ivani@</a:t>
            </a:r>
            <a:r>
              <a:rPr lang="es-ES" sz="1600" dirty="0" smtClean="0">
                <a:solidFill>
                  <a:srgbClr val="161616"/>
                </a:solidFill>
                <a:latin typeface="Techno" charset="0"/>
              </a:rPr>
              <a:t>ufba.br</a:t>
            </a:r>
            <a:br>
              <a:rPr lang="es-ES" sz="1600" dirty="0" smtClean="0">
                <a:solidFill>
                  <a:srgbClr val="161616"/>
                </a:solidFill>
                <a:latin typeface="Techno" charset="0"/>
              </a:rPr>
            </a:br>
            <a:r>
              <a:rPr lang="es-ES" sz="1600" b="1" dirty="0" smtClean="0">
                <a:solidFill>
                  <a:srgbClr val="161616"/>
                </a:solidFill>
                <a:latin typeface="Techno" charset="0"/>
              </a:rPr>
              <a:t>ivani_santana@uol.com.br</a:t>
            </a:r>
            <a:r>
              <a:rPr lang="es-ES" sz="1600" dirty="0" smtClean="0">
                <a:solidFill>
                  <a:srgbClr val="161616"/>
                </a:solidFill>
                <a:latin typeface="Techno" charset="0"/>
              </a:rPr>
              <a:t> </a:t>
            </a:r>
            <a:r>
              <a:rPr lang="es-ES" sz="1600" b="1" dirty="0">
                <a:solidFill>
                  <a:srgbClr val="161616"/>
                </a:solidFill>
                <a:latin typeface="Techno" charset="0"/>
              </a:rPr>
              <a:t/>
            </a:r>
            <a:br>
              <a:rPr lang="es-ES" sz="1600" b="1" dirty="0">
                <a:solidFill>
                  <a:srgbClr val="161616"/>
                </a:solidFill>
                <a:latin typeface="Techno" charset="0"/>
              </a:rPr>
            </a:br>
            <a:r>
              <a:rPr lang="es-ES" sz="1600" b="1" dirty="0" smtClean="0">
                <a:solidFill>
                  <a:srgbClr val="161616"/>
                </a:solidFill>
                <a:latin typeface="Techno" charset="0"/>
              </a:rPr>
              <a:t/>
            </a:r>
            <a:br>
              <a:rPr lang="es-ES" sz="1600" b="1" dirty="0" smtClean="0">
                <a:solidFill>
                  <a:srgbClr val="161616"/>
                </a:solidFill>
                <a:latin typeface="Techno" charset="0"/>
              </a:rPr>
            </a:br>
            <a:r>
              <a:rPr lang="es-ES" sz="1600" b="1" dirty="0" smtClean="0">
                <a:solidFill>
                  <a:srgbClr val="161616"/>
                </a:solidFill>
                <a:latin typeface="Techno" charset="0"/>
              </a:rPr>
              <a:t>Federal University of Bahia </a:t>
            </a:r>
            <a:r>
              <a:rPr lang="es-ES" sz="1600" dirty="0" smtClean="0">
                <a:solidFill>
                  <a:srgbClr val="161616"/>
                </a:solidFill>
                <a:latin typeface="Techno" charset="0"/>
              </a:rPr>
              <a:t/>
            </a:r>
            <a:br>
              <a:rPr lang="es-ES" sz="1600" dirty="0" smtClean="0">
                <a:solidFill>
                  <a:srgbClr val="161616"/>
                </a:solidFill>
                <a:latin typeface="Techno" charset="0"/>
              </a:rPr>
            </a:br>
            <a:r>
              <a:rPr lang="es-ES" sz="1600" dirty="0" smtClean="0">
                <a:solidFill>
                  <a:srgbClr val="161616"/>
                </a:solidFill>
                <a:latin typeface="Techno" charset="0"/>
              </a:rPr>
              <a:t>Institutit of Humanities, Arts and Science Prof</a:t>
            </a:r>
            <a:r>
              <a:rPr lang="es-ES" sz="1600" dirty="0">
                <a:solidFill>
                  <a:srgbClr val="161616"/>
                </a:solidFill>
                <a:latin typeface="Techno" charset="0"/>
              </a:rPr>
              <a:t>. Milton Santos</a:t>
            </a:r>
            <a:r>
              <a:rPr lang="es-ES" sz="1600" dirty="0" smtClean="0">
                <a:solidFill>
                  <a:srgbClr val="161616"/>
                </a:solidFill>
                <a:latin typeface="Techno" charset="0"/>
              </a:rPr>
              <a:t/>
            </a:r>
            <a:br>
              <a:rPr lang="es-ES" sz="1600" dirty="0" smtClean="0">
                <a:solidFill>
                  <a:srgbClr val="161616"/>
                </a:solidFill>
                <a:latin typeface="Techno" charset="0"/>
              </a:rPr>
            </a:br>
            <a:r>
              <a:rPr lang="es-ES" sz="1600" dirty="0" smtClean="0">
                <a:solidFill>
                  <a:srgbClr val="161616"/>
                </a:solidFill>
                <a:latin typeface="Techno" charset="0"/>
              </a:rPr>
              <a:t>Professor of Art and Contemporary Technology </a:t>
            </a:r>
            <a:r>
              <a:rPr lang="es-ES" sz="1600" dirty="0">
                <a:solidFill>
                  <a:srgbClr val="161616"/>
                </a:solidFill>
                <a:latin typeface="Techno" charset="0"/>
              </a:rPr>
              <a:t>(ArTeC)</a:t>
            </a:r>
            <a:r>
              <a:rPr lang="es-ES" sz="1600" dirty="0" smtClean="0">
                <a:solidFill>
                  <a:srgbClr val="161616"/>
                </a:solidFill>
                <a:latin typeface="Techno" charset="0"/>
              </a:rPr>
              <a:t/>
            </a:r>
            <a:br>
              <a:rPr lang="es-ES" sz="1600" dirty="0" smtClean="0">
                <a:solidFill>
                  <a:srgbClr val="161616"/>
                </a:solidFill>
                <a:latin typeface="Techno" charset="0"/>
              </a:rPr>
            </a:br>
            <a:r>
              <a:rPr lang="es-ES" sz="1600" dirty="0" smtClean="0">
                <a:solidFill>
                  <a:srgbClr val="161616"/>
                </a:solidFill>
                <a:latin typeface="Techno" charset="0"/>
              </a:rPr>
              <a:t>and Master and PH.D. Program of Theater and Dance</a:t>
            </a:r>
            <a:br>
              <a:rPr lang="es-ES" sz="1600" dirty="0" smtClean="0">
                <a:solidFill>
                  <a:srgbClr val="161616"/>
                </a:solidFill>
                <a:latin typeface="Techno" charset="0"/>
              </a:rPr>
            </a:br>
            <a:r>
              <a:rPr lang="es-ES" sz="1600" dirty="0" smtClean="0">
                <a:solidFill>
                  <a:srgbClr val="161616"/>
                </a:solidFill>
                <a:latin typeface="Techno" charset="0"/>
              </a:rPr>
              <a:t/>
            </a:r>
            <a:br>
              <a:rPr lang="es-ES" sz="1600" dirty="0" smtClean="0">
                <a:solidFill>
                  <a:srgbClr val="161616"/>
                </a:solidFill>
                <a:latin typeface="Techno" charset="0"/>
              </a:rPr>
            </a:br>
            <a:r>
              <a:rPr lang="es-ES" sz="1600" dirty="0" smtClean="0">
                <a:solidFill>
                  <a:srgbClr val="161616"/>
                </a:solidFill>
                <a:latin typeface="Techno" charset="0"/>
              </a:rPr>
              <a:t>Research Group Technological Poetics</a:t>
            </a:r>
            <a:br>
              <a:rPr lang="es-ES" sz="1600" dirty="0" smtClean="0">
                <a:solidFill>
                  <a:srgbClr val="161616"/>
                </a:solidFill>
                <a:latin typeface="Techno" charset="0"/>
              </a:rPr>
            </a:br>
            <a:r>
              <a:rPr lang="es-ES" sz="1600" b="1" dirty="0">
                <a:solidFill>
                  <a:srgbClr val="161616"/>
                </a:solidFill>
                <a:latin typeface="Techno" charset="0"/>
              </a:rPr>
              <a:t>www.poeticatecnologica.ufba.br</a:t>
            </a:r>
            <a:r>
              <a:rPr lang="es-ES" sz="1600" dirty="0">
                <a:solidFill>
                  <a:srgbClr val="161616"/>
                </a:solidFill>
                <a:latin typeface="Techno" charset="0"/>
              </a:rPr>
              <a:t/>
            </a:r>
            <a:br>
              <a:rPr lang="es-ES" sz="1600" dirty="0">
                <a:solidFill>
                  <a:srgbClr val="161616"/>
                </a:solidFill>
                <a:latin typeface="Techno" charset="0"/>
              </a:rPr>
            </a:br>
            <a:r>
              <a:rPr lang="es-ES" sz="1600" dirty="0">
                <a:solidFill>
                  <a:srgbClr val="161616"/>
                </a:solidFill>
                <a:latin typeface="Techno" charset="0"/>
              </a:rPr>
              <a:t/>
            </a:r>
            <a:br>
              <a:rPr lang="es-ES" sz="1600" dirty="0">
                <a:solidFill>
                  <a:srgbClr val="161616"/>
                </a:solidFill>
                <a:latin typeface="Techno" charset="0"/>
              </a:rPr>
            </a:br>
            <a:r>
              <a:rPr lang="es-ES" sz="1600" dirty="0" smtClean="0">
                <a:solidFill>
                  <a:srgbClr val="161616"/>
                </a:solidFill>
                <a:latin typeface="Techno" charset="0"/>
              </a:rPr>
              <a:t>Map and Program of Art in Digital Dance</a:t>
            </a:r>
            <a:br>
              <a:rPr lang="es-ES" sz="1600" dirty="0" smtClean="0">
                <a:solidFill>
                  <a:srgbClr val="161616"/>
                </a:solidFill>
                <a:latin typeface="Techno" charset="0"/>
              </a:rPr>
            </a:br>
            <a:r>
              <a:rPr lang="es-ES" sz="1600" b="1" dirty="0">
                <a:solidFill>
                  <a:srgbClr val="161616"/>
                </a:solidFill>
                <a:latin typeface="Techno" charset="0"/>
              </a:rPr>
              <a:t>www.mapad2.ufba.br</a:t>
            </a:r>
            <a:r>
              <a:rPr lang="es-ES" sz="1600" dirty="0">
                <a:solidFill>
                  <a:srgbClr val="161616"/>
                </a:solidFill>
                <a:latin typeface="Techno" charset="0"/>
              </a:rPr>
              <a:t/>
            </a:r>
            <a:br>
              <a:rPr lang="es-ES" sz="1600" dirty="0">
                <a:solidFill>
                  <a:srgbClr val="161616"/>
                </a:solidFill>
                <a:latin typeface="Techno" charset="0"/>
              </a:rPr>
            </a:br>
            <a:r>
              <a:rPr lang="es-ES" sz="1600" b="1" dirty="0" smtClean="0">
                <a:solidFill>
                  <a:srgbClr val="161616"/>
                </a:solidFill>
                <a:latin typeface="Techno" charset="0"/>
              </a:rPr>
              <a:t/>
            </a:r>
            <a:br>
              <a:rPr lang="es-ES" sz="1600" b="1" dirty="0" smtClean="0">
                <a:solidFill>
                  <a:srgbClr val="161616"/>
                </a:solidFill>
                <a:latin typeface="Techno" charset="0"/>
              </a:rPr>
            </a:br>
            <a:r>
              <a:rPr lang="es-ES" sz="1600" b="1" dirty="0" smtClean="0">
                <a:solidFill>
                  <a:srgbClr val="161616"/>
                </a:solidFill>
                <a:latin typeface="Techno" charset="0"/>
              </a:rPr>
              <a:t>Choreographer, dancer, </a:t>
            </a:r>
            <a:br>
              <a:rPr lang="es-ES" sz="1600" b="1" dirty="0" smtClean="0">
                <a:solidFill>
                  <a:srgbClr val="161616"/>
                </a:solidFill>
                <a:latin typeface="Techno" charset="0"/>
              </a:rPr>
            </a:br>
            <a:r>
              <a:rPr lang="es-ES" sz="1600" b="1" dirty="0" smtClean="0">
                <a:solidFill>
                  <a:srgbClr val="161616"/>
                </a:solidFill>
                <a:latin typeface="Techno" charset="0"/>
              </a:rPr>
              <a:t>research of art/dance and tecnology</a:t>
            </a:r>
            <a:endParaRPr lang="es-ES" sz="1600" dirty="0">
              <a:solidFill>
                <a:srgbClr val="161616"/>
              </a:solidFill>
            </a:endParaRPr>
          </a:p>
        </p:txBody>
      </p:sp>
      <p:sp>
        <p:nvSpPr>
          <p:cNvPr id="4" name="Title 1"/>
          <p:cNvSpPr txBox="1">
            <a:spLocks/>
          </p:cNvSpPr>
          <p:nvPr/>
        </p:nvSpPr>
        <p:spPr>
          <a:xfrm>
            <a:off x="5791200" y="0"/>
            <a:ext cx="3048000" cy="1752600"/>
          </a:xfrm>
          <a:prstGeom prst="rect">
            <a:avLst/>
          </a:prstGeom>
        </p:spPr>
        <p:txBody>
          <a:bodyPr vert="horz" lIns="91440" tIns="45720" rIns="91440" bIns="45720" rtlCol="0" anchor="ctr">
            <a:normAutofit lnSpcReduction="10000"/>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smtClean="0">
                <a:ln>
                  <a:noFill/>
                </a:ln>
                <a:solidFill>
                  <a:schemeClr val="tx1"/>
                </a:solidFill>
                <a:effectLst/>
                <a:uLnTx/>
                <a:uFillTx/>
                <a:latin typeface="+mj-lt"/>
                <a:ea typeface="+mj-ea"/>
                <a:cs typeface="+mj-cs"/>
              </a:rPr>
              <a:t>“A </a:t>
            </a:r>
            <a:r>
              <a:rPr kumimoji="0" lang="pt-BR" sz="2800" b="0" i="0" u="none" strike="noStrike" kern="1200" cap="none" spc="0" normalizeH="0" baseline="0" noProof="0" dirty="0" err="1" smtClean="0">
                <a:ln>
                  <a:noFill/>
                </a:ln>
                <a:solidFill>
                  <a:schemeClr val="tx1"/>
                </a:solidFill>
                <a:effectLst/>
                <a:uLnTx/>
                <a:uFillTx/>
                <a:latin typeface="+mj-lt"/>
                <a:ea typeface="+mj-ea"/>
                <a:cs typeface="+mj-cs"/>
              </a:rPr>
              <a:t>hole</a:t>
            </a:r>
            <a:r>
              <a:rPr kumimoji="0" lang="pt-BR" sz="2800" b="0" i="0" u="none" strike="noStrike" kern="1200" cap="none" spc="0" normalizeH="0" baseline="0" noProof="0" dirty="0" smtClean="0">
                <a:ln>
                  <a:noFill/>
                </a:ln>
                <a:solidFill>
                  <a:schemeClr val="tx1"/>
                </a:solidFill>
                <a:effectLst/>
                <a:uLnTx/>
                <a:uFillTx/>
                <a:latin typeface="+mj-lt"/>
                <a:ea typeface="+mj-ea"/>
                <a:cs typeface="+mj-cs"/>
              </a:rPr>
              <a:t> in </a:t>
            </a:r>
            <a:r>
              <a:rPr kumimoji="0" lang="pt-BR" sz="2800" b="0" i="0" u="none" strike="noStrike" kern="1200" cap="none" spc="0" normalizeH="0" baseline="0" noProof="0" dirty="0" err="1" smtClean="0">
                <a:ln>
                  <a:noFill/>
                </a:ln>
                <a:solidFill>
                  <a:schemeClr val="tx1"/>
                </a:solidFill>
                <a:effectLst/>
                <a:uLnTx/>
                <a:uFillTx/>
                <a:latin typeface="+mj-lt"/>
                <a:ea typeface="+mj-ea"/>
                <a:cs typeface="+mj-cs"/>
              </a:rPr>
              <a:t>space</a:t>
            </a:r>
            <a:r>
              <a:rPr kumimoji="0" lang="pt-BR" sz="2800" b="0" i="0" u="none" strike="noStrike" kern="1200" cap="none" spc="0" normalizeH="0" baseline="0" noProof="0" dirty="0" smtClean="0">
                <a:ln>
                  <a:noFill/>
                </a:ln>
                <a:solidFill>
                  <a:schemeClr val="tx1"/>
                </a:solidFill>
                <a:effectLst/>
                <a:uLnTx/>
                <a:uFillTx/>
                <a:latin typeface="+mj-lt"/>
                <a:ea typeface="+mj-ea"/>
                <a:cs typeface="+mj-cs"/>
              </a:rPr>
              <a:t>”</a:t>
            </a:r>
            <a:br>
              <a:rPr kumimoji="0" lang="pt-BR" sz="2800" b="0" i="0" u="none" strike="noStrike" kern="1200" cap="none" spc="0" normalizeH="0" baseline="0" noProof="0" dirty="0" smtClean="0">
                <a:ln>
                  <a:noFill/>
                </a:ln>
                <a:solidFill>
                  <a:schemeClr val="tx1"/>
                </a:solidFill>
                <a:effectLst/>
                <a:uLnTx/>
                <a:uFillTx/>
                <a:latin typeface="+mj-lt"/>
                <a:ea typeface="+mj-ea"/>
                <a:cs typeface="+mj-cs"/>
              </a:rPr>
            </a:br>
            <a:r>
              <a:rPr kumimoji="0" lang="pt-BR" sz="2800" b="0" i="0" u="none" strike="noStrike" kern="1200" cap="none" spc="0" normalizeH="0" baseline="0" noProof="0" dirty="0" smtClean="0">
                <a:ln>
                  <a:noFill/>
                </a:ln>
                <a:solidFill>
                  <a:schemeClr val="tx1"/>
                </a:solidFill>
                <a:effectLst/>
                <a:uLnTx/>
                <a:uFillTx/>
                <a:latin typeface="+mj-lt"/>
                <a:ea typeface="+mj-ea"/>
                <a:cs typeface="+mj-cs"/>
              </a:rPr>
              <a:t>a “</a:t>
            </a:r>
            <a:r>
              <a:rPr kumimoji="0" lang="pt-BR" sz="2800" b="0" i="0" u="none" strike="noStrike" kern="1200" cap="none" spc="0" normalizeH="0" baseline="0" noProof="0" dirty="0" err="1" smtClean="0">
                <a:ln>
                  <a:noFill/>
                </a:ln>
                <a:solidFill>
                  <a:schemeClr val="tx1"/>
                </a:solidFill>
                <a:effectLst/>
                <a:uLnTx/>
                <a:uFillTx/>
                <a:latin typeface="+mj-lt"/>
                <a:ea typeface="+mj-ea"/>
                <a:cs typeface="+mj-cs"/>
              </a:rPr>
              <a:t>non-place</a:t>
            </a:r>
            <a:r>
              <a:rPr kumimoji="0" lang="pt-BR" sz="2800" b="0" i="0" u="none" strike="noStrike" kern="1200" cap="none" spc="0" normalizeH="0" baseline="0" noProof="0" dirty="0" smtClean="0">
                <a:ln>
                  <a:noFill/>
                </a:ln>
                <a:solidFill>
                  <a:schemeClr val="tx1"/>
                </a:solidFill>
                <a:effectLst/>
                <a:uLnTx/>
                <a:uFillTx/>
                <a:latin typeface="+mj-lt"/>
                <a:ea typeface="+mj-ea"/>
                <a:cs typeface="+mj-cs"/>
              </a:rPr>
              <a:t>” </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smtClean="0">
                <a:ln>
                  <a:noFill/>
                </a:ln>
                <a:solidFill>
                  <a:schemeClr val="tx1"/>
                </a:solidFill>
                <a:effectLst/>
                <a:uLnTx/>
                <a:uFillTx/>
                <a:latin typeface="+mj-lt"/>
                <a:ea typeface="+mj-ea"/>
                <a:cs typeface="+mj-cs"/>
              </a:rPr>
              <a:t>(network) to</a:t>
            </a:r>
            <a:br>
              <a:rPr kumimoji="0" lang="pt-BR" sz="2800" b="0" i="0" u="none" strike="noStrike" kern="1200" cap="none" spc="0" normalizeH="0" baseline="0" noProof="0" dirty="0" smtClean="0">
                <a:ln>
                  <a:noFill/>
                </a:ln>
                <a:solidFill>
                  <a:schemeClr val="tx1"/>
                </a:solidFill>
                <a:effectLst/>
                <a:uLnTx/>
                <a:uFillTx/>
                <a:latin typeface="+mj-lt"/>
                <a:ea typeface="+mj-ea"/>
                <a:cs typeface="+mj-cs"/>
              </a:rPr>
            </a:br>
            <a:r>
              <a:rPr kumimoji="0" lang="pt-BR" sz="2800" b="0" i="0" u="none" strike="noStrike" kern="1200" cap="none" spc="0" normalizeH="0" baseline="0" noProof="0" dirty="0" err="1" smtClean="0">
                <a:ln>
                  <a:noFill/>
                </a:ln>
                <a:solidFill>
                  <a:schemeClr val="tx1"/>
                </a:solidFill>
                <a:effectLst/>
                <a:uLnTx/>
                <a:uFillTx/>
                <a:latin typeface="+mj-lt"/>
                <a:ea typeface="+mj-ea"/>
                <a:cs typeface="+mj-cs"/>
              </a:rPr>
              <a:t>Performing</a:t>
            </a:r>
            <a:r>
              <a:rPr kumimoji="0" lang="pt-BR" sz="2800" b="0" i="0" u="none" strike="noStrike" kern="1200" cap="none" spc="0" normalizeH="0" baseline="0" noProof="0" dirty="0" smtClean="0">
                <a:ln>
                  <a:noFill/>
                </a:ln>
                <a:solidFill>
                  <a:schemeClr val="tx1"/>
                </a:solidFill>
                <a:effectLst/>
                <a:uLnTx/>
                <a:uFillTx/>
                <a:latin typeface="+mj-lt"/>
                <a:ea typeface="+mj-ea"/>
                <a:cs typeface="+mj-cs"/>
              </a:rPr>
              <a:t> </a:t>
            </a:r>
            <a:r>
              <a:rPr kumimoji="0" lang="pt-BR" sz="2800" b="0" i="0" u="none" strike="noStrike" kern="1200" cap="none" spc="0" normalizeH="0" baseline="0" noProof="0" dirty="0" err="1" smtClean="0">
                <a:ln>
                  <a:noFill/>
                </a:ln>
                <a:solidFill>
                  <a:schemeClr val="tx1"/>
                </a:solidFill>
                <a:effectLst/>
                <a:uLnTx/>
                <a:uFillTx/>
                <a:latin typeface="+mj-lt"/>
                <a:ea typeface="+mj-ea"/>
                <a:cs typeface="+mj-cs"/>
              </a:rPr>
              <a:t>Arts</a:t>
            </a:r>
            <a:endParaRPr kumimoji="0" lang="pt-BR" sz="2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685800" y="2286000"/>
            <a:ext cx="7772400" cy="1143000"/>
          </a:xfrm>
        </p:spPr>
        <p:txBody>
          <a:bodyPr/>
          <a:lstStyle/>
          <a:p>
            <a:pPr eaLnBrk="1" hangingPunct="1"/>
            <a:endParaRPr lang="pt-BR"/>
          </a:p>
        </p:txBody>
      </p:sp>
      <p:sp>
        <p:nvSpPr>
          <p:cNvPr id="26627" name="Rectangle 3"/>
          <p:cNvSpPr>
            <a:spLocks noGrp="1" noChangeArrowheads="1"/>
          </p:cNvSpPr>
          <p:nvPr>
            <p:ph type="subTitle" idx="1"/>
          </p:nvPr>
        </p:nvSpPr>
        <p:spPr/>
        <p:txBody>
          <a:bodyPr/>
          <a:lstStyle/>
          <a:p>
            <a:pPr eaLnBrk="1" hangingPunct="1"/>
            <a:endParaRPr lang="pt-BR"/>
          </a:p>
        </p:txBody>
      </p:sp>
      <p:pic>
        <p:nvPicPr>
          <p:cNvPr id="26628" name="Picture 6" descr="06-3.jpg                                                       0018BC61Macintosh HD                   BC94303A:"/>
          <p:cNvPicPr>
            <a:picLocks noChangeAspect="1" noChangeArrowheads="1"/>
          </p:cNvPicPr>
          <p:nvPr/>
        </p:nvPicPr>
        <p:blipFill>
          <a:blip r:embed="rId2"/>
          <a:srcRect/>
          <a:stretch>
            <a:fillRect/>
          </a:stretch>
        </p:blipFill>
        <p:spPr bwMode="auto">
          <a:xfrm>
            <a:off x="-12700" y="457200"/>
            <a:ext cx="9169400" cy="6096000"/>
          </a:xfrm>
          <a:prstGeom prst="rect">
            <a:avLst/>
          </a:prstGeom>
          <a:noFill/>
          <a:ln w="9525">
            <a:noFill/>
            <a:miter lim="800000"/>
            <a:headEnd/>
            <a:tailEnd/>
          </a:ln>
        </p:spPr>
      </p:pic>
      <p:sp>
        <p:nvSpPr>
          <p:cNvPr id="5" name="TextBox 4"/>
          <p:cNvSpPr txBox="1"/>
          <p:nvPr/>
        </p:nvSpPr>
        <p:spPr>
          <a:xfrm>
            <a:off x="1371600" y="0"/>
            <a:ext cx="6629400" cy="369332"/>
          </a:xfrm>
          <a:prstGeom prst="rect">
            <a:avLst/>
          </a:prstGeom>
          <a:noFill/>
        </p:spPr>
        <p:txBody>
          <a:bodyPr wrap="square" rtlCol="0">
            <a:spAutoFit/>
          </a:bodyPr>
          <a:lstStyle/>
          <a:p>
            <a:r>
              <a:rPr lang="pt-BR" b="1" dirty="0" smtClean="0"/>
              <a:t>E fez o homem sua diferença (2005)</a:t>
            </a:r>
            <a:endParaRPr lang="pt-BR" b="1" dirty="0"/>
          </a:p>
        </p:txBody>
      </p:sp>
    </p:spTree>
  </p:cSld>
  <p:clrMapOvr>
    <a:masterClrMapping/>
  </p:clrMapOvr>
  <p:transition spd="slow" advClick="0" advTm="3000">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685800" y="2286000"/>
            <a:ext cx="7772400" cy="1143000"/>
          </a:xfrm>
        </p:spPr>
        <p:txBody>
          <a:bodyPr/>
          <a:lstStyle/>
          <a:p>
            <a:pPr eaLnBrk="1" hangingPunct="1"/>
            <a:endParaRPr lang="pt-BR"/>
          </a:p>
        </p:txBody>
      </p:sp>
      <p:sp>
        <p:nvSpPr>
          <p:cNvPr id="27651" name="Rectangle 3"/>
          <p:cNvSpPr>
            <a:spLocks noGrp="1" noChangeArrowheads="1"/>
          </p:cNvSpPr>
          <p:nvPr>
            <p:ph type="subTitle" idx="1"/>
          </p:nvPr>
        </p:nvSpPr>
        <p:spPr/>
        <p:txBody>
          <a:bodyPr/>
          <a:lstStyle/>
          <a:p>
            <a:pPr eaLnBrk="1" hangingPunct="1"/>
            <a:endParaRPr lang="pt-BR"/>
          </a:p>
        </p:txBody>
      </p:sp>
      <p:pic>
        <p:nvPicPr>
          <p:cNvPr id="27652" name="Picture 6" descr="06-2.jpg                                                       0018BC61Macintosh HD                   BC94303A:"/>
          <p:cNvPicPr>
            <a:picLocks noChangeAspect="1" noChangeArrowheads="1"/>
          </p:cNvPicPr>
          <p:nvPr/>
        </p:nvPicPr>
        <p:blipFill>
          <a:blip r:embed="rId2"/>
          <a:srcRect/>
          <a:stretch>
            <a:fillRect/>
          </a:stretch>
        </p:blipFill>
        <p:spPr bwMode="auto">
          <a:xfrm>
            <a:off x="0" y="993775"/>
            <a:ext cx="9144000" cy="4870450"/>
          </a:xfrm>
          <a:prstGeom prst="rect">
            <a:avLst/>
          </a:prstGeom>
          <a:noFill/>
          <a:ln w="9525">
            <a:noFill/>
            <a:miter lim="800000"/>
            <a:headEnd/>
            <a:tailEnd/>
          </a:ln>
        </p:spPr>
      </p:pic>
    </p:spTree>
  </p:cSld>
  <p:clrMapOvr>
    <a:masterClrMapping/>
  </p:clrMapOvr>
  <p:transition spd="slow" advClick="0" advTm="3000">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foto114-copy.jpg"/>
          <p:cNvPicPr>
            <a:picLocks noChangeAspect="1"/>
          </p:cNvPicPr>
          <p:nvPr/>
        </p:nvPicPr>
        <p:blipFill>
          <a:blip r:embed="rId3"/>
          <a:stretch>
            <a:fillRect/>
          </a:stretch>
        </p:blipFill>
        <p:spPr>
          <a:xfrm>
            <a:off x="38100" y="0"/>
            <a:ext cx="4533900" cy="6832600"/>
          </a:xfrm>
          <a:prstGeom prst="rect">
            <a:avLst/>
          </a:prstGeom>
        </p:spPr>
      </p:pic>
      <p:pic>
        <p:nvPicPr>
          <p:cNvPr id="5" name="Picture 4" descr="foto034.JPG"/>
          <p:cNvPicPr>
            <a:picLocks noChangeAspect="1"/>
          </p:cNvPicPr>
          <p:nvPr/>
        </p:nvPicPr>
        <p:blipFill>
          <a:blip r:embed="rId4"/>
          <a:stretch>
            <a:fillRect/>
          </a:stretch>
        </p:blipFill>
        <p:spPr>
          <a:xfrm>
            <a:off x="4708833" y="76200"/>
            <a:ext cx="4358967" cy="2895600"/>
          </a:xfrm>
          <a:prstGeom prst="rect">
            <a:avLst/>
          </a:prstGeom>
        </p:spPr>
      </p:pic>
      <p:pic>
        <p:nvPicPr>
          <p:cNvPr id="6" name="Picture 5" descr="foto036.JPG"/>
          <p:cNvPicPr>
            <a:picLocks noChangeAspect="1"/>
          </p:cNvPicPr>
          <p:nvPr/>
        </p:nvPicPr>
        <p:blipFill>
          <a:blip r:embed="rId5"/>
          <a:srcRect r="24334"/>
          <a:stretch>
            <a:fillRect/>
          </a:stretch>
        </p:blipFill>
        <p:spPr>
          <a:xfrm>
            <a:off x="4953000" y="3124200"/>
            <a:ext cx="3708981" cy="3256212"/>
          </a:xfrm>
          <a:prstGeom prst="rect">
            <a:avLst/>
          </a:prstGeom>
        </p:spPr>
      </p:pic>
      <p:sp>
        <p:nvSpPr>
          <p:cNvPr id="7" name="Rectangle 6"/>
          <p:cNvSpPr/>
          <p:nvPr/>
        </p:nvSpPr>
        <p:spPr>
          <a:xfrm>
            <a:off x="4825419" y="6488668"/>
            <a:ext cx="3585048" cy="369332"/>
          </a:xfrm>
          <a:prstGeom prst="rect">
            <a:avLst/>
          </a:prstGeom>
        </p:spPr>
        <p:txBody>
          <a:bodyPr wrap="none">
            <a:spAutoFit/>
          </a:bodyPr>
          <a:lstStyle/>
          <a:p>
            <a:r>
              <a:rPr lang="pt-BR" b="1" dirty="0" smtClean="0"/>
              <a:t>E fez o homem sua diferença (2005)</a:t>
            </a:r>
            <a:endParaRPr lang="pt-BR" b="1" dirty="0"/>
          </a:p>
        </p:txBody>
      </p:sp>
    </p:spTree>
  </p:cSld>
  <p:clrMapOvr>
    <a:masterClrMapping/>
  </p:clrMapOvr>
  <p:transition spd="slow" advClick="0" advTm="3000">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7" descr="&#10;eu-fau.jpg                                                     001BEF74Macintosh HD                   BC93E9EA:"/>
          <p:cNvPicPr>
            <a:picLocks noChangeAspect="1" noChangeArrowheads="1"/>
          </p:cNvPicPr>
          <p:nvPr/>
        </p:nvPicPr>
        <p:blipFill>
          <a:blip r:embed="rId3"/>
          <a:srcRect l="40895" t="11331" r="9120" b="2550"/>
          <a:stretch>
            <a:fillRect/>
          </a:stretch>
        </p:blipFill>
        <p:spPr bwMode="auto">
          <a:xfrm>
            <a:off x="152400" y="76200"/>
            <a:ext cx="5410200" cy="6697663"/>
          </a:xfrm>
          <a:prstGeom prst="rect">
            <a:avLst/>
          </a:prstGeom>
          <a:noFill/>
          <a:ln w="9525">
            <a:noFill/>
            <a:miter lim="800000"/>
            <a:headEnd/>
            <a:tailEnd/>
          </a:ln>
        </p:spPr>
      </p:pic>
      <p:sp>
        <p:nvSpPr>
          <p:cNvPr id="3" name="TextBox 2"/>
          <p:cNvSpPr txBox="1"/>
          <p:nvPr/>
        </p:nvSpPr>
        <p:spPr>
          <a:xfrm>
            <a:off x="5715000" y="2007275"/>
            <a:ext cx="3352800" cy="2585323"/>
          </a:xfrm>
          <a:prstGeom prst="rect">
            <a:avLst/>
          </a:prstGeom>
          <a:noFill/>
        </p:spPr>
        <p:txBody>
          <a:bodyPr wrap="square" rtlCol="0">
            <a:spAutoFit/>
          </a:bodyPr>
          <a:lstStyle/>
          <a:p>
            <a:r>
              <a:rPr lang="pt-BR" b="1" dirty="0" smtClean="0"/>
              <a:t>L</a:t>
            </a:r>
            <a:r>
              <a:rPr lang="pt-BR" b="1" dirty="0" smtClean="0"/>
              <a:t>e </a:t>
            </a:r>
            <a:r>
              <a:rPr lang="pt-BR" b="1" dirty="0" err="1" smtClean="0"/>
              <a:t>Moi</a:t>
            </a:r>
            <a:r>
              <a:rPr lang="pt-BR" b="1" dirty="0" smtClean="0"/>
              <a:t> Le Cristal </a:t>
            </a:r>
            <a:r>
              <a:rPr lang="pt-BR" b="1" dirty="0" err="1" smtClean="0"/>
              <a:t>et</a:t>
            </a:r>
            <a:r>
              <a:rPr lang="pt-BR" b="1" dirty="0" smtClean="0"/>
              <a:t> </a:t>
            </a:r>
            <a:r>
              <a:rPr lang="pt-BR" b="1" dirty="0" err="1" smtClean="0"/>
              <a:t>L’Eau</a:t>
            </a:r>
            <a:endParaRPr lang="pt-BR" b="1" dirty="0" smtClean="0"/>
          </a:p>
          <a:p>
            <a:r>
              <a:rPr lang="pt-BR" dirty="0" smtClean="0"/>
              <a:t>(2007)</a:t>
            </a:r>
          </a:p>
          <a:p>
            <a:endParaRPr lang="pt-BR" dirty="0" smtClean="0"/>
          </a:p>
          <a:p>
            <a:r>
              <a:rPr lang="pt-BR" dirty="0" smtClean="0"/>
              <a:t>Centre </a:t>
            </a:r>
            <a:r>
              <a:rPr lang="pt-BR" dirty="0" err="1" smtClean="0"/>
              <a:t>Choregraphique</a:t>
            </a:r>
            <a:r>
              <a:rPr lang="pt-BR" dirty="0" smtClean="0"/>
              <a:t> </a:t>
            </a:r>
            <a:r>
              <a:rPr lang="pt-BR" dirty="0" err="1" smtClean="0"/>
              <a:t>National</a:t>
            </a:r>
            <a:endParaRPr lang="pt-BR" dirty="0" smtClean="0"/>
          </a:p>
          <a:p>
            <a:r>
              <a:rPr lang="pt-BR" dirty="0" err="1" smtClean="0"/>
              <a:t>Pavillon</a:t>
            </a:r>
            <a:r>
              <a:rPr lang="pt-BR" dirty="0" smtClean="0"/>
              <a:t> </a:t>
            </a:r>
            <a:r>
              <a:rPr lang="pt-BR" dirty="0" err="1" smtClean="0"/>
              <a:t>Noir</a:t>
            </a:r>
            <a:endParaRPr lang="pt-BR" dirty="0" smtClean="0"/>
          </a:p>
          <a:p>
            <a:endParaRPr lang="pt-BR" dirty="0" smtClean="0"/>
          </a:p>
          <a:p>
            <a:r>
              <a:rPr lang="pt-BR" dirty="0" err="1" smtClean="0"/>
              <a:t>Aix</a:t>
            </a:r>
            <a:r>
              <a:rPr lang="pt-BR" dirty="0" smtClean="0"/>
              <a:t> </a:t>
            </a:r>
            <a:r>
              <a:rPr lang="pt-BR" dirty="0" err="1" smtClean="0"/>
              <a:t>en</a:t>
            </a:r>
            <a:r>
              <a:rPr lang="pt-BR" dirty="0" smtClean="0"/>
              <a:t> </a:t>
            </a:r>
            <a:r>
              <a:rPr lang="pt-BR" dirty="0" err="1" smtClean="0"/>
              <a:t>Provance</a:t>
            </a:r>
            <a:r>
              <a:rPr lang="pt-BR" dirty="0" smtClean="0"/>
              <a:t> – France</a:t>
            </a:r>
          </a:p>
          <a:p>
            <a:endParaRPr lang="pt-BR" dirty="0" smtClean="0"/>
          </a:p>
          <a:p>
            <a:r>
              <a:rPr lang="pt-BR" dirty="0" smtClean="0"/>
              <a:t>Grant </a:t>
            </a:r>
            <a:r>
              <a:rPr lang="pt-BR" dirty="0" err="1" smtClean="0"/>
              <a:t>from</a:t>
            </a:r>
            <a:r>
              <a:rPr lang="pt-BR" dirty="0" smtClean="0"/>
              <a:t> </a:t>
            </a:r>
            <a:r>
              <a:rPr lang="pt-BR" dirty="0" err="1" smtClean="0"/>
              <a:t>Monaco</a:t>
            </a:r>
            <a:r>
              <a:rPr lang="pt-BR" dirty="0" smtClean="0"/>
              <a:t> Dance </a:t>
            </a:r>
            <a:r>
              <a:rPr lang="pt-BR" dirty="0" err="1" smtClean="0"/>
              <a:t>Forum</a:t>
            </a:r>
            <a:endParaRPr lang="pt-BR" dirty="0"/>
          </a:p>
        </p:txBody>
      </p:sp>
    </p:spTree>
  </p:cSld>
  <p:clrMapOvr>
    <a:masterClrMapping/>
  </p:clrMapOvr>
  <p:transition spd="slow" advClick="0" advTm="3000">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eu-fau-t.jpg"/>
          <p:cNvPicPr>
            <a:picLocks noChangeAspect="1"/>
          </p:cNvPicPr>
          <p:nvPr/>
        </p:nvPicPr>
        <p:blipFill>
          <a:blip r:embed="rId3"/>
          <a:stretch>
            <a:fillRect/>
          </a:stretch>
        </p:blipFill>
        <p:spPr>
          <a:xfrm>
            <a:off x="152400" y="76200"/>
            <a:ext cx="8885781" cy="5943600"/>
          </a:xfrm>
          <a:prstGeom prst="rect">
            <a:avLst/>
          </a:prstGeom>
        </p:spPr>
      </p:pic>
      <p:sp>
        <p:nvSpPr>
          <p:cNvPr id="4" name="Rectangle 3"/>
          <p:cNvSpPr/>
          <p:nvPr/>
        </p:nvSpPr>
        <p:spPr>
          <a:xfrm>
            <a:off x="2286000" y="6135469"/>
            <a:ext cx="4572000" cy="646331"/>
          </a:xfrm>
          <a:prstGeom prst="rect">
            <a:avLst/>
          </a:prstGeom>
        </p:spPr>
        <p:txBody>
          <a:bodyPr>
            <a:spAutoFit/>
          </a:bodyPr>
          <a:lstStyle/>
          <a:p>
            <a:r>
              <a:rPr lang="pt-BR" b="1" dirty="0" smtClean="0"/>
              <a:t>Le </a:t>
            </a:r>
            <a:r>
              <a:rPr lang="pt-BR" b="1" dirty="0" err="1" smtClean="0"/>
              <a:t>Moi</a:t>
            </a:r>
            <a:r>
              <a:rPr lang="pt-BR" b="1" dirty="0" smtClean="0"/>
              <a:t> Le Cristal </a:t>
            </a:r>
            <a:r>
              <a:rPr lang="pt-BR" b="1" dirty="0" err="1" smtClean="0"/>
              <a:t>et</a:t>
            </a:r>
            <a:r>
              <a:rPr lang="pt-BR" b="1" dirty="0" smtClean="0"/>
              <a:t> </a:t>
            </a:r>
            <a:r>
              <a:rPr lang="pt-BR" b="1" dirty="0" err="1" smtClean="0"/>
              <a:t>L’Eau</a:t>
            </a:r>
            <a:endParaRPr lang="pt-BR" b="1" dirty="0" smtClean="0"/>
          </a:p>
          <a:p>
            <a:r>
              <a:rPr lang="pt-BR" dirty="0" smtClean="0"/>
              <a:t>(2007)</a:t>
            </a:r>
          </a:p>
        </p:txBody>
      </p:sp>
    </p:spTree>
  </p:cSld>
  <p:clrMapOvr>
    <a:masterClrMapping/>
  </p:clrMapOvr>
  <p:transition spd="slow" advClick="0" advTm="3000">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2286000" y="6135469"/>
            <a:ext cx="4572000" cy="646331"/>
          </a:xfrm>
          <a:prstGeom prst="rect">
            <a:avLst/>
          </a:prstGeom>
        </p:spPr>
        <p:txBody>
          <a:bodyPr>
            <a:spAutoFit/>
          </a:bodyPr>
          <a:lstStyle/>
          <a:p>
            <a:r>
              <a:rPr lang="pt-BR" b="1" dirty="0" smtClean="0"/>
              <a:t>Le </a:t>
            </a:r>
            <a:r>
              <a:rPr lang="pt-BR" b="1" dirty="0" err="1" smtClean="0"/>
              <a:t>Moi</a:t>
            </a:r>
            <a:r>
              <a:rPr lang="pt-BR" b="1" dirty="0" smtClean="0"/>
              <a:t> Le Cristal </a:t>
            </a:r>
            <a:r>
              <a:rPr lang="pt-BR" b="1" dirty="0" err="1" smtClean="0"/>
              <a:t>et</a:t>
            </a:r>
            <a:r>
              <a:rPr lang="pt-BR" b="1" dirty="0" smtClean="0"/>
              <a:t> </a:t>
            </a:r>
            <a:r>
              <a:rPr lang="pt-BR" b="1" dirty="0" err="1" smtClean="0"/>
              <a:t>L’Eau</a:t>
            </a:r>
            <a:endParaRPr lang="pt-BR" b="1" dirty="0" smtClean="0"/>
          </a:p>
          <a:p>
            <a:r>
              <a:rPr lang="pt-BR" dirty="0" smtClean="0"/>
              <a:t>(2007)</a:t>
            </a:r>
          </a:p>
        </p:txBody>
      </p:sp>
      <p:pic>
        <p:nvPicPr>
          <p:cNvPr id="5" name="Picture 4" descr="lemoi3.jpg"/>
          <p:cNvPicPr>
            <a:picLocks noChangeAspect="1"/>
          </p:cNvPicPr>
          <p:nvPr/>
        </p:nvPicPr>
        <p:blipFill>
          <a:blip r:embed="rId3"/>
          <a:stretch>
            <a:fillRect/>
          </a:stretch>
        </p:blipFill>
        <p:spPr>
          <a:xfrm>
            <a:off x="381000" y="69887"/>
            <a:ext cx="8381833" cy="6065581"/>
          </a:xfrm>
          <a:prstGeom prst="rect">
            <a:avLst/>
          </a:prstGeom>
        </p:spPr>
      </p:pic>
    </p:spTree>
  </p:cSld>
  <p:clrMapOvr>
    <a:masterClrMapping/>
  </p:clrMapOvr>
  <p:transition spd="slow" advClick="0" advTm="3000">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2286000" y="6135469"/>
            <a:ext cx="4572000" cy="646331"/>
          </a:xfrm>
          <a:prstGeom prst="rect">
            <a:avLst/>
          </a:prstGeom>
        </p:spPr>
        <p:txBody>
          <a:bodyPr>
            <a:spAutoFit/>
          </a:bodyPr>
          <a:lstStyle/>
          <a:p>
            <a:r>
              <a:rPr lang="pt-BR" b="1" dirty="0" smtClean="0"/>
              <a:t>Le </a:t>
            </a:r>
            <a:r>
              <a:rPr lang="pt-BR" b="1" dirty="0" err="1" smtClean="0"/>
              <a:t>Moi</a:t>
            </a:r>
            <a:r>
              <a:rPr lang="pt-BR" b="1" dirty="0" smtClean="0"/>
              <a:t> Le Cristal </a:t>
            </a:r>
            <a:r>
              <a:rPr lang="pt-BR" b="1" dirty="0" err="1" smtClean="0"/>
              <a:t>et</a:t>
            </a:r>
            <a:r>
              <a:rPr lang="pt-BR" b="1" dirty="0" smtClean="0"/>
              <a:t> </a:t>
            </a:r>
            <a:r>
              <a:rPr lang="pt-BR" b="1" dirty="0" err="1" smtClean="0"/>
              <a:t>L’Eau</a:t>
            </a:r>
            <a:endParaRPr lang="pt-BR" b="1" dirty="0" smtClean="0"/>
          </a:p>
          <a:p>
            <a:r>
              <a:rPr lang="pt-BR" dirty="0" smtClean="0"/>
              <a:t>(2007)</a:t>
            </a:r>
          </a:p>
        </p:txBody>
      </p:sp>
      <p:pic>
        <p:nvPicPr>
          <p:cNvPr id="6" name="Picture 5" descr="f_castanho-h_leonardo.jpg"/>
          <p:cNvPicPr>
            <a:picLocks noChangeAspect="1"/>
          </p:cNvPicPr>
          <p:nvPr/>
        </p:nvPicPr>
        <p:blipFill>
          <a:blip r:embed="rId3"/>
          <a:stretch>
            <a:fillRect/>
          </a:stretch>
        </p:blipFill>
        <p:spPr>
          <a:xfrm>
            <a:off x="0" y="0"/>
            <a:ext cx="9144000" cy="6121190"/>
          </a:xfrm>
          <a:prstGeom prst="rect">
            <a:avLst/>
          </a:prstGeom>
        </p:spPr>
      </p:pic>
    </p:spTree>
  </p:cSld>
  <p:clrMapOvr>
    <a:masterClrMapping/>
  </p:clrMapOvr>
  <p:transition spd="slow" advClick="0" advTm="3000">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2286000" y="6135469"/>
            <a:ext cx="4572000" cy="646331"/>
          </a:xfrm>
          <a:prstGeom prst="rect">
            <a:avLst/>
          </a:prstGeom>
        </p:spPr>
        <p:txBody>
          <a:bodyPr>
            <a:spAutoFit/>
          </a:bodyPr>
          <a:lstStyle/>
          <a:p>
            <a:r>
              <a:rPr lang="pt-BR" b="1" dirty="0" smtClean="0"/>
              <a:t>Le </a:t>
            </a:r>
            <a:r>
              <a:rPr lang="pt-BR" b="1" dirty="0" err="1" smtClean="0"/>
              <a:t>Moi</a:t>
            </a:r>
            <a:r>
              <a:rPr lang="pt-BR" b="1" dirty="0" smtClean="0"/>
              <a:t> Le Cristal </a:t>
            </a:r>
            <a:r>
              <a:rPr lang="pt-BR" b="1" dirty="0" err="1" smtClean="0"/>
              <a:t>et</a:t>
            </a:r>
            <a:r>
              <a:rPr lang="pt-BR" b="1" dirty="0" smtClean="0"/>
              <a:t> </a:t>
            </a:r>
            <a:r>
              <a:rPr lang="pt-BR" b="1" dirty="0" err="1" smtClean="0"/>
              <a:t>L’Eau</a:t>
            </a:r>
            <a:endParaRPr lang="pt-BR" b="1" dirty="0" smtClean="0"/>
          </a:p>
          <a:p>
            <a:r>
              <a:rPr lang="pt-BR" dirty="0" smtClean="0"/>
              <a:t>(2007)</a:t>
            </a:r>
          </a:p>
        </p:txBody>
      </p:sp>
      <p:pic>
        <p:nvPicPr>
          <p:cNvPr id="5" name="Picture 4" descr="lemoi6.jpg"/>
          <p:cNvPicPr>
            <a:picLocks noChangeAspect="1"/>
          </p:cNvPicPr>
          <p:nvPr/>
        </p:nvPicPr>
        <p:blipFill>
          <a:blip r:embed="rId3"/>
          <a:stretch>
            <a:fillRect/>
          </a:stretch>
        </p:blipFill>
        <p:spPr>
          <a:xfrm>
            <a:off x="533400" y="149361"/>
            <a:ext cx="8153400" cy="5946639"/>
          </a:xfrm>
          <a:prstGeom prst="rect">
            <a:avLst/>
          </a:prstGeom>
        </p:spPr>
      </p:pic>
    </p:spTree>
  </p:cSld>
  <p:clrMapOvr>
    <a:masterClrMapping/>
  </p:clrMapOvr>
  <p:transition spd="slow" advClick="0" advTm="3000">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6172200"/>
            <a:ext cx="9144000" cy="487362"/>
          </a:xfrm>
        </p:spPr>
        <p:txBody>
          <a:bodyPr>
            <a:noAutofit/>
          </a:bodyPr>
          <a:lstStyle/>
          <a:p>
            <a:r>
              <a:rPr lang="pt-BR" sz="1600" b="1" dirty="0" smtClean="0"/>
              <a:t>“A </a:t>
            </a:r>
            <a:r>
              <a:rPr lang="pt-BR" sz="1600" b="1" dirty="0" err="1" smtClean="0"/>
              <a:t>hole</a:t>
            </a:r>
            <a:r>
              <a:rPr lang="pt-BR" sz="1600" b="1" dirty="0" smtClean="0"/>
              <a:t> in </a:t>
            </a:r>
            <a:r>
              <a:rPr lang="pt-BR" sz="1600" b="1" dirty="0" err="1" smtClean="0"/>
              <a:t>space</a:t>
            </a:r>
            <a:r>
              <a:rPr lang="pt-BR" sz="1600" b="1" dirty="0" smtClean="0"/>
              <a:t>”. A “</a:t>
            </a:r>
            <a:r>
              <a:rPr lang="pt-BR" sz="1600" b="1" dirty="0" err="1" smtClean="0"/>
              <a:t>non-place</a:t>
            </a:r>
            <a:r>
              <a:rPr lang="pt-BR" sz="1600" b="1" dirty="0" smtClean="0"/>
              <a:t>” (network) </a:t>
            </a:r>
            <a:r>
              <a:rPr lang="pt-BR" sz="1600" b="1" dirty="0" smtClean="0"/>
              <a:t>to </a:t>
            </a:r>
            <a:r>
              <a:rPr lang="pt-BR" sz="1600" b="1" dirty="0" err="1" smtClean="0"/>
              <a:t>Performing</a:t>
            </a:r>
            <a:r>
              <a:rPr lang="pt-BR" sz="1600" b="1" dirty="0" smtClean="0"/>
              <a:t> </a:t>
            </a:r>
            <a:r>
              <a:rPr lang="pt-BR" sz="1600" b="1" dirty="0" err="1" smtClean="0"/>
              <a:t>Arts</a:t>
            </a:r>
            <a:r>
              <a:rPr lang="pt-BR" sz="1600" b="1" dirty="0" smtClean="0"/>
              <a:t>.</a:t>
            </a:r>
            <a:br>
              <a:rPr lang="pt-BR" sz="1600" b="1" dirty="0" smtClean="0"/>
            </a:br>
            <a:r>
              <a:rPr lang="pt-BR" sz="1600" b="1" dirty="0" smtClean="0"/>
              <a:t>Ivani Santana</a:t>
            </a:r>
            <a:endParaRPr lang="pt-BR" sz="1600" b="1" dirty="0"/>
          </a:p>
        </p:txBody>
      </p:sp>
      <p:sp>
        <p:nvSpPr>
          <p:cNvPr id="3" name="Content Placeholder 2"/>
          <p:cNvSpPr>
            <a:spLocks noGrp="1"/>
          </p:cNvSpPr>
          <p:nvPr>
            <p:ph idx="1"/>
          </p:nvPr>
        </p:nvSpPr>
        <p:spPr>
          <a:xfrm>
            <a:off x="1371600" y="1219200"/>
            <a:ext cx="6858000" cy="4525963"/>
          </a:xfrm>
        </p:spPr>
        <p:txBody>
          <a:bodyPr>
            <a:normAutofit/>
          </a:bodyPr>
          <a:lstStyle/>
          <a:p>
            <a:pPr>
              <a:buNone/>
            </a:pPr>
            <a:r>
              <a:rPr lang="en-GB" dirty="0" smtClean="0"/>
              <a:t>The intimate space of the subject has been invaded in various ways in the digital culture. Globalization, through telecommunication devices, has promoted </a:t>
            </a:r>
            <a:r>
              <a:rPr lang="en-GB" dirty="0" err="1" smtClean="0"/>
              <a:t>telematics</a:t>
            </a:r>
            <a:r>
              <a:rPr lang="en-GB" dirty="0" smtClean="0"/>
              <a:t>  exchanges in many spheres:  the artistic, the social, the economic and the personal. </a:t>
            </a:r>
            <a:endParaRPr lang="pt-BR" dirty="0"/>
          </a:p>
        </p:txBody>
      </p:sp>
    </p:spTree>
  </p:cSld>
  <p:clrMapOvr>
    <a:masterClrMapping/>
  </p:clrMapOvr>
  <p:transition spd="slow" advClick="0" advTm="3000">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091-rodrigoacedo.jpg"/>
          <p:cNvPicPr>
            <a:picLocks noChangeAspect="1"/>
          </p:cNvPicPr>
          <p:nvPr/>
        </p:nvPicPr>
        <p:blipFill>
          <a:blip r:embed="rId3"/>
          <a:stretch>
            <a:fillRect/>
          </a:stretch>
        </p:blipFill>
        <p:spPr>
          <a:xfrm>
            <a:off x="621792" y="94488"/>
            <a:ext cx="7900416" cy="5925312"/>
          </a:xfrm>
          <a:prstGeom prst="rect">
            <a:avLst/>
          </a:prstGeom>
        </p:spPr>
      </p:pic>
      <p:sp>
        <p:nvSpPr>
          <p:cNvPr id="4" name="TextBox 3"/>
          <p:cNvSpPr txBox="1"/>
          <p:nvPr/>
        </p:nvSpPr>
        <p:spPr>
          <a:xfrm>
            <a:off x="838200" y="6019800"/>
            <a:ext cx="6858000" cy="369332"/>
          </a:xfrm>
          <a:prstGeom prst="rect">
            <a:avLst/>
          </a:prstGeom>
          <a:noFill/>
        </p:spPr>
        <p:txBody>
          <a:bodyPr wrap="square" rtlCol="0">
            <a:spAutoFit/>
          </a:bodyPr>
          <a:lstStyle/>
          <a:p>
            <a:r>
              <a:rPr lang="pt-BR" b="1" dirty="0" smtClean="0"/>
              <a:t>Casa de Nina (2004) Ivani Santana</a:t>
            </a:r>
            <a:endParaRPr lang="pt-BR" b="1" dirty="0"/>
          </a:p>
        </p:txBody>
      </p:sp>
    </p:spTree>
  </p:cSld>
  <p:clrMapOvr>
    <a:masterClrMapping/>
  </p:clrMapOvr>
  <p:transition spd="slow" advClick="0" advTm="3000">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mapad2.tiff"/>
          <p:cNvPicPr>
            <a:picLocks noChangeAspect="1"/>
          </p:cNvPicPr>
          <p:nvPr/>
        </p:nvPicPr>
        <p:blipFill>
          <a:blip r:embed="rId2"/>
          <a:stretch>
            <a:fillRect/>
          </a:stretch>
        </p:blipFill>
        <p:spPr>
          <a:xfrm>
            <a:off x="0" y="304800"/>
            <a:ext cx="5890901" cy="6096000"/>
          </a:xfrm>
          <a:prstGeom prst="rect">
            <a:avLst/>
          </a:prstGeom>
        </p:spPr>
      </p:pic>
      <p:sp>
        <p:nvSpPr>
          <p:cNvPr id="5" name="TextBox 4"/>
          <p:cNvSpPr txBox="1"/>
          <p:nvPr/>
        </p:nvSpPr>
        <p:spPr>
          <a:xfrm>
            <a:off x="5943600" y="4646473"/>
            <a:ext cx="3124200" cy="1754327"/>
          </a:xfrm>
          <a:prstGeom prst="rect">
            <a:avLst/>
          </a:prstGeom>
          <a:noFill/>
        </p:spPr>
        <p:txBody>
          <a:bodyPr wrap="square" rtlCol="0">
            <a:spAutoFit/>
          </a:bodyPr>
          <a:lstStyle/>
          <a:p>
            <a:r>
              <a:rPr lang="pt-BR" b="1" dirty="0" smtClean="0"/>
              <a:t>MAPA D2</a:t>
            </a:r>
          </a:p>
          <a:p>
            <a:r>
              <a:rPr lang="pt-BR" b="1" dirty="0" err="1" smtClean="0"/>
              <a:t>Map</a:t>
            </a:r>
            <a:r>
              <a:rPr lang="pt-BR" b="1" dirty="0" smtClean="0"/>
              <a:t> </a:t>
            </a:r>
            <a:r>
              <a:rPr lang="pt-BR" b="1" dirty="0" err="1" smtClean="0"/>
              <a:t>an</a:t>
            </a:r>
            <a:r>
              <a:rPr lang="pt-BR" b="1" dirty="0" smtClean="0"/>
              <a:t> </a:t>
            </a:r>
            <a:r>
              <a:rPr lang="pt-BR" b="1" dirty="0" err="1" smtClean="0"/>
              <a:t>Program</a:t>
            </a:r>
            <a:r>
              <a:rPr lang="pt-BR" b="1" dirty="0" smtClean="0"/>
              <a:t> for </a:t>
            </a:r>
            <a:r>
              <a:rPr lang="pt-BR" b="1" dirty="0" err="1" smtClean="0"/>
              <a:t>Art</a:t>
            </a:r>
            <a:r>
              <a:rPr lang="pt-BR" b="1" dirty="0" smtClean="0"/>
              <a:t> in Digital Dance</a:t>
            </a:r>
          </a:p>
          <a:p>
            <a:r>
              <a:rPr lang="pt-BR" b="1" dirty="0" smtClean="0"/>
              <a:t>- Networking for </a:t>
            </a:r>
            <a:r>
              <a:rPr lang="pt-BR" b="1" dirty="0" err="1" smtClean="0"/>
              <a:t>development</a:t>
            </a:r>
            <a:r>
              <a:rPr lang="pt-BR" b="1" dirty="0" smtClean="0"/>
              <a:t> </a:t>
            </a:r>
            <a:r>
              <a:rPr lang="pt-BR" b="1" dirty="0" err="1" smtClean="0"/>
              <a:t>and</a:t>
            </a:r>
            <a:r>
              <a:rPr lang="pt-BR" b="1" dirty="0" smtClean="0"/>
              <a:t> </a:t>
            </a:r>
            <a:r>
              <a:rPr lang="pt-BR" b="1" dirty="0" err="1" smtClean="0"/>
              <a:t>divulgation</a:t>
            </a:r>
            <a:r>
              <a:rPr lang="pt-BR" b="1" dirty="0" smtClean="0"/>
              <a:t> </a:t>
            </a:r>
            <a:r>
              <a:rPr lang="pt-BR" b="1" dirty="0" err="1" smtClean="0"/>
              <a:t>of</a:t>
            </a:r>
            <a:r>
              <a:rPr lang="pt-BR" b="1" dirty="0" smtClean="0"/>
              <a:t> </a:t>
            </a:r>
            <a:r>
              <a:rPr lang="pt-BR" b="1" dirty="0" err="1" smtClean="0"/>
              <a:t>this</a:t>
            </a:r>
            <a:r>
              <a:rPr lang="pt-BR" b="1" dirty="0" smtClean="0"/>
              <a:t> </a:t>
            </a:r>
            <a:r>
              <a:rPr lang="pt-BR" b="1" dirty="0" err="1" smtClean="0"/>
              <a:t>field</a:t>
            </a:r>
            <a:r>
              <a:rPr lang="pt-BR" b="1" dirty="0" smtClean="0"/>
              <a:t> in </a:t>
            </a:r>
            <a:r>
              <a:rPr lang="pt-BR" b="1" dirty="0" err="1" smtClean="0"/>
              <a:t>Ibero-America</a:t>
            </a:r>
            <a:r>
              <a:rPr lang="pt-BR" b="1" dirty="0" smtClean="0"/>
              <a:t> .</a:t>
            </a:r>
            <a:endParaRPr lang="pt-BR" b="1" dirty="0"/>
          </a:p>
        </p:txBody>
      </p:sp>
      <p:sp>
        <p:nvSpPr>
          <p:cNvPr id="6" name="TextBox 5"/>
          <p:cNvSpPr txBox="1"/>
          <p:nvPr/>
        </p:nvSpPr>
        <p:spPr>
          <a:xfrm>
            <a:off x="6627264" y="990600"/>
            <a:ext cx="2288136" cy="1200329"/>
          </a:xfrm>
          <a:prstGeom prst="rect">
            <a:avLst/>
          </a:prstGeom>
          <a:noFill/>
        </p:spPr>
        <p:txBody>
          <a:bodyPr wrap="square" rtlCol="0">
            <a:spAutoFit/>
          </a:bodyPr>
          <a:lstStyle/>
          <a:p>
            <a:pPr algn="r"/>
            <a:r>
              <a:rPr lang="pt-BR" dirty="0" smtClean="0"/>
              <a:t>_ ACADEMIC/THEORETICAL</a:t>
            </a:r>
          </a:p>
          <a:p>
            <a:pPr algn="r"/>
            <a:r>
              <a:rPr lang="pt-BR" dirty="0" smtClean="0"/>
              <a:t>_ ARTISTIC/PRACTICAL</a:t>
            </a:r>
          </a:p>
          <a:p>
            <a:r>
              <a:rPr lang="pt-BR" dirty="0" smtClean="0"/>
              <a:t> </a:t>
            </a:r>
          </a:p>
          <a:p>
            <a:endParaRPr lang="pt-BR" dirty="0"/>
          </a:p>
        </p:txBody>
      </p:sp>
      <p:sp>
        <p:nvSpPr>
          <p:cNvPr id="7" name="TextBox 6"/>
          <p:cNvSpPr txBox="1"/>
          <p:nvPr/>
        </p:nvSpPr>
        <p:spPr>
          <a:xfrm>
            <a:off x="6627264" y="457200"/>
            <a:ext cx="2057400" cy="369332"/>
          </a:xfrm>
          <a:prstGeom prst="rect">
            <a:avLst/>
          </a:prstGeom>
          <a:noFill/>
        </p:spPr>
        <p:txBody>
          <a:bodyPr wrap="square" rtlCol="0">
            <a:spAutoFit/>
          </a:bodyPr>
          <a:lstStyle/>
          <a:p>
            <a:pPr algn="r"/>
            <a:r>
              <a:rPr lang="pt-BR" b="1" dirty="0" smtClean="0"/>
              <a:t>RESEARCH:</a:t>
            </a:r>
            <a:endParaRPr lang="pt-BR" b="1" dirty="0"/>
          </a:p>
        </p:txBody>
      </p:sp>
      <p:sp>
        <p:nvSpPr>
          <p:cNvPr id="8" name="TextBox 7"/>
          <p:cNvSpPr txBox="1"/>
          <p:nvPr/>
        </p:nvSpPr>
        <p:spPr>
          <a:xfrm>
            <a:off x="6019800" y="2438400"/>
            <a:ext cx="2895600" cy="923330"/>
          </a:xfrm>
          <a:prstGeom prst="rect">
            <a:avLst/>
          </a:prstGeom>
          <a:noFill/>
        </p:spPr>
        <p:txBody>
          <a:bodyPr wrap="square" rtlCol="0">
            <a:spAutoFit/>
          </a:bodyPr>
          <a:lstStyle/>
          <a:p>
            <a:pPr algn="r"/>
            <a:r>
              <a:rPr lang="pt-BR" dirty="0" err="1" smtClean="0"/>
              <a:t>Since</a:t>
            </a:r>
            <a:r>
              <a:rPr lang="pt-BR" dirty="0" smtClean="0"/>
              <a:t> 2005</a:t>
            </a:r>
          </a:p>
          <a:p>
            <a:pPr algn="r"/>
            <a:r>
              <a:rPr lang="pt-BR" dirty="0" smtClean="0"/>
              <a:t>TELEMATIC DANCE</a:t>
            </a:r>
          </a:p>
          <a:p>
            <a:pPr algn="r"/>
            <a:r>
              <a:rPr lang="pt-BR" dirty="0" smtClean="0"/>
              <a:t>NETWORKING PERFOMANCE</a:t>
            </a:r>
            <a:endParaRPr lang="pt-BR"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asa de Nina1.jpg"/>
          <p:cNvPicPr>
            <a:picLocks noChangeAspect="1"/>
          </p:cNvPicPr>
          <p:nvPr/>
        </p:nvPicPr>
        <p:blipFill>
          <a:blip r:embed="rId3"/>
          <a:stretch>
            <a:fillRect/>
          </a:stretch>
        </p:blipFill>
        <p:spPr>
          <a:xfrm>
            <a:off x="621792" y="466344"/>
            <a:ext cx="7900416" cy="5925312"/>
          </a:xfrm>
          <a:prstGeom prst="rect">
            <a:avLst/>
          </a:prstGeom>
        </p:spPr>
      </p:pic>
    </p:spTree>
  </p:cSld>
  <p:clrMapOvr>
    <a:masterClrMapping/>
  </p:clrMapOvr>
  <p:transition spd="slow" advClick="0" advTm="3000">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092-rodrigoacedo.jpg"/>
          <p:cNvPicPr>
            <a:picLocks noChangeAspect="1"/>
          </p:cNvPicPr>
          <p:nvPr/>
        </p:nvPicPr>
        <p:blipFill>
          <a:blip r:embed="rId3"/>
          <a:stretch>
            <a:fillRect/>
          </a:stretch>
        </p:blipFill>
        <p:spPr>
          <a:xfrm>
            <a:off x="621792" y="152400"/>
            <a:ext cx="7900416" cy="5925312"/>
          </a:xfrm>
          <a:prstGeom prst="rect">
            <a:avLst/>
          </a:prstGeom>
        </p:spPr>
      </p:pic>
      <p:sp>
        <p:nvSpPr>
          <p:cNvPr id="5" name="Rectangle 4"/>
          <p:cNvSpPr/>
          <p:nvPr/>
        </p:nvSpPr>
        <p:spPr>
          <a:xfrm>
            <a:off x="2514600" y="6248400"/>
            <a:ext cx="3422406" cy="369332"/>
          </a:xfrm>
          <a:prstGeom prst="rect">
            <a:avLst/>
          </a:prstGeom>
        </p:spPr>
        <p:txBody>
          <a:bodyPr wrap="none">
            <a:spAutoFit/>
          </a:bodyPr>
          <a:lstStyle/>
          <a:p>
            <a:r>
              <a:rPr lang="pt-BR" b="1" dirty="0" smtClean="0"/>
              <a:t>Casa de Nina (2004) Ivani Santana</a:t>
            </a:r>
            <a:endParaRPr lang="pt-BR" b="1" dirty="0"/>
          </a:p>
        </p:txBody>
      </p:sp>
    </p:spTree>
  </p:cSld>
  <p:clrMapOvr>
    <a:masterClrMapping/>
  </p:clrMapOvr>
  <p:transition spd="slow" advClick="0" advTm="3000">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093-rodrigoacedo.jpg"/>
          <p:cNvPicPr>
            <a:picLocks noChangeAspect="1"/>
          </p:cNvPicPr>
          <p:nvPr/>
        </p:nvPicPr>
        <p:blipFill>
          <a:blip r:embed="rId3"/>
          <a:stretch>
            <a:fillRect/>
          </a:stretch>
        </p:blipFill>
        <p:spPr>
          <a:xfrm>
            <a:off x="621792" y="76200"/>
            <a:ext cx="7900416" cy="5925312"/>
          </a:xfrm>
          <a:prstGeom prst="rect">
            <a:avLst/>
          </a:prstGeom>
        </p:spPr>
      </p:pic>
      <p:sp>
        <p:nvSpPr>
          <p:cNvPr id="5" name="Rectangle 4"/>
          <p:cNvSpPr/>
          <p:nvPr/>
        </p:nvSpPr>
        <p:spPr>
          <a:xfrm>
            <a:off x="2590800" y="6248400"/>
            <a:ext cx="3422406" cy="369332"/>
          </a:xfrm>
          <a:prstGeom prst="rect">
            <a:avLst/>
          </a:prstGeom>
        </p:spPr>
        <p:txBody>
          <a:bodyPr wrap="none">
            <a:spAutoFit/>
          </a:bodyPr>
          <a:lstStyle/>
          <a:p>
            <a:r>
              <a:rPr lang="pt-BR" b="1" dirty="0" smtClean="0"/>
              <a:t>Casa de Nina (2004) Ivani Santana</a:t>
            </a:r>
            <a:endParaRPr lang="pt-BR" b="1" dirty="0"/>
          </a:p>
        </p:txBody>
      </p:sp>
    </p:spTree>
  </p:cSld>
  <p:clrMapOvr>
    <a:masterClrMapping/>
  </p:clrMapOvr>
  <p:transition spd="slow" advClick="0" advTm="3000">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10" descr="dani.jpg                                                       00000059NINA                           00000000:"/>
          <p:cNvPicPr>
            <a:picLocks noChangeAspect="1" noChangeArrowheads="1"/>
          </p:cNvPicPr>
          <p:nvPr/>
        </p:nvPicPr>
        <p:blipFill>
          <a:blip r:embed="rId3"/>
          <a:srcRect/>
          <a:stretch>
            <a:fillRect/>
          </a:stretch>
        </p:blipFill>
        <p:spPr bwMode="auto">
          <a:xfrm>
            <a:off x="609600" y="185738"/>
            <a:ext cx="6326188" cy="3752850"/>
          </a:xfrm>
          <a:prstGeom prst="rect">
            <a:avLst/>
          </a:prstGeom>
          <a:noFill/>
          <a:ln w="9525">
            <a:noFill/>
            <a:miter lim="800000"/>
            <a:headEnd/>
            <a:tailEnd/>
          </a:ln>
        </p:spPr>
      </p:pic>
      <p:pic>
        <p:nvPicPr>
          <p:cNvPr id="28675" name="Picture 11" descr="sol-olho.jpg                                                   00000059NINA                           00000000:"/>
          <p:cNvPicPr>
            <a:picLocks noChangeAspect="1" noChangeArrowheads="1"/>
          </p:cNvPicPr>
          <p:nvPr/>
        </p:nvPicPr>
        <p:blipFill>
          <a:blip r:embed="rId4"/>
          <a:srcRect/>
          <a:stretch>
            <a:fillRect/>
          </a:stretch>
        </p:blipFill>
        <p:spPr bwMode="auto">
          <a:xfrm>
            <a:off x="533400" y="4071938"/>
            <a:ext cx="3941763" cy="2633662"/>
          </a:xfrm>
          <a:prstGeom prst="rect">
            <a:avLst/>
          </a:prstGeom>
          <a:noFill/>
          <a:ln w="9525">
            <a:noFill/>
            <a:miter lim="800000"/>
            <a:headEnd/>
            <a:tailEnd/>
          </a:ln>
        </p:spPr>
      </p:pic>
      <p:pic>
        <p:nvPicPr>
          <p:cNvPr id="28676" name="Picture 12" descr="ni-olho.jpg                                                    00000033NINA                           00000000:"/>
          <p:cNvPicPr>
            <a:picLocks noChangeAspect="1" noChangeArrowheads="1"/>
          </p:cNvPicPr>
          <p:nvPr/>
        </p:nvPicPr>
        <p:blipFill>
          <a:blip r:embed="rId5"/>
          <a:srcRect/>
          <a:stretch>
            <a:fillRect/>
          </a:stretch>
        </p:blipFill>
        <p:spPr bwMode="auto">
          <a:xfrm>
            <a:off x="4800600" y="4089400"/>
            <a:ext cx="3886200" cy="2613025"/>
          </a:xfrm>
          <a:prstGeom prst="rect">
            <a:avLst/>
          </a:prstGeom>
          <a:noFill/>
          <a:ln w="9525">
            <a:noFill/>
            <a:miter lim="800000"/>
            <a:headEnd/>
            <a:tailEnd/>
          </a:ln>
        </p:spPr>
      </p:pic>
      <p:sp>
        <p:nvSpPr>
          <p:cNvPr id="5" name="TextBox 4"/>
          <p:cNvSpPr txBox="1"/>
          <p:nvPr/>
        </p:nvSpPr>
        <p:spPr>
          <a:xfrm>
            <a:off x="7088188" y="990600"/>
            <a:ext cx="1979612" cy="2308324"/>
          </a:xfrm>
          <a:prstGeom prst="rect">
            <a:avLst/>
          </a:prstGeom>
          <a:noFill/>
        </p:spPr>
        <p:txBody>
          <a:bodyPr wrap="square" rtlCol="0">
            <a:spAutoFit/>
          </a:bodyPr>
          <a:lstStyle/>
          <a:p>
            <a:r>
              <a:rPr lang="pt-BR" b="1" dirty="0" smtClean="0"/>
              <a:t>EU</a:t>
            </a:r>
          </a:p>
          <a:p>
            <a:r>
              <a:rPr lang="pt-BR" b="1" dirty="0" smtClean="0"/>
              <a:t>(2008)</a:t>
            </a:r>
          </a:p>
          <a:p>
            <a:endParaRPr lang="pt-BR" b="1" dirty="0" smtClean="0"/>
          </a:p>
          <a:p>
            <a:r>
              <a:rPr lang="pt-BR" b="1" dirty="0" smtClean="0"/>
              <a:t>Ivani Santana</a:t>
            </a:r>
          </a:p>
          <a:p>
            <a:endParaRPr lang="pt-BR" b="1" dirty="0" smtClean="0"/>
          </a:p>
          <a:p>
            <a:r>
              <a:rPr lang="pt-BR" b="1" dirty="0" smtClean="0"/>
              <a:t>Festival Internacional de Arte C</a:t>
            </a:r>
            <a:r>
              <a:rPr lang="pt-BR" b="1" dirty="0" smtClean="0"/>
              <a:t>ênica</a:t>
            </a:r>
            <a:endParaRPr lang="pt-BR" b="1" dirty="0"/>
          </a:p>
        </p:txBody>
      </p:sp>
    </p:spTree>
  </p:cSld>
  <p:clrMapOvr>
    <a:masterClrMapping/>
  </p:clrMapOvr>
  <p:transition spd="slow" advClick="0" advTm="3000">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IS_Eu-olho.jpg"/>
          <p:cNvPicPr>
            <a:picLocks noChangeAspect="1"/>
          </p:cNvPicPr>
          <p:nvPr/>
        </p:nvPicPr>
        <p:blipFill>
          <a:blip r:embed="rId3"/>
          <a:stretch>
            <a:fillRect/>
          </a:stretch>
        </p:blipFill>
        <p:spPr>
          <a:xfrm>
            <a:off x="457200" y="152400"/>
            <a:ext cx="8310982" cy="5676900"/>
          </a:xfrm>
          <a:prstGeom prst="rect">
            <a:avLst/>
          </a:prstGeom>
        </p:spPr>
      </p:pic>
      <p:sp>
        <p:nvSpPr>
          <p:cNvPr id="8" name="TextBox 7"/>
          <p:cNvSpPr txBox="1"/>
          <p:nvPr/>
        </p:nvSpPr>
        <p:spPr>
          <a:xfrm>
            <a:off x="614782" y="6248400"/>
            <a:ext cx="8153400" cy="369332"/>
          </a:xfrm>
          <a:prstGeom prst="rect">
            <a:avLst/>
          </a:prstGeom>
          <a:noFill/>
        </p:spPr>
        <p:txBody>
          <a:bodyPr wrap="square" rtlCol="0">
            <a:spAutoFit/>
          </a:bodyPr>
          <a:lstStyle/>
          <a:p>
            <a:r>
              <a:rPr lang="pt-BR" b="1" dirty="0" smtClean="0"/>
              <a:t>EU (2008) - Ivani Santana - Festival Internacional de Arte C</a:t>
            </a:r>
            <a:r>
              <a:rPr lang="pt-BR" b="1" dirty="0" smtClean="0"/>
              <a:t>ênica</a:t>
            </a:r>
            <a:endParaRPr lang="pt-BR" b="1" dirty="0"/>
          </a:p>
        </p:txBody>
      </p:sp>
    </p:spTree>
  </p:cSld>
  <p:clrMapOvr>
    <a:masterClrMapping/>
  </p:clrMapOvr>
  <p:transition spd="slow" advClick="0" advTm="3000">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ol-olho.jpg"/>
          <p:cNvPicPr>
            <a:picLocks noChangeAspect="1"/>
          </p:cNvPicPr>
          <p:nvPr/>
        </p:nvPicPr>
        <p:blipFill>
          <a:blip r:embed="rId3"/>
          <a:stretch>
            <a:fillRect/>
          </a:stretch>
        </p:blipFill>
        <p:spPr>
          <a:xfrm>
            <a:off x="525896" y="685800"/>
            <a:ext cx="7932304" cy="5300472"/>
          </a:xfrm>
          <a:prstGeom prst="rect">
            <a:avLst/>
          </a:prstGeom>
        </p:spPr>
      </p:pic>
      <p:sp>
        <p:nvSpPr>
          <p:cNvPr id="7" name="TextBox 6"/>
          <p:cNvSpPr txBox="1"/>
          <p:nvPr/>
        </p:nvSpPr>
        <p:spPr>
          <a:xfrm>
            <a:off x="614782" y="6248400"/>
            <a:ext cx="8153400" cy="369332"/>
          </a:xfrm>
          <a:prstGeom prst="rect">
            <a:avLst/>
          </a:prstGeom>
          <a:noFill/>
        </p:spPr>
        <p:txBody>
          <a:bodyPr wrap="square" rtlCol="0">
            <a:spAutoFit/>
          </a:bodyPr>
          <a:lstStyle/>
          <a:p>
            <a:r>
              <a:rPr lang="pt-BR" b="1" dirty="0" smtClean="0"/>
              <a:t>EU (2008) - Ivani Santana - Festival Internacional de Arte C</a:t>
            </a:r>
            <a:r>
              <a:rPr lang="pt-BR" b="1" dirty="0" smtClean="0"/>
              <a:t>ênica</a:t>
            </a:r>
            <a:endParaRPr lang="pt-BR" b="1" dirty="0"/>
          </a:p>
        </p:txBody>
      </p:sp>
    </p:spTree>
  </p:cSld>
  <p:clrMapOvr>
    <a:masterClrMapping/>
  </p:clrMapOvr>
  <p:transition spd="slow" advClick="0" advTm="3000">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26163"/>
            <a:ext cx="8229600" cy="487362"/>
          </a:xfrm>
        </p:spPr>
        <p:txBody>
          <a:bodyPr>
            <a:normAutofit fontScale="90000"/>
          </a:bodyPr>
          <a:lstStyle/>
          <a:p>
            <a:r>
              <a:rPr lang="pt-BR" sz="2000" b="1" dirty="0" smtClean="0"/>
              <a:t>“A </a:t>
            </a:r>
            <a:r>
              <a:rPr lang="pt-BR" sz="2000" b="1" dirty="0" err="1" smtClean="0"/>
              <a:t>hole</a:t>
            </a:r>
            <a:r>
              <a:rPr lang="pt-BR" sz="2000" b="1" dirty="0" smtClean="0"/>
              <a:t> in </a:t>
            </a:r>
            <a:r>
              <a:rPr lang="pt-BR" sz="2000" b="1" dirty="0" err="1" smtClean="0"/>
              <a:t>space</a:t>
            </a:r>
            <a:r>
              <a:rPr lang="pt-BR" sz="2000" b="1" dirty="0" smtClean="0"/>
              <a:t>”. A “</a:t>
            </a:r>
            <a:r>
              <a:rPr lang="pt-BR" sz="2000" b="1" dirty="0" err="1" smtClean="0"/>
              <a:t>non-place</a:t>
            </a:r>
            <a:r>
              <a:rPr lang="pt-BR" sz="2000" b="1" dirty="0" smtClean="0"/>
              <a:t>” (network) </a:t>
            </a:r>
            <a:r>
              <a:rPr lang="pt-BR" sz="2000" b="1" dirty="0" err="1" smtClean="0"/>
              <a:t>toPerforming</a:t>
            </a:r>
            <a:r>
              <a:rPr lang="pt-BR" sz="2000" b="1" dirty="0" smtClean="0"/>
              <a:t> </a:t>
            </a:r>
            <a:r>
              <a:rPr lang="pt-BR" sz="2000" b="1" dirty="0" err="1" smtClean="0"/>
              <a:t>Arts</a:t>
            </a:r>
            <a:r>
              <a:rPr lang="pt-BR" sz="2000" b="1" dirty="0" smtClean="0"/>
              <a:t/>
            </a:r>
            <a:br>
              <a:rPr lang="pt-BR" sz="2000" b="1" dirty="0" smtClean="0"/>
            </a:br>
            <a:r>
              <a:rPr lang="pt-BR" sz="2000" b="1" dirty="0" smtClean="0"/>
              <a:t>Ivani Santana</a:t>
            </a:r>
            <a:endParaRPr lang="pt-BR" sz="2000" b="1" dirty="0"/>
          </a:p>
        </p:txBody>
      </p:sp>
      <p:sp>
        <p:nvSpPr>
          <p:cNvPr id="3" name="Content Placeholder 2"/>
          <p:cNvSpPr>
            <a:spLocks noGrp="1"/>
          </p:cNvSpPr>
          <p:nvPr>
            <p:ph idx="1"/>
          </p:nvPr>
        </p:nvSpPr>
        <p:spPr>
          <a:xfrm>
            <a:off x="838200" y="1066800"/>
            <a:ext cx="7543800" cy="4525963"/>
          </a:xfrm>
        </p:spPr>
        <p:txBody>
          <a:bodyPr>
            <a:normAutofit/>
          </a:bodyPr>
          <a:lstStyle/>
          <a:p>
            <a:pPr>
              <a:buNone/>
            </a:pPr>
            <a:r>
              <a:rPr lang="en-GB" b="1" dirty="0" smtClean="0"/>
              <a:t>The reconfigured intimacy of the subject fosters a new understanding of presence, proximity, and interpersonal relationships. </a:t>
            </a:r>
            <a:r>
              <a:rPr lang="en-GB" b="1" dirty="0" err="1" smtClean="0"/>
              <a:t>Telematics</a:t>
            </a:r>
            <a:r>
              <a:rPr lang="en-GB" b="1" dirty="0" smtClean="0"/>
              <a:t> is directly responsible for this reconfiguration, since it promotes technological mediation of a remote presence. There is a transfer of the ‘self’, so to </a:t>
            </a:r>
            <a:r>
              <a:rPr lang="en-GB" b="1" dirty="0" smtClean="0"/>
              <a:t>speak.</a:t>
            </a:r>
            <a:r>
              <a:rPr lang="pt-BR" dirty="0" smtClean="0"/>
              <a:t> </a:t>
            </a:r>
            <a:endParaRPr lang="pt-BR" dirty="0"/>
          </a:p>
        </p:txBody>
      </p:sp>
    </p:spTree>
  </p:cSld>
  <p:clrMapOvr>
    <a:masterClrMapping/>
  </p:clrMapOvr>
  <p:transition spd="slow" advClick="0" advTm="3000">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Cena3-2 .jpg"/>
          <p:cNvPicPr>
            <a:picLocks noGrp="1" noChangeAspect="1"/>
          </p:cNvPicPr>
          <p:nvPr>
            <p:ph idx="1"/>
          </p:nvPr>
        </p:nvPicPr>
        <p:blipFill>
          <a:blip r:embed="rId2"/>
          <a:stretch>
            <a:fillRect/>
          </a:stretch>
        </p:blipFill>
        <p:spPr>
          <a:xfrm>
            <a:off x="304800" y="762000"/>
            <a:ext cx="8548077" cy="5715000"/>
          </a:xfrm>
        </p:spPr>
      </p:pic>
      <p:sp>
        <p:nvSpPr>
          <p:cNvPr id="5" name="TextBox 4"/>
          <p:cNvSpPr txBox="1"/>
          <p:nvPr/>
        </p:nvSpPr>
        <p:spPr>
          <a:xfrm>
            <a:off x="304800" y="392668"/>
            <a:ext cx="8153400" cy="369332"/>
          </a:xfrm>
          <a:prstGeom prst="rect">
            <a:avLst/>
          </a:prstGeom>
          <a:noFill/>
        </p:spPr>
        <p:txBody>
          <a:bodyPr wrap="square" rtlCol="0">
            <a:spAutoFit/>
          </a:bodyPr>
          <a:lstStyle/>
          <a:p>
            <a:r>
              <a:rPr lang="pt-BR" b="1" dirty="0" smtClean="0"/>
              <a:t>CORPO ABERTO (2005) - Ivani Santana - Festival Internacional de Arte C</a:t>
            </a:r>
            <a:r>
              <a:rPr lang="pt-BR" b="1" dirty="0" smtClean="0"/>
              <a:t>ênica</a:t>
            </a:r>
            <a:endParaRPr lang="pt-BR" b="1" dirty="0"/>
          </a:p>
        </p:txBody>
      </p:sp>
    </p:spTree>
  </p:cSld>
  <p:clrMapOvr>
    <a:masterClrMapping/>
  </p:clrMapOvr>
  <p:transition spd="slow" advClick="0" advTm="3000">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cena3-4v2peq.jpg"/>
          <p:cNvPicPr>
            <a:picLocks noGrp="1" noChangeAspect="1"/>
          </p:cNvPicPr>
          <p:nvPr>
            <p:ph idx="1"/>
          </p:nvPr>
        </p:nvPicPr>
        <p:blipFill>
          <a:blip r:embed="rId2"/>
          <a:stretch>
            <a:fillRect/>
          </a:stretch>
        </p:blipFill>
        <p:spPr>
          <a:xfrm>
            <a:off x="457199" y="1143000"/>
            <a:ext cx="8393723" cy="5455920"/>
          </a:xfrm>
        </p:spPr>
      </p:pic>
      <p:sp>
        <p:nvSpPr>
          <p:cNvPr id="5" name="TextBox 4"/>
          <p:cNvSpPr txBox="1"/>
          <p:nvPr/>
        </p:nvSpPr>
        <p:spPr>
          <a:xfrm>
            <a:off x="304800" y="392668"/>
            <a:ext cx="8153400" cy="369332"/>
          </a:xfrm>
          <a:prstGeom prst="rect">
            <a:avLst/>
          </a:prstGeom>
          <a:noFill/>
        </p:spPr>
        <p:txBody>
          <a:bodyPr wrap="square" rtlCol="0">
            <a:spAutoFit/>
          </a:bodyPr>
          <a:lstStyle/>
          <a:p>
            <a:r>
              <a:rPr lang="pt-BR" b="1" dirty="0" smtClean="0"/>
              <a:t>CORPO ABERTO (2005) - Ivani Santana - Festival Internacional de Arte C</a:t>
            </a:r>
            <a:r>
              <a:rPr lang="pt-BR" b="1" dirty="0" smtClean="0"/>
              <a:t>ênica</a:t>
            </a:r>
            <a:endParaRPr lang="pt-BR" b="1" dirty="0"/>
          </a:p>
        </p:txBody>
      </p:sp>
    </p:spTree>
  </p:cSld>
  <p:clrMapOvr>
    <a:masterClrMapping/>
  </p:clrMapOvr>
  <p:transition spd="slow" advClick="0" advTm="3000">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cena3-5.jpg"/>
          <p:cNvPicPr>
            <a:picLocks noGrp="1" noChangeAspect="1"/>
          </p:cNvPicPr>
          <p:nvPr>
            <p:ph idx="1"/>
          </p:nvPr>
        </p:nvPicPr>
        <p:blipFill>
          <a:blip r:embed="rId2"/>
          <a:stretch>
            <a:fillRect/>
          </a:stretch>
        </p:blipFill>
        <p:spPr>
          <a:xfrm>
            <a:off x="457199" y="838200"/>
            <a:ext cx="8511309" cy="5617464"/>
          </a:xfrm>
        </p:spPr>
      </p:pic>
      <p:sp>
        <p:nvSpPr>
          <p:cNvPr id="5" name="TextBox 4"/>
          <p:cNvSpPr txBox="1"/>
          <p:nvPr/>
        </p:nvSpPr>
        <p:spPr>
          <a:xfrm>
            <a:off x="304800" y="392668"/>
            <a:ext cx="8153400" cy="369332"/>
          </a:xfrm>
          <a:prstGeom prst="rect">
            <a:avLst/>
          </a:prstGeom>
          <a:noFill/>
        </p:spPr>
        <p:txBody>
          <a:bodyPr wrap="square" rtlCol="0">
            <a:spAutoFit/>
          </a:bodyPr>
          <a:lstStyle/>
          <a:p>
            <a:r>
              <a:rPr lang="pt-BR" b="1" dirty="0" smtClean="0"/>
              <a:t>CORPO ABERTO (2005) - Ivani Santana - Festival Internacional de Arte C</a:t>
            </a:r>
            <a:r>
              <a:rPr lang="pt-BR" b="1" dirty="0" smtClean="0"/>
              <a:t>ênica</a:t>
            </a:r>
            <a:endParaRPr lang="pt-BR" b="1" dirty="0"/>
          </a:p>
        </p:txBody>
      </p:sp>
    </p:spTree>
  </p:cSld>
  <p:clrMapOvr>
    <a:masterClrMapping/>
  </p:clrMapOvr>
  <p:transition spd="slow" advClick="0" advTm="3000">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mapad2.tiff"/>
          <p:cNvPicPr>
            <a:picLocks noChangeAspect="1"/>
          </p:cNvPicPr>
          <p:nvPr/>
        </p:nvPicPr>
        <p:blipFill>
          <a:blip r:embed="rId2"/>
          <a:stretch>
            <a:fillRect/>
          </a:stretch>
        </p:blipFill>
        <p:spPr>
          <a:xfrm>
            <a:off x="0" y="304800"/>
            <a:ext cx="5890901" cy="6096000"/>
          </a:xfrm>
          <a:prstGeom prst="rect">
            <a:avLst/>
          </a:prstGeom>
        </p:spPr>
      </p:pic>
      <p:sp>
        <p:nvSpPr>
          <p:cNvPr id="9" name="Rectangle 8"/>
          <p:cNvSpPr/>
          <p:nvPr/>
        </p:nvSpPr>
        <p:spPr>
          <a:xfrm>
            <a:off x="0" y="1447800"/>
            <a:ext cx="9067800" cy="373380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5" name="TextBox 4"/>
          <p:cNvSpPr txBox="1"/>
          <p:nvPr/>
        </p:nvSpPr>
        <p:spPr>
          <a:xfrm>
            <a:off x="76200" y="1447800"/>
            <a:ext cx="9067800" cy="3939540"/>
          </a:xfrm>
          <a:prstGeom prst="rect">
            <a:avLst/>
          </a:prstGeom>
          <a:noFill/>
        </p:spPr>
        <p:txBody>
          <a:bodyPr wrap="square" rtlCol="0">
            <a:spAutoFit/>
          </a:bodyPr>
          <a:lstStyle/>
          <a:p>
            <a:r>
              <a:rPr lang="pt-BR" b="1" dirty="0" smtClean="0"/>
              <a:t>MAPA D2</a:t>
            </a:r>
          </a:p>
          <a:p>
            <a:r>
              <a:rPr lang="pt-BR" b="1" dirty="0" err="1" smtClean="0"/>
              <a:t>Map</a:t>
            </a:r>
            <a:r>
              <a:rPr lang="pt-BR" b="1" dirty="0" smtClean="0"/>
              <a:t> </a:t>
            </a:r>
            <a:r>
              <a:rPr lang="pt-BR" b="1" dirty="0" err="1" smtClean="0"/>
              <a:t>and</a:t>
            </a:r>
            <a:r>
              <a:rPr lang="pt-BR" b="1" dirty="0" smtClean="0"/>
              <a:t> </a:t>
            </a:r>
            <a:r>
              <a:rPr lang="pt-BR" b="1" dirty="0" err="1" smtClean="0"/>
              <a:t>Program</a:t>
            </a:r>
            <a:r>
              <a:rPr lang="pt-BR" b="1" dirty="0" smtClean="0"/>
              <a:t> for </a:t>
            </a:r>
            <a:r>
              <a:rPr lang="pt-BR" b="1" dirty="0" err="1" smtClean="0"/>
              <a:t>Art</a:t>
            </a:r>
            <a:r>
              <a:rPr lang="pt-BR" b="1" dirty="0" smtClean="0"/>
              <a:t> in Digital </a:t>
            </a:r>
            <a:r>
              <a:rPr lang="pt-BR" b="1" dirty="0" smtClean="0"/>
              <a:t>Dance</a:t>
            </a:r>
          </a:p>
          <a:p>
            <a:endParaRPr lang="pt-BR" b="1" dirty="0" smtClean="0"/>
          </a:p>
          <a:p>
            <a:pPr>
              <a:buFontTx/>
              <a:buChar char="-"/>
            </a:pPr>
            <a:r>
              <a:rPr lang="pt-BR" sz="2000" b="1" dirty="0" smtClean="0"/>
              <a:t>MAPA D2 </a:t>
            </a:r>
            <a:r>
              <a:rPr lang="pt-BR" sz="2000" b="1" dirty="0" err="1" smtClean="0"/>
              <a:t>promote</a:t>
            </a:r>
            <a:r>
              <a:rPr lang="pt-BR" sz="2000" b="1" dirty="0" smtClean="0"/>
              <a:t> </a:t>
            </a:r>
            <a:r>
              <a:rPr lang="pt-BR" sz="2000" b="1" dirty="0" err="1" smtClean="0"/>
              <a:t>the</a:t>
            </a:r>
            <a:r>
              <a:rPr lang="pt-BR" sz="2000" b="1" dirty="0" smtClean="0"/>
              <a:t> </a:t>
            </a:r>
            <a:r>
              <a:rPr lang="pt-BR" sz="2000" b="1" dirty="0" err="1" smtClean="0"/>
              <a:t>interchange</a:t>
            </a:r>
            <a:r>
              <a:rPr lang="pt-BR" sz="2000" b="1" dirty="0" smtClean="0"/>
              <a:t> </a:t>
            </a:r>
            <a:r>
              <a:rPr lang="pt-BR" sz="2000" b="1" dirty="0" err="1" smtClean="0"/>
              <a:t>between</a:t>
            </a:r>
            <a:r>
              <a:rPr lang="pt-BR" sz="2000" b="1" dirty="0" smtClean="0"/>
              <a:t> </a:t>
            </a:r>
            <a:r>
              <a:rPr lang="pt-BR" sz="2000" b="1" dirty="0" err="1" smtClean="0"/>
              <a:t>artists</a:t>
            </a:r>
            <a:r>
              <a:rPr lang="pt-BR" sz="2000" b="1" dirty="0" smtClean="0"/>
              <a:t> </a:t>
            </a:r>
            <a:r>
              <a:rPr lang="pt-BR" sz="2000" b="1" dirty="0" err="1" smtClean="0"/>
              <a:t>and</a:t>
            </a:r>
            <a:r>
              <a:rPr lang="pt-BR" sz="2000" b="1" dirty="0" smtClean="0"/>
              <a:t> </a:t>
            </a:r>
            <a:r>
              <a:rPr lang="pt-BR" sz="2000" b="1" dirty="0" err="1" smtClean="0"/>
              <a:t>researchers</a:t>
            </a:r>
            <a:endParaRPr lang="pt-BR" sz="2000" b="1" dirty="0" smtClean="0"/>
          </a:p>
          <a:p>
            <a:r>
              <a:rPr lang="pt-BR" sz="2000" b="1" dirty="0" smtClean="0"/>
              <a:t>                  </a:t>
            </a:r>
            <a:r>
              <a:rPr lang="pt-BR" sz="2000" b="1" dirty="0" smtClean="0"/>
              <a:t> </a:t>
            </a:r>
            <a:r>
              <a:rPr lang="pt-BR" sz="2000" b="1" dirty="0" err="1" smtClean="0"/>
              <a:t>from</a:t>
            </a:r>
            <a:r>
              <a:rPr lang="pt-BR" sz="2000" b="1" dirty="0" smtClean="0"/>
              <a:t> </a:t>
            </a:r>
            <a:r>
              <a:rPr lang="pt-BR" sz="2000" b="1" dirty="0" err="1" smtClean="0"/>
              <a:t>Ibero-</a:t>
            </a:r>
            <a:r>
              <a:rPr lang="pt-BR" sz="2000" b="1" dirty="0" err="1" smtClean="0"/>
              <a:t>America</a:t>
            </a:r>
            <a:r>
              <a:rPr lang="pt-BR" sz="2000" b="1" dirty="0" smtClean="0"/>
              <a:t>;</a:t>
            </a:r>
          </a:p>
          <a:p>
            <a:r>
              <a:rPr lang="pt-BR" sz="2000" b="1" dirty="0" smtClean="0"/>
              <a:t>-MAPA D2 </a:t>
            </a:r>
            <a:r>
              <a:rPr lang="pt-BR" sz="2000" b="1" dirty="0" err="1" smtClean="0"/>
              <a:t>connect</a:t>
            </a:r>
            <a:r>
              <a:rPr lang="pt-BR" sz="2000" b="1" dirty="0" smtClean="0"/>
              <a:t> </a:t>
            </a:r>
            <a:r>
              <a:rPr lang="pt-BR" sz="2000" b="1" dirty="0" err="1" smtClean="0"/>
              <a:t>artists</a:t>
            </a:r>
            <a:r>
              <a:rPr lang="pt-BR" sz="2000" b="1" dirty="0" smtClean="0"/>
              <a:t> </a:t>
            </a:r>
            <a:r>
              <a:rPr lang="pt-BR" sz="2000" b="1" dirty="0" err="1" smtClean="0"/>
              <a:t>and</a:t>
            </a:r>
            <a:r>
              <a:rPr lang="pt-BR" sz="2000" b="1" dirty="0" smtClean="0"/>
              <a:t> </a:t>
            </a:r>
            <a:r>
              <a:rPr lang="pt-BR" sz="2000" b="1" dirty="0" err="1" smtClean="0"/>
              <a:t>university</a:t>
            </a:r>
            <a:r>
              <a:rPr lang="pt-BR" sz="2000" b="1" dirty="0" smtClean="0"/>
              <a:t>;</a:t>
            </a:r>
            <a:r>
              <a:rPr lang="pt-BR" sz="2000" b="1" dirty="0" smtClean="0"/>
              <a:t> </a:t>
            </a:r>
          </a:p>
          <a:p>
            <a:pPr>
              <a:buFontTx/>
              <a:buChar char="-"/>
            </a:pPr>
            <a:r>
              <a:rPr lang="pt-BR" sz="2000" b="1" dirty="0" smtClean="0"/>
              <a:t>MAPA D2 </a:t>
            </a:r>
            <a:r>
              <a:rPr lang="pt-BR" sz="2000" b="1" dirty="0" err="1" smtClean="0"/>
              <a:t>gives</a:t>
            </a:r>
            <a:r>
              <a:rPr lang="pt-BR" sz="2000" b="1" dirty="0" smtClean="0"/>
              <a:t> </a:t>
            </a:r>
            <a:r>
              <a:rPr lang="pt-BR" sz="2000" b="1" dirty="0" err="1" smtClean="0"/>
              <a:t>space</a:t>
            </a:r>
            <a:r>
              <a:rPr lang="pt-BR" sz="2000" b="1" dirty="0" smtClean="0"/>
              <a:t> to </a:t>
            </a:r>
            <a:r>
              <a:rPr lang="pt-BR" sz="2000" b="1" dirty="0" err="1" smtClean="0"/>
              <a:t>the</a:t>
            </a:r>
            <a:r>
              <a:rPr lang="pt-BR" sz="2000" b="1" dirty="0" smtClean="0"/>
              <a:t> </a:t>
            </a:r>
            <a:r>
              <a:rPr lang="pt-BR" sz="2000" b="1" dirty="0" err="1" smtClean="0"/>
              <a:t>artist</a:t>
            </a:r>
            <a:r>
              <a:rPr lang="pt-BR" sz="2000" b="1" dirty="0" smtClean="0"/>
              <a:t> </a:t>
            </a:r>
            <a:r>
              <a:rPr lang="pt-BR" sz="2000" b="1" dirty="0" err="1" smtClean="0"/>
              <a:t>from</a:t>
            </a:r>
            <a:r>
              <a:rPr lang="pt-BR" sz="2000" b="1" dirty="0" smtClean="0"/>
              <a:t> Ibero America to show </a:t>
            </a:r>
            <a:r>
              <a:rPr lang="pt-BR" sz="2000" b="1" dirty="0" err="1" smtClean="0"/>
              <a:t>his</a:t>
            </a:r>
            <a:r>
              <a:rPr lang="pt-BR" sz="2000" b="1" dirty="0" smtClean="0"/>
              <a:t>/</a:t>
            </a:r>
            <a:r>
              <a:rPr lang="pt-BR" sz="2000" b="1" dirty="0" err="1" smtClean="0"/>
              <a:t>her</a:t>
            </a:r>
            <a:r>
              <a:rPr lang="pt-BR" sz="2000" b="1" dirty="0" smtClean="0"/>
              <a:t> </a:t>
            </a:r>
            <a:r>
              <a:rPr lang="pt-BR" sz="2000" b="1" dirty="0" err="1" smtClean="0"/>
              <a:t>art</a:t>
            </a:r>
            <a:r>
              <a:rPr lang="pt-BR" sz="2000" b="1" dirty="0" smtClean="0"/>
              <a:t> work;</a:t>
            </a:r>
          </a:p>
          <a:p>
            <a:r>
              <a:rPr lang="pt-BR" sz="2000" b="1" dirty="0" smtClean="0"/>
              <a:t>-MAPA D2 </a:t>
            </a:r>
            <a:r>
              <a:rPr lang="pt-BR" sz="2000" b="1" dirty="0" err="1" smtClean="0"/>
              <a:t>has</a:t>
            </a:r>
            <a:r>
              <a:rPr lang="pt-BR" sz="2000" b="1" dirty="0" smtClean="0"/>
              <a:t> a </a:t>
            </a:r>
            <a:r>
              <a:rPr lang="pt-BR" sz="2000" b="1" dirty="0" err="1" smtClean="0"/>
              <a:t>huge</a:t>
            </a:r>
            <a:r>
              <a:rPr lang="pt-BR" sz="2000" b="1" dirty="0" smtClean="0"/>
              <a:t>  </a:t>
            </a:r>
            <a:r>
              <a:rPr lang="pt-BR" sz="2000" b="1" dirty="0" err="1" smtClean="0"/>
              <a:t>bibliographical</a:t>
            </a:r>
            <a:r>
              <a:rPr lang="pt-BR" sz="2000" b="1" dirty="0" smtClean="0"/>
              <a:t> </a:t>
            </a:r>
            <a:r>
              <a:rPr lang="pt-BR" sz="2000" b="1" dirty="0" err="1" smtClean="0"/>
              <a:t>reference</a:t>
            </a:r>
            <a:r>
              <a:rPr lang="pt-BR" sz="2000" b="1" dirty="0" smtClean="0"/>
              <a:t> </a:t>
            </a:r>
            <a:r>
              <a:rPr lang="pt-BR" sz="2000" b="1" dirty="0" err="1" smtClean="0"/>
              <a:t>about</a:t>
            </a:r>
            <a:r>
              <a:rPr lang="pt-BR" sz="2000" b="1" dirty="0" smtClean="0"/>
              <a:t> </a:t>
            </a:r>
            <a:r>
              <a:rPr lang="pt-BR" sz="2000" b="1" dirty="0" err="1" smtClean="0"/>
              <a:t>the</a:t>
            </a:r>
            <a:r>
              <a:rPr lang="pt-BR" sz="2000" b="1" dirty="0" smtClean="0"/>
              <a:t> </a:t>
            </a:r>
            <a:r>
              <a:rPr lang="pt-BR" sz="2000" b="1" dirty="0" err="1" smtClean="0"/>
              <a:t>art</a:t>
            </a:r>
            <a:r>
              <a:rPr lang="pt-BR" sz="2000" b="1" dirty="0" smtClean="0"/>
              <a:t> </a:t>
            </a:r>
            <a:r>
              <a:rPr lang="pt-BR" sz="2000" b="1" dirty="0" err="1" smtClean="0"/>
              <a:t>technology</a:t>
            </a:r>
            <a:r>
              <a:rPr lang="pt-BR" sz="2000" b="1" dirty="0" smtClean="0"/>
              <a:t>;</a:t>
            </a:r>
          </a:p>
          <a:p>
            <a:r>
              <a:rPr lang="pt-BR" sz="2000" b="1" dirty="0" smtClean="0"/>
              <a:t>-</a:t>
            </a:r>
            <a:r>
              <a:rPr lang="pt-BR" sz="2000" b="1" dirty="0" smtClean="0"/>
              <a:t>MAPA D2</a:t>
            </a:r>
            <a:r>
              <a:rPr lang="pt-BR" sz="2000" b="1" dirty="0" smtClean="0"/>
              <a:t> </a:t>
            </a:r>
            <a:r>
              <a:rPr lang="pt-BR" sz="2000" b="1" dirty="0" err="1" smtClean="0"/>
              <a:t>gives</a:t>
            </a:r>
            <a:r>
              <a:rPr lang="pt-BR" sz="2000" b="1" dirty="0" smtClean="0"/>
              <a:t> </a:t>
            </a:r>
            <a:r>
              <a:rPr lang="pt-BR" sz="2000" b="1" dirty="0" err="1" smtClean="0"/>
              <a:t>information</a:t>
            </a:r>
            <a:r>
              <a:rPr lang="pt-BR" sz="2000" b="1" dirty="0" smtClean="0"/>
              <a:t> </a:t>
            </a:r>
            <a:r>
              <a:rPr lang="pt-BR" sz="2000" b="1" dirty="0" err="1" smtClean="0"/>
              <a:t>about</a:t>
            </a:r>
            <a:r>
              <a:rPr lang="pt-BR" sz="2000" b="1" dirty="0" smtClean="0"/>
              <a:t> festival, </a:t>
            </a:r>
            <a:r>
              <a:rPr lang="pt-BR" sz="2000" b="1" dirty="0" err="1" smtClean="0"/>
              <a:t>educational</a:t>
            </a:r>
            <a:r>
              <a:rPr lang="pt-BR" sz="2000" b="1" dirty="0" smtClean="0"/>
              <a:t> </a:t>
            </a:r>
            <a:r>
              <a:rPr lang="pt-BR" sz="2000" b="1" dirty="0" err="1" smtClean="0"/>
              <a:t>center</a:t>
            </a:r>
            <a:r>
              <a:rPr lang="pt-BR" sz="2000" b="1" dirty="0" smtClean="0"/>
              <a:t>, </a:t>
            </a:r>
            <a:r>
              <a:rPr lang="pt-BR" sz="2000" b="1" dirty="0" err="1" smtClean="0"/>
              <a:t>etc</a:t>
            </a:r>
            <a:r>
              <a:rPr lang="pt-BR" sz="2000" b="1" dirty="0" smtClean="0"/>
              <a:t>;</a:t>
            </a:r>
          </a:p>
          <a:p>
            <a:pPr>
              <a:buFontTx/>
              <a:buChar char="-"/>
            </a:pPr>
            <a:r>
              <a:rPr lang="pt-BR" sz="2000" b="1" dirty="0" smtClean="0"/>
              <a:t>MAPA D2  is a display </a:t>
            </a:r>
            <a:r>
              <a:rPr lang="pt-BR" sz="2000" b="1" dirty="0" err="1" smtClean="0"/>
              <a:t>of</a:t>
            </a:r>
            <a:r>
              <a:rPr lang="pt-BR" sz="2000" b="1" dirty="0" smtClean="0"/>
              <a:t> dance </a:t>
            </a:r>
            <a:r>
              <a:rPr lang="pt-BR" sz="2000" b="1" dirty="0" err="1" smtClean="0"/>
              <a:t>and</a:t>
            </a:r>
            <a:r>
              <a:rPr lang="pt-BR" sz="2000" b="1" dirty="0" smtClean="0"/>
              <a:t> performance </a:t>
            </a:r>
            <a:r>
              <a:rPr lang="pt-BR" sz="2000" b="1" dirty="0" err="1" smtClean="0"/>
              <a:t>production</a:t>
            </a:r>
            <a:r>
              <a:rPr lang="pt-BR" sz="2000" b="1" dirty="0" smtClean="0"/>
              <a:t> in Ibero America;</a:t>
            </a:r>
          </a:p>
          <a:p>
            <a:pPr>
              <a:buFontTx/>
              <a:buChar char="-"/>
            </a:pPr>
            <a:r>
              <a:rPr lang="pt-BR" sz="2000" b="1" dirty="0" smtClean="0"/>
              <a:t>Etc.... </a:t>
            </a:r>
          </a:p>
          <a:p>
            <a:pPr>
              <a:buFontTx/>
              <a:buChar char="-"/>
            </a:pPr>
            <a:endParaRPr lang="pt-BR" b="1" dirty="0" smtClean="0"/>
          </a:p>
          <a:p>
            <a:pPr>
              <a:buFontTx/>
              <a:buChar char="-"/>
            </a:pPr>
            <a:endParaRPr lang="pt-BR" b="1"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BR"/>
          </a:p>
        </p:txBody>
      </p:sp>
      <p:pic>
        <p:nvPicPr>
          <p:cNvPr id="4" name="Content Placeholder 3" descr="e-pormundosBABA-1.tiff"/>
          <p:cNvPicPr>
            <a:picLocks noGrp="1" noChangeAspect="1"/>
          </p:cNvPicPr>
          <p:nvPr>
            <p:ph idx="1"/>
          </p:nvPr>
        </p:nvPicPr>
        <p:blipFill>
          <a:blip r:embed="rId2"/>
          <a:stretch>
            <a:fillRect/>
          </a:stretch>
        </p:blipFill>
        <p:spPr>
          <a:xfrm>
            <a:off x="762000" y="70945"/>
            <a:ext cx="7772400" cy="6253655"/>
          </a:xfrm>
        </p:spPr>
      </p:pic>
      <p:sp>
        <p:nvSpPr>
          <p:cNvPr id="5" name="TextBox 4"/>
          <p:cNvSpPr txBox="1"/>
          <p:nvPr/>
        </p:nvSpPr>
        <p:spPr>
          <a:xfrm>
            <a:off x="990600" y="6324600"/>
            <a:ext cx="7696200" cy="369332"/>
          </a:xfrm>
          <a:prstGeom prst="rect">
            <a:avLst/>
          </a:prstGeom>
          <a:noFill/>
        </p:spPr>
        <p:txBody>
          <a:bodyPr wrap="square" rtlCol="0">
            <a:spAutoFit/>
          </a:bodyPr>
          <a:lstStyle/>
          <a:p>
            <a:r>
              <a:rPr lang="pt-BR" b="1" dirty="0" err="1" smtClean="0"/>
              <a:t>e</a:t>
            </a:r>
            <a:r>
              <a:rPr lang="pt-BR" b="1" dirty="0" err="1" smtClean="0"/>
              <a:t>-Pormundos</a:t>
            </a:r>
            <a:r>
              <a:rPr lang="pt-BR" b="1" dirty="0" smtClean="0"/>
              <a:t> Afeto (2011) Barcelona/</a:t>
            </a:r>
            <a:r>
              <a:rPr lang="pt-BR" b="1" dirty="0" err="1" smtClean="0"/>
              <a:t>Spain</a:t>
            </a:r>
            <a:r>
              <a:rPr lang="pt-BR" b="1" dirty="0" smtClean="0"/>
              <a:t>, Salvador/Brasil – Ivani Santana</a:t>
            </a:r>
            <a:endParaRPr lang="pt-BR" b="1" dirty="0"/>
          </a:p>
        </p:txBody>
      </p:sp>
    </p:spTree>
  </p:cSld>
  <p:clrMapOvr>
    <a:masterClrMapping/>
  </p:clrMapOvr>
  <p:transition spd="slow" advClick="0" advTm="3000">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BR"/>
          </a:p>
        </p:txBody>
      </p:sp>
      <p:pic>
        <p:nvPicPr>
          <p:cNvPr id="4" name="Content Placeholder 3" descr="e-pormundosBABA-4.tiff"/>
          <p:cNvPicPr>
            <a:picLocks noGrp="1" noChangeAspect="1"/>
          </p:cNvPicPr>
          <p:nvPr>
            <p:ph idx="1"/>
          </p:nvPr>
        </p:nvPicPr>
        <p:blipFill>
          <a:blip r:embed="rId2"/>
          <a:stretch>
            <a:fillRect/>
          </a:stretch>
        </p:blipFill>
        <p:spPr>
          <a:xfrm>
            <a:off x="228600" y="0"/>
            <a:ext cx="8775004" cy="6384925"/>
          </a:xfrm>
        </p:spPr>
      </p:pic>
      <p:sp>
        <p:nvSpPr>
          <p:cNvPr id="5" name="TextBox 4"/>
          <p:cNvSpPr txBox="1"/>
          <p:nvPr/>
        </p:nvSpPr>
        <p:spPr>
          <a:xfrm>
            <a:off x="990600" y="6324600"/>
            <a:ext cx="7696200" cy="369332"/>
          </a:xfrm>
          <a:prstGeom prst="rect">
            <a:avLst/>
          </a:prstGeom>
          <a:noFill/>
        </p:spPr>
        <p:txBody>
          <a:bodyPr wrap="square" rtlCol="0">
            <a:spAutoFit/>
          </a:bodyPr>
          <a:lstStyle/>
          <a:p>
            <a:r>
              <a:rPr lang="pt-BR" b="1" dirty="0" err="1" smtClean="0"/>
              <a:t>e</a:t>
            </a:r>
            <a:r>
              <a:rPr lang="pt-BR" b="1" dirty="0" err="1" smtClean="0"/>
              <a:t>-Pormundos</a:t>
            </a:r>
            <a:r>
              <a:rPr lang="pt-BR" b="1" dirty="0" smtClean="0"/>
              <a:t> Afeto (2011) Barcelona/</a:t>
            </a:r>
            <a:r>
              <a:rPr lang="pt-BR" b="1" dirty="0" err="1" smtClean="0"/>
              <a:t>Spain</a:t>
            </a:r>
            <a:r>
              <a:rPr lang="pt-BR" b="1" dirty="0" smtClean="0"/>
              <a:t>, Salvador/Brasil – Ivani Santana</a:t>
            </a:r>
            <a:endParaRPr lang="pt-BR" b="1" dirty="0"/>
          </a:p>
        </p:txBody>
      </p:sp>
    </p:spTree>
  </p:cSld>
  <p:clrMapOvr>
    <a:masterClrMapping/>
  </p:clrMapOvr>
  <p:transition spd="slow" advClick="0" advTm="3000">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BR"/>
          </a:p>
        </p:txBody>
      </p:sp>
      <p:pic>
        <p:nvPicPr>
          <p:cNvPr id="4" name="Content Placeholder 3" descr="e-pormundosBABA-6.tiff"/>
          <p:cNvPicPr>
            <a:picLocks noGrp="1" noChangeAspect="1"/>
          </p:cNvPicPr>
          <p:nvPr>
            <p:ph idx="1"/>
          </p:nvPr>
        </p:nvPicPr>
        <p:blipFill>
          <a:blip r:embed="rId2"/>
          <a:stretch>
            <a:fillRect/>
          </a:stretch>
        </p:blipFill>
        <p:spPr>
          <a:xfrm>
            <a:off x="304800" y="76200"/>
            <a:ext cx="8591479" cy="5973763"/>
          </a:xfrm>
        </p:spPr>
      </p:pic>
      <p:sp>
        <p:nvSpPr>
          <p:cNvPr id="5" name="TextBox 4"/>
          <p:cNvSpPr txBox="1"/>
          <p:nvPr/>
        </p:nvSpPr>
        <p:spPr>
          <a:xfrm>
            <a:off x="990600" y="6172200"/>
            <a:ext cx="7696200" cy="369332"/>
          </a:xfrm>
          <a:prstGeom prst="rect">
            <a:avLst/>
          </a:prstGeom>
          <a:noFill/>
        </p:spPr>
        <p:txBody>
          <a:bodyPr wrap="square" rtlCol="0">
            <a:spAutoFit/>
          </a:bodyPr>
          <a:lstStyle/>
          <a:p>
            <a:r>
              <a:rPr lang="pt-BR" b="1" dirty="0" err="1" smtClean="0"/>
              <a:t>e</a:t>
            </a:r>
            <a:r>
              <a:rPr lang="pt-BR" b="1" dirty="0" err="1" smtClean="0"/>
              <a:t>-Pormundos</a:t>
            </a:r>
            <a:r>
              <a:rPr lang="pt-BR" b="1" dirty="0" smtClean="0"/>
              <a:t> Afeto (2011) Barcelona/</a:t>
            </a:r>
            <a:r>
              <a:rPr lang="pt-BR" b="1" dirty="0" err="1" smtClean="0"/>
              <a:t>Spain</a:t>
            </a:r>
            <a:r>
              <a:rPr lang="pt-BR" b="1" dirty="0" smtClean="0"/>
              <a:t>, Salvador/Brasil – Ivani Santana</a:t>
            </a:r>
            <a:endParaRPr lang="pt-BR" b="1" dirty="0"/>
          </a:p>
        </p:txBody>
      </p:sp>
    </p:spTree>
  </p:cSld>
  <p:clrMapOvr>
    <a:masterClrMapping/>
  </p:clrMapOvr>
  <p:transition spd="slow" advClick="0" advTm="3000">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BR"/>
          </a:p>
        </p:txBody>
      </p:sp>
      <p:pic>
        <p:nvPicPr>
          <p:cNvPr id="4" name="Content Placeholder 3" descr="fig-10.jpg"/>
          <p:cNvPicPr>
            <a:picLocks noGrp="1" noChangeAspect="1"/>
          </p:cNvPicPr>
          <p:nvPr>
            <p:ph idx="1"/>
          </p:nvPr>
        </p:nvPicPr>
        <p:blipFill>
          <a:blip r:embed="rId2"/>
          <a:stretch>
            <a:fillRect/>
          </a:stretch>
        </p:blipFill>
        <p:spPr>
          <a:xfrm>
            <a:off x="76200" y="0"/>
            <a:ext cx="8914848" cy="6308725"/>
          </a:xfrm>
        </p:spPr>
      </p:pic>
      <p:sp>
        <p:nvSpPr>
          <p:cNvPr id="5" name="TextBox 4"/>
          <p:cNvSpPr txBox="1"/>
          <p:nvPr/>
        </p:nvSpPr>
        <p:spPr>
          <a:xfrm>
            <a:off x="990600" y="6324600"/>
            <a:ext cx="7696200" cy="369332"/>
          </a:xfrm>
          <a:prstGeom prst="rect">
            <a:avLst/>
          </a:prstGeom>
          <a:noFill/>
        </p:spPr>
        <p:txBody>
          <a:bodyPr wrap="square" rtlCol="0">
            <a:spAutoFit/>
          </a:bodyPr>
          <a:lstStyle/>
          <a:p>
            <a:r>
              <a:rPr lang="pt-BR" b="1" dirty="0" err="1" smtClean="0"/>
              <a:t>e</a:t>
            </a:r>
            <a:r>
              <a:rPr lang="pt-BR" b="1" dirty="0" err="1" smtClean="0"/>
              <a:t>-Pormundos</a:t>
            </a:r>
            <a:r>
              <a:rPr lang="pt-BR" b="1" dirty="0" smtClean="0"/>
              <a:t> Afeto (2011) Barcelona/</a:t>
            </a:r>
            <a:r>
              <a:rPr lang="pt-BR" b="1" dirty="0" err="1" smtClean="0"/>
              <a:t>Spain</a:t>
            </a:r>
            <a:r>
              <a:rPr lang="pt-BR" b="1" dirty="0" smtClean="0"/>
              <a:t>, Salvador/Brasil – Ivani Santana</a:t>
            </a:r>
            <a:endParaRPr lang="pt-BR" b="1" dirty="0"/>
          </a:p>
        </p:txBody>
      </p:sp>
    </p:spTree>
  </p:cSld>
  <p:clrMapOvr>
    <a:masterClrMapping/>
  </p:clrMapOvr>
  <p:transition spd="slow" advClick="0" advTm="3000">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26163"/>
            <a:ext cx="8229600" cy="487362"/>
          </a:xfrm>
        </p:spPr>
        <p:txBody>
          <a:bodyPr>
            <a:normAutofit fontScale="90000"/>
          </a:bodyPr>
          <a:lstStyle/>
          <a:p>
            <a:r>
              <a:rPr lang="pt-BR" sz="2000" b="1" dirty="0" smtClean="0"/>
              <a:t>“A </a:t>
            </a:r>
            <a:r>
              <a:rPr lang="pt-BR" sz="2000" b="1" dirty="0" err="1" smtClean="0"/>
              <a:t>hole</a:t>
            </a:r>
            <a:r>
              <a:rPr lang="pt-BR" sz="2000" b="1" dirty="0" smtClean="0"/>
              <a:t> in </a:t>
            </a:r>
            <a:r>
              <a:rPr lang="pt-BR" sz="2000" b="1" dirty="0" err="1" smtClean="0"/>
              <a:t>space</a:t>
            </a:r>
            <a:r>
              <a:rPr lang="pt-BR" sz="2000" b="1" dirty="0" smtClean="0"/>
              <a:t>”. A “</a:t>
            </a:r>
            <a:r>
              <a:rPr lang="pt-BR" sz="2000" b="1" dirty="0" err="1" smtClean="0"/>
              <a:t>non-place</a:t>
            </a:r>
            <a:r>
              <a:rPr lang="pt-BR" sz="2000" b="1" dirty="0" smtClean="0"/>
              <a:t>” (network) </a:t>
            </a:r>
            <a:r>
              <a:rPr lang="pt-BR" sz="2000" b="1" dirty="0" err="1" smtClean="0"/>
              <a:t>toPerforming</a:t>
            </a:r>
            <a:r>
              <a:rPr lang="pt-BR" sz="2000" b="1" dirty="0" smtClean="0"/>
              <a:t> </a:t>
            </a:r>
            <a:r>
              <a:rPr lang="pt-BR" sz="2000" b="1" dirty="0" err="1" smtClean="0"/>
              <a:t>Arts</a:t>
            </a:r>
            <a:r>
              <a:rPr lang="pt-BR" sz="2000" b="1" dirty="0" smtClean="0"/>
              <a:t/>
            </a:r>
            <a:br>
              <a:rPr lang="pt-BR" sz="2000" b="1" dirty="0" smtClean="0"/>
            </a:br>
            <a:r>
              <a:rPr lang="pt-BR" sz="2000" b="1" dirty="0" smtClean="0"/>
              <a:t>Ivani Santana</a:t>
            </a:r>
            <a:endParaRPr lang="pt-BR" sz="2000" b="1" dirty="0"/>
          </a:p>
        </p:txBody>
      </p:sp>
      <p:sp>
        <p:nvSpPr>
          <p:cNvPr id="3" name="Content Placeholder 2"/>
          <p:cNvSpPr>
            <a:spLocks noGrp="1"/>
          </p:cNvSpPr>
          <p:nvPr>
            <p:ph idx="1"/>
          </p:nvPr>
        </p:nvSpPr>
        <p:spPr>
          <a:xfrm>
            <a:off x="1219200" y="609600"/>
            <a:ext cx="7162800" cy="5364163"/>
          </a:xfrm>
        </p:spPr>
        <p:txBody>
          <a:bodyPr>
            <a:normAutofit lnSpcReduction="10000"/>
          </a:bodyPr>
          <a:lstStyle/>
          <a:p>
            <a:pPr>
              <a:buNone/>
            </a:pPr>
            <a:r>
              <a:rPr lang="en-GB" b="1" i="1" dirty="0" err="1" smtClean="0"/>
              <a:t>Telematics</a:t>
            </a:r>
            <a:r>
              <a:rPr lang="en-GB" b="1" dirty="0" smtClean="0"/>
              <a:t> was first coined by Simon Nora </a:t>
            </a:r>
            <a:r>
              <a:rPr lang="en-GB" b="1" dirty="0" smtClean="0"/>
              <a:t>and Alain </a:t>
            </a:r>
            <a:r>
              <a:rPr lang="en-GB" b="1" dirty="0" err="1" smtClean="0"/>
              <a:t>Minc</a:t>
            </a:r>
            <a:r>
              <a:rPr lang="en-GB" b="1" dirty="0" smtClean="0"/>
              <a:t> in </a:t>
            </a:r>
            <a:r>
              <a:rPr lang="en-GB" b="1" i="1" dirty="0" smtClean="0"/>
              <a:t>The Computerization of </a:t>
            </a:r>
            <a:r>
              <a:rPr lang="en-GB" b="1" i="1" dirty="0" err="1" smtClean="0"/>
              <a:t>Society</a:t>
            </a:r>
            <a:r>
              <a:rPr lang="en-GB" b="1" dirty="0" err="1" smtClean="0"/>
              <a:t>(</a:t>
            </a:r>
            <a:r>
              <a:rPr lang="en-GB" b="1" dirty="0" err="1" smtClean="0"/>
              <a:t>Cambridge</a:t>
            </a:r>
            <a:r>
              <a:rPr lang="en-GB" b="1" dirty="0" smtClean="0"/>
              <a:t>: MIT Press, 1980)</a:t>
            </a:r>
            <a:r>
              <a:rPr lang="en-GB" b="1" baseline="30000" dirty="0" smtClean="0"/>
              <a:t>. </a:t>
            </a:r>
            <a:r>
              <a:rPr lang="en-GB" b="1" dirty="0" smtClean="0"/>
              <a:t>The </a:t>
            </a:r>
            <a:r>
              <a:rPr lang="en-GB" b="1" dirty="0" err="1" smtClean="0"/>
              <a:t>telepresence</a:t>
            </a:r>
            <a:r>
              <a:rPr lang="en-GB" b="1" dirty="0" smtClean="0"/>
              <a:t> term was coined by Marvin </a:t>
            </a:r>
            <a:r>
              <a:rPr lang="en-GB" b="1" dirty="0" err="1" smtClean="0"/>
              <a:t>Minsky</a:t>
            </a:r>
            <a:r>
              <a:rPr lang="en-GB" b="1" dirty="0" smtClean="0"/>
              <a:t> in 1980 to refer to the </a:t>
            </a:r>
            <a:r>
              <a:rPr lang="en-GB" b="1" dirty="0" err="1" smtClean="0"/>
              <a:t>tele</a:t>
            </a:r>
            <a:r>
              <a:rPr lang="en-GB" b="1" dirty="0" smtClean="0"/>
              <a:t>-operation system used in applications that manipulate remote objects, has also sparked the interest of those who were, at the beginning, antagonistic to this universe</a:t>
            </a:r>
            <a:r>
              <a:rPr lang="en-GB" dirty="0" smtClean="0"/>
              <a:t>. </a:t>
            </a:r>
            <a:endParaRPr lang="pt-BR" dirty="0"/>
          </a:p>
        </p:txBody>
      </p:sp>
    </p:spTree>
  </p:cSld>
  <p:clrMapOvr>
    <a:masterClrMapping/>
  </p:clrMapOvr>
  <p:transition spd="slow" advClick="0" advTm="3000">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BR"/>
          </a:p>
        </p:txBody>
      </p:sp>
      <p:pic>
        <p:nvPicPr>
          <p:cNvPr id="4" name="Content Placeholder 3" descr="dscf0027.jpg"/>
          <p:cNvPicPr>
            <a:picLocks noGrp="1" noChangeAspect="1"/>
          </p:cNvPicPr>
          <p:nvPr>
            <p:ph idx="1"/>
          </p:nvPr>
        </p:nvPicPr>
        <p:blipFill>
          <a:blip r:embed="rId2"/>
          <a:stretch>
            <a:fillRect/>
          </a:stretch>
        </p:blipFill>
        <p:spPr>
          <a:xfrm>
            <a:off x="457200" y="76200"/>
            <a:ext cx="8310033" cy="6232525"/>
          </a:xfrm>
        </p:spPr>
      </p:pic>
      <p:sp>
        <p:nvSpPr>
          <p:cNvPr id="5" name="TextBox 4"/>
          <p:cNvSpPr txBox="1"/>
          <p:nvPr/>
        </p:nvSpPr>
        <p:spPr>
          <a:xfrm>
            <a:off x="381000" y="6400800"/>
            <a:ext cx="8686801" cy="369332"/>
          </a:xfrm>
          <a:prstGeom prst="rect">
            <a:avLst/>
          </a:prstGeom>
          <a:noFill/>
        </p:spPr>
        <p:txBody>
          <a:bodyPr wrap="square" rtlCol="0">
            <a:spAutoFit/>
          </a:bodyPr>
          <a:lstStyle/>
          <a:p>
            <a:r>
              <a:rPr lang="pt-BR" b="1" dirty="0" smtClean="0"/>
              <a:t>LABORATORIUM MAPA D2 – Salvador, Rio de Janeiro, Fortaleza/ CHINA   Ivani Santana</a:t>
            </a:r>
            <a:endParaRPr lang="pt-BR" b="1" dirty="0"/>
          </a:p>
        </p:txBody>
      </p:sp>
    </p:spTree>
  </p:cSld>
  <p:clrMapOvr>
    <a:masterClrMapping/>
  </p:clrMapOvr>
  <p:transition spd="slow" advClick="0" advTm="3000">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BR"/>
          </a:p>
        </p:txBody>
      </p:sp>
      <p:pic>
        <p:nvPicPr>
          <p:cNvPr id="4" name="Content Placeholder 3" descr="dscf0028.jpg"/>
          <p:cNvPicPr>
            <a:picLocks noGrp="1" noChangeAspect="1"/>
          </p:cNvPicPr>
          <p:nvPr>
            <p:ph idx="1"/>
          </p:nvPr>
        </p:nvPicPr>
        <p:blipFill>
          <a:blip r:embed="rId2"/>
          <a:stretch>
            <a:fillRect/>
          </a:stretch>
        </p:blipFill>
        <p:spPr>
          <a:xfrm>
            <a:off x="457200" y="76200"/>
            <a:ext cx="8208433" cy="6156325"/>
          </a:xfrm>
        </p:spPr>
      </p:pic>
      <p:sp>
        <p:nvSpPr>
          <p:cNvPr id="6" name="TextBox 5"/>
          <p:cNvSpPr txBox="1"/>
          <p:nvPr/>
        </p:nvSpPr>
        <p:spPr>
          <a:xfrm>
            <a:off x="381000" y="6324600"/>
            <a:ext cx="8686801" cy="369332"/>
          </a:xfrm>
          <a:prstGeom prst="rect">
            <a:avLst/>
          </a:prstGeom>
          <a:noFill/>
        </p:spPr>
        <p:txBody>
          <a:bodyPr wrap="square" rtlCol="0">
            <a:spAutoFit/>
          </a:bodyPr>
          <a:lstStyle/>
          <a:p>
            <a:r>
              <a:rPr lang="pt-BR" b="1" dirty="0" smtClean="0"/>
              <a:t>LABORATORIUM MAPA D2 – Salvador, Rio de Janeiro, Fortaleza/ CHINA   Ivani Santana</a:t>
            </a:r>
            <a:endParaRPr lang="pt-BR" b="1" dirty="0"/>
          </a:p>
        </p:txBody>
      </p:sp>
    </p:spTree>
  </p:cSld>
  <p:clrMapOvr>
    <a:masterClrMapping/>
  </p:clrMapOvr>
  <p:transition spd="slow" advClick="0" advTm="3000">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BR">
              <a:solidFill>
                <a:schemeClr val="bg1"/>
              </a:solidFill>
            </a:endParaRPr>
          </a:p>
        </p:txBody>
      </p:sp>
      <p:pic>
        <p:nvPicPr>
          <p:cNvPr id="4" name="Content Placeholder 3" descr="ha.tiff"/>
          <p:cNvPicPr>
            <a:picLocks noGrp="1" noChangeAspect="1"/>
          </p:cNvPicPr>
          <p:nvPr>
            <p:ph idx="1"/>
          </p:nvPr>
        </p:nvPicPr>
        <p:blipFill>
          <a:blip r:embed="rId2"/>
          <a:stretch>
            <a:fillRect/>
          </a:stretch>
        </p:blipFill>
        <p:spPr>
          <a:xfrm>
            <a:off x="152400" y="228600"/>
            <a:ext cx="4955363" cy="6532532"/>
          </a:xfrm>
        </p:spPr>
      </p:pic>
      <p:pic>
        <p:nvPicPr>
          <p:cNvPr id="5" name="Picture 4" descr="ha3.tiff"/>
          <p:cNvPicPr>
            <a:picLocks noChangeAspect="1"/>
          </p:cNvPicPr>
          <p:nvPr/>
        </p:nvPicPr>
        <p:blipFill>
          <a:blip r:embed="rId3"/>
          <a:stretch>
            <a:fillRect/>
          </a:stretch>
        </p:blipFill>
        <p:spPr>
          <a:xfrm>
            <a:off x="5029200" y="274639"/>
            <a:ext cx="3865157" cy="6507162"/>
          </a:xfrm>
          <a:prstGeom prst="rect">
            <a:avLst/>
          </a:prstGeom>
        </p:spPr>
      </p:pic>
      <p:sp>
        <p:nvSpPr>
          <p:cNvPr id="6" name="TextBox 5"/>
          <p:cNvSpPr txBox="1"/>
          <p:nvPr/>
        </p:nvSpPr>
        <p:spPr>
          <a:xfrm>
            <a:off x="381000" y="6400800"/>
            <a:ext cx="8686801" cy="369332"/>
          </a:xfrm>
          <a:prstGeom prst="rect">
            <a:avLst/>
          </a:prstGeom>
          <a:noFill/>
        </p:spPr>
        <p:txBody>
          <a:bodyPr wrap="square" rtlCol="0">
            <a:spAutoFit/>
          </a:bodyPr>
          <a:lstStyle/>
          <a:p>
            <a:r>
              <a:rPr lang="pt-BR" b="1" dirty="0" smtClean="0">
                <a:solidFill>
                  <a:schemeClr val="bg1"/>
                </a:solidFill>
              </a:rPr>
              <a:t>LABORATORIUM MAPA D2 – Salvador, Rio de Janeiro, Fortaleza/ CHINA   Ivani Santana</a:t>
            </a:r>
            <a:endParaRPr lang="pt-BR" b="1" dirty="0">
              <a:solidFill>
                <a:schemeClr val="bg1"/>
              </a:solidFill>
            </a:endParaRPr>
          </a:p>
        </p:txBody>
      </p:sp>
    </p:spTree>
  </p:cSld>
  <p:clrMapOvr>
    <a:masterClrMapping/>
  </p:clrMapOvr>
  <p:transition spd="slow" advClick="0" advTm="3000">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BR">
              <a:solidFill>
                <a:srgbClr val="FFFFFF"/>
              </a:solidFill>
            </a:endParaRPr>
          </a:p>
        </p:txBody>
      </p:sp>
      <p:sp>
        <p:nvSpPr>
          <p:cNvPr id="3" name="Content Placeholder 2"/>
          <p:cNvSpPr>
            <a:spLocks noGrp="1"/>
          </p:cNvSpPr>
          <p:nvPr>
            <p:ph idx="1"/>
          </p:nvPr>
        </p:nvSpPr>
        <p:spPr/>
        <p:txBody>
          <a:bodyPr/>
          <a:lstStyle/>
          <a:p>
            <a:endParaRPr lang="pt-BR">
              <a:solidFill>
                <a:srgbClr val="FFFFFF"/>
              </a:solidFill>
            </a:endParaRPr>
          </a:p>
        </p:txBody>
      </p:sp>
      <p:pic>
        <p:nvPicPr>
          <p:cNvPr id="4" name="Picture 3" descr="ha4.tiff"/>
          <p:cNvPicPr>
            <a:picLocks noChangeAspect="1"/>
          </p:cNvPicPr>
          <p:nvPr/>
        </p:nvPicPr>
        <p:blipFill>
          <a:blip r:embed="rId2"/>
          <a:stretch>
            <a:fillRect/>
          </a:stretch>
        </p:blipFill>
        <p:spPr>
          <a:xfrm>
            <a:off x="457200" y="103418"/>
            <a:ext cx="8224406" cy="6754582"/>
          </a:xfrm>
          <a:prstGeom prst="rect">
            <a:avLst/>
          </a:prstGeom>
        </p:spPr>
      </p:pic>
      <p:sp>
        <p:nvSpPr>
          <p:cNvPr id="5" name="TextBox 4"/>
          <p:cNvSpPr txBox="1"/>
          <p:nvPr/>
        </p:nvSpPr>
        <p:spPr>
          <a:xfrm>
            <a:off x="381000" y="6400800"/>
            <a:ext cx="8686801" cy="369332"/>
          </a:xfrm>
          <a:prstGeom prst="rect">
            <a:avLst/>
          </a:prstGeom>
          <a:noFill/>
        </p:spPr>
        <p:txBody>
          <a:bodyPr wrap="square" rtlCol="0">
            <a:spAutoFit/>
          </a:bodyPr>
          <a:lstStyle/>
          <a:p>
            <a:r>
              <a:rPr lang="pt-BR" b="1" dirty="0" smtClean="0">
                <a:solidFill>
                  <a:srgbClr val="FFFFFF"/>
                </a:solidFill>
              </a:rPr>
              <a:t>LABORATORIUM MAPA D2 – Salvador, Rio de Janeiro, Fortaleza/ CHINA   Ivani Santana</a:t>
            </a:r>
            <a:endParaRPr lang="pt-BR" b="1" dirty="0">
              <a:solidFill>
                <a:srgbClr val="FFFFFF"/>
              </a:solidFill>
            </a:endParaRPr>
          </a:p>
        </p:txBody>
      </p:sp>
    </p:spTree>
  </p:cSld>
  <p:clrMapOvr>
    <a:masterClrMapping/>
  </p:clrMapOvr>
  <p:transition spd="slow" advClick="0" advTm="3000">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BR"/>
          </a:p>
        </p:txBody>
      </p:sp>
      <p:pic>
        <p:nvPicPr>
          <p:cNvPr id="4" name="Content Placeholder 3" descr="3 - Foto17.jpg"/>
          <p:cNvPicPr>
            <a:picLocks noGrp="1" noChangeAspect="1"/>
          </p:cNvPicPr>
          <p:nvPr>
            <p:ph idx="1"/>
          </p:nvPr>
        </p:nvPicPr>
        <p:blipFill>
          <a:blip r:embed="rId2"/>
          <a:stretch>
            <a:fillRect/>
          </a:stretch>
        </p:blipFill>
        <p:spPr>
          <a:xfrm>
            <a:off x="228600" y="228600"/>
            <a:ext cx="8709629" cy="5809488"/>
          </a:xfrm>
        </p:spPr>
      </p:pic>
      <p:sp>
        <p:nvSpPr>
          <p:cNvPr id="5" name="TextBox 4"/>
          <p:cNvSpPr txBox="1"/>
          <p:nvPr/>
        </p:nvSpPr>
        <p:spPr>
          <a:xfrm>
            <a:off x="381000" y="6400800"/>
            <a:ext cx="8686801" cy="369332"/>
          </a:xfrm>
          <a:prstGeom prst="rect">
            <a:avLst/>
          </a:prstGeom>
          <a:noFill/>
        </p:spPr>
        <p:txBody>
          <a:bodyPr wrap="square" rtlCol="0">
            <a:spAutoFit/>
          </a:bodyPr>
          <a:lstStyle/>
          <a:p>
            <a:r>
              <a:rPr lang="pt-BR" b="1" dirty="0" smtClean="0"/>
              <a:t>LABORATORIUM MAPA D2 – Salvador, Rio de Janeiro, Fortaleza/ CHINA   Ivani Santana</a:t>
            </a:r>
            <a:endParaRPr lang="pt-BR" b="1" dirty="0"/>
          </a:p>
        </p:txBody>
      </p:sp>
    </p:spTree>
  </p:cSld>
  <p:clrMapOvr>
    <a:masterClrMapping/>
  </p:clrMapOvr>
  <p:transition spd="slow" advClick="0" advTm="3000">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381000" y="2105085"/>
            <a:ext cx="3099134" cy="4524315"/>
          </a:xfrm>
          <a:prstGeom prst="rect">
            <a:avLst/>
          </a:prstGeom>
          <a:noFill/>
        </p:spPr>
        <p:txBody>
          <a:bodyPr wrap="square" rtlCol="0">
            <a:spAutoFit/>
          </a:bodyPr>
          <a:lstStyle/>
          <a:p>
            <a:r>
              <a:rPr lang="pt-BR" sz="2400" b="1" dirty="0" err="1" smtClean="0">
                <a:solidFill>
                  <a:srgbClr val="FF0000"/>
                </a:solidFill>
              </a:rPr>
              <a:t>e_Pormundos</a:t>
            </a:r>
            <a:r>
              <a:rPr lang="pt-BR" sz="2400" b="1" dirty="0" smtClean="0">
                <a:solidFill>
                  <a:srgbClr val="FF0000"/>
                </a:solidFill>
              </a:rPr>
              <a:t> Afeto </a:t>
            </a:r>
            <a:r>
              <a:rPr lang="pt-BR" sz="2400" b="1" dirty="0" smtClean="0"/>
              <a:t>(2009,2010,2011</a:t>
            </a:r>
            <a:r>
              <a:rPr lang="pt-BR" sz="2400" b="1" dirty="0" smtClean="0"/>
              <a:t>)</a:t>
            </a:r>
          </a:p>
          <a:p>
            <a:endParaRPr lang="pt-BR" sz="2400" b="1" dirty="0" smtClean="0"/>
          </a:p>
          <a:p>
            <a:r>
              <a:rPr lang="pt-BR" sz="2400" b="1" dirty="0" err="1" smtClean="0"/>
              <a:t>Research</a:t>
            </a:r>
            <a:r>
              <a:rPr lang="pt-BR" sz="2400" b="1" dirty="0" smtClean="0"/>
              <a:t> </a:t>
            </a:r>
            <a:r>
              <a:rPr lang="pt-BR" sz="2400" b="1" dirty="0" err="1" smtClean="0"/>
              <a:t>Group</a:t>
            </a:r>
            <a:r>
              <a:rPr lang="pt-BR" sz="2400" b="1" dirty="0" smtClean="0"/>
              <a:t> </a:t>
            </a:r>
            <a:r>
              <a:rPr lang="pt-BR" sz="2400" b="1" dirty="0" err="1" smtClean="0"/>
              <a:t>Poetical</a:t>
            </a:r>
            <a:r>
              <a:rPr lang="pt-BR" sz="2400" b="1" dirty="0" smtClean="0"/>
              <a:t> </a:t>
            </a:r>
            <a:r>
              <a:rPr lang="pt-BR" sz="2400" b="1" dirty="0" err="1" smtClean="0"/>
              <a:t>Technological</a:t>
            </a:r>
            <a:endParaRPr lang="pt-BR" sz="2400" b="1" dirty="0" smtClean="0"/>
          </a:p>
          <a:p>
            <a:r>
              <a:rPr lang="pt-BR" sz="2400" b="1" dirty="0" smtClean="0"/>
              <a:t>+ </a:t>
            </a:r>
          </a:p>
          <a:p>
            <a:r>
              <a:rPr lang="pt-BR" sz="2400" b="1" dirty="0" err="1" smtClean="0"/>
              <a:t>Konic</a:t>
            </a:r>
            <a:r>
              <a:rPr lang="pt-BR" sz="2400" b="1" dirty="0" smtClean="0"/>
              <a:t> </a:t>
            </a:r>
            <a:r>
              <a:rPr lang="pt-BR" sz="2400" b="1" dirty="0" err="1" smtClean="0"/>
              <a:t>Thtr</a:t>
            </a:r>
            <a:r>
              <a:rPr lang="pt-BR" sz="2400" b="1" dirty="0" smtClean="0"/>
              <a:t> </a:t>
            </a:r>
          </a:p>
          <a:p>
            <a:endParaRPr lang="pt-BR" sz="2400" b="1" dirty="0" smtClean="0"/>
          </a:p>
          <a:p>
            <a:endParaRPr lang="pt-BR" sz="2400" b="1" dirty="0" smtClean="0"/>
          </a:p>
          <a:p>
            <a:r>
              <a:rPr lang="pt-BR" sz="2400" b="1" dirty="0" smtClean="0"/>
              <a:t>RNP </a:t>
            </a:r>
            <a:r>
              <a:rPr lang="pt-BR" sz="2400" b="1" dirty="0" smtClean="0"/>
              <a:t>+ i2Cat</a:t>
            </a:r>
            <a:endParaRPr lang="pt-BR" sz="2400" b="1" dirty="0" smtClean="0"/>
          </a:p>
          <a:p>
            <a:endParaRPr lang="pt-BR" sz="2400" b="1" dirty="0" smtClean="0"/>
          </a:p>
          <a:p>
            <a:r>
              <a:rPr lang="pt-BR" sz="2400" b="1" dirty="0" smtClean="0"/>
              <a:t>2010 </a:t>
            </a:r>
            <a:r>
              <a:rPr lang="pt-BR" sz="2400" b="1" dirty="0" smtClean="0"/>
              <a:t>+ INNOVA </a:t>
            </a:r>
            <a:r>
              <a:rPr lang="pt-BR" sz="2400" b="1" dirty="0" err="1" smtClean="0"/>
              <a:t>Red</a:t>
            </a:r>
            <a:endParaRPr lang="pt-BR" sz="2400" b="1" dirty="0" smtClean="0"/>
          </a:p>
          <a:p>
            <a:endParaRPr lang="pt-BR" b="1" dirty="0"/>
          </a:p>
        </p:txBody>
      </p:sp>
      <p:sp>
        <p:nvSpPr>
          <p:cNvPr id="7" name="TextBox 6"/>
          <p:cNvSpPr txBox="1"/>
          <p:nvPr/>
        </p:nvSpPr>
        <p:spPr>
          <a:xfrm>
            <a:off x="3505200" y="152400"/>
            <a:ext cx="2057400" cy="461665"/>
          </a:xfrm>
          <a:prstGeom prst="rect">
            <a:avLst/>
          </a:prstGeom>
          <a:noFill/>
        </p:spPr>
        <p:txBody>
          <a:bodyPr wrap="square" rtlCol="0">
            <a:spAutoFit/>
          </a:bodyPr>
          <a:lstStyle/>
          <a:p>
            <a:pPr algn="r"/>
            <a:r>
              <a:rPr lang="pt-BR" sz="2400" b="1" dirty="0" smtClean="0"/>
              <a:t>RESEARCH</a:t>
            </a:r>
            <a:r>
              <a:rPr lang="pt-BR" b="1" dirty="0" smtClean="0"/>
              <a:t>:</a:t>
            </a:r>
            <a:endParaRPr lang="pt-BR" b="1" dirty="0"/>
          </a:p>
        </p:txBody>
      </p:sp>
      <p:sp>
        <p:nvSpPr>
          <p:cNvPr id="8" name="TextBox 7"/>
          <p:cNvSpPr txBox="1"/>
          <p:nvPr/>
        </p:nvSpPr>
        <p:spPr>
          <a:xfrm>
            <a:off x="381000" y="909221"/>
            <a:ext cx="6705600" cy="646331"/>
          </a:xfrm>
          <a:prstGeom prst="rect">
            <a:avLst/>
          </a:prstGeom>
          <a:noFill/>
        </p:spPr>
        <p:txBody>
          <a:bodyPr wrap="square" rtlCol="0">
            <a:spAutoFit/>
          </a:bodyPr>
          <a:lstStyle/>
          <a:p>
            <a:r>
              <a:rPr lang="pt-BR" b="1" dirty="0" smtClean="0"/>
              <a:t>TELEMATIC DANCE</a:t>
            </a:r>
          </a:p>
          <a:p>
            <a:r>
              <a:rPr lang="pt-BR" b="1" dirty="0" smtClean="0"/>
              <a:t>NETWORKING PERFOMANCE</a:t>
            </a:r>
            <a:endParaRPr lang="pt-BR" b="1" dirty="0"/>
          </a:p>
        </p:txBody>
      </p:sp>
      <p:pic>
        <p:nvPicPr>
          <p:cNvPr id="5" name="Picture 4" descr="arthron-cenas.tiff"/>
          <p:cNvPicPr>
            <a:picLocks noChangeAspect="1"/>
          </p:cNvPicPr>
          <p:nvPr/>
        </p:nvPicPr>
        <p:blipFill>
          <a:blip r:embed="rId2"/>
          <a:stretch>
            <a:fillRect/>
          </a:stretch>
        </p:blipFill>
        <p:spPr>
          <a:xfrm>
            <a:off x="3480134" y="2565400"/>
            <a:ext cx="5492416" cy="4216400"/>
          </a:xfrm>
          <a:prstGeom prst="rect">
            <a:avLst/>
          </a:prstGeom>
        </p:spPr>
      </p:pic>
      <p:sp>
        <p:nvSpPr>
          <p:cNvPr id="9" name="TextBox 8"/>
          <p:cNvSpPr txBox="1"/>
          <p:nvPr/>
        </p:nvSpPr>
        <p:spPr>
          <a:xfrm>
            <a:off x="4114800" y="1103531"/>
            <a:ext cx="4857750" cy="1200329"/>
          </a:xfrm>
          <a:prstGeom prst="rect">
            <a:avLst/>
          </a:prstGeom>
          <a:noFill/>
        </p:spPr>
        <p:txBody>
          <a:bodyPr wrap="square" rtlCol="0">
            <a:spAutoFit/>
          </a:bodyPr>
          <a:lstStyle/>
          <a:p>
            <a:r>
              <a:rPr lang="pt-BR" b="1" dirty="0" smtClean="0"/>
              <a:t>ARTHRON, </a:t>
            </a:r>
          </a:p>
          <a:p>
            <a:r>
              <a:rPr lang="pt-BR" b="1" dirty="0" err="1" smtClean="0"/>
              <a:t>developed</a:t>
            </a:r>
            <a:r>
              <a:rPr lang="pt-BR" b="1" dirty="0" smtClean="0"/>
              <a:t> </a:t>
            </a:r>
            <a:r>
              <a:rPr lang="pt-BR" b="1" dirty="0" err="1" smtClean="0"/>
              <a:t>with</a:t>
            </a:r>
            <a:r>
              <a:rPr lang="pt-BR" b="1" dirty="0" smtClean="0"/>
              <a:t> Digital </a:t>
            </a:r>
            <a:r>
              <a:rPr lang="pt-BR" b="1" dirty="0" err="1" smtClean="0"/>
              <a:t>Video</a:t>
            </a:r>
            <a:r>
              <a:rPr lang="pt-BR" b="1" dirty="0" smtClean="0"/>
              <a:t> </a:t>
            </a:r>
            <a:r>
              <a:rPr lang="pt-BR" b="1" dirty="0" err="1" smtClean="0"/>
              <a:t>Lab</a:t>
            </a:r>
            <a:r>
              <a:rPr lang="pt-BR" b="1" dirty="0" smtClean="0"/>
              <a:t> </a:t>
            </a:r>
          </a:p>
          <a:p>
            <a:r>
              <a:rPr lang="pt-BR" b="1" dirty="0" smtClean="0"/>
              <a:t>Coord. Dr. Guido Lemos</a:t>
            </a:r>
          </a:p>
          <a:p>
            <a:r>
              <a:rPr lang="pt-BR" b="1" dirty="0" smtClean="0"/>
              <a:t>GTMAD (RNP) Coord. Dra. Tatiana Aires  </a:t>
            </a:r>
            <a:endParaRPr lang="pt-BR" b="1" dirty="0"/>
          </a:p>
        </p:txBody>
      </p:sp>
      <p:sp>
        <p:nvSpPr>
          <p:cNvPr id="10" name="TextBox 9"/>
          <p:cNvSpPr txBox="1"/>
          <p:nvPr/>
        </p:nvSpPr>
        <p:spPr>
          <a:xfrm>
            <a:off x="8272794" y="87868"/>
            <a:ext cx="699756" cy="369332"/>
          </a:xfrm>
          <a:prstGeom prst="rect">
            <a:avLst/>
          </a:prstGeom>
          <a:noFill/>
        </p:spPr>
        <p:txBody>
          <a:bodyPr wrap="none" rtlCol="0">
            <a:spAutoFit/>
          </a:bodyPr>
          <a:lstStyle/>
          <a:p>
            <a:r>
              <a:rPr lang="pt-BR" dirty="0" err="1" smtClean="0">
                <a:solidFill>
                  <a:srgbClr val="FF0000"/>
                </a:solidFill>
              </a:rPr>
              <a:t>video</a:t>
            </a:r>
            <a:endParaRPr lang="pt-BR" dirty="0">
              <a:solidFill>
                <a:srgbClr val="FF0000"/>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BR"/>
          </a:p>
        </p:txBody>
      </p:sp>
      <p:pic>
        <p:nvPicPr>
          <p:cNvPr id="4" name="Content Placeholder 3" descr="4 - Foto18.JPG"/>
          <p:cNvPicPr>
            <a:picLocks noGrp="1" noChangeAspect="1"/>
          </p:cNvPicPr>
          <p:nvPr>
            <p:ph idx="1"/>
          </p:nvPr>
        </p:nvPicPr>
        <p:blipFill>
          <a:blip r:embed="rId2"/>
          <a:stretch>
            <a:fillRect/>
          </a:stretch>
        </p:blipFill>
        <p:spPr>
          <a:xfrm>
            <a:off x="228600" y="304800"/>
            <a:ext cx="8632839" cy="5779008"/>
          </a:xfrm>
        </p:spPr>
      </p:pic>
      <p:sp>
        <p:nvSpPr>
          <p:cNvPr id="5" name="TextBox 4"/>
          <p:cNvSpPr txBox="1"/>
          <p:nvPr/>
        </p:nvSpPr>
        <p:spPr>
          <a:xfrm>
            <a:off x="381000" y="6248400"/>
            <a:ext cx="8686801" cy="369332"/>
          </a:xfrm>
          <a:prstGeom prst="rect">
            <a:avLst/>
          </a:prstGeom>
          <a:noFill/>
        </p:spPr>
        <p:txBody>
          <a:bodyPr wrap="square" rtlCol="0">
            <a:spAutoFit/>
          </a:bodyPr>
          <a:lstStyle/>
          <a:p>
            <a:r>
              <a:rPr lang="pt-BR" b="1" dirty="0" smtClean="0"/>
              <a:t>LABORATORIUM MAPA D2 – Salvador, Rio de Janeiro, Fortaleza/ CHINA   Ivani Santana</a:t>
            </a:r>
            <a:endParaRPr lang="pt-BR" b="1" dirty="0"/>
          </a:p>
        </p:txBody>
      </p:sp>
    </p:spTree>
  </p:cSld>
  <p:clrMapOvr>
    <a:masterClrMapping/>
  </p:clrMapOvr>
  <p:transition spd="slow" advClick="0" advTm="3000">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BR"/>
          </a:p>
        </p:txBody>
      </p:sp>
      <p:pic>
        <p:nvPicPr>
          <p:cNvPr id="4" name="Content Placeholder 3" descr="8 - cimg1915_0.jpg"/>
          <p:cNvPicPr>
            <a:picLocks noGrp="1" noChangeAspect="1"/>
          </p:cNvPicPr>
          <p:nvPr>
            <p:ph idx="1"/>
          </p:nvPr>
        </p:nvPicPr>
        <p:blipFill>
          <a:blip r:embed="rId2"/>
          <a:stretch>
            <a:fillRect/>
          </a:stretch>
        </p:blipFill>
        <p:spPr>
          <a:xfrm>
            <a:off x="457200" y="122237"/>
            <a:ext cx="8269817" cy="6202363"/>
          </a:xfrm>
        </p:spPr>
      </p:pic>
      <p:sp>
        <p:nvSpPr>
          <p:cNvPr id="5" name="TextBox 4"/>
          <p:cNvSpPr txBox="1"/>
          <p:nvPr/>
        </p:nvSpPr>
        <p:spPr>
          <a:xfrm>
            <a:off x="381000" y="6400800"/>
            <a:ext cx="8686801" cy="369332"/>
          </a:xfrm>
          <a:prstGeom prst="rect">
            <a:avLst/>
          </a:prstGeom>
          <a:noFill/>
        </p:spPr>
        <p:txBody>
          <a:bodyPr wrap="square" rtlCol="0">
            <a:spAutoFit/>
          </a:bodyPr>
          <a:lstStyle/>
          <a:p>
            <a:r>
              <a:rPr lang="pt-BR" b="1" dirty="0" smtClean="0"/>
              <a:t>LABORATORIUM MAPA D2 – Salvador, Rio de Janeiro, Fortaleza/ CHINA   Ivani Santana</a:t>
            </a:r>
            <a:endParaRPr lang="pt-BR" b="1" dirty="0"/>
          </a:p>
        </p:txBody>
      </p:sp>
    </p:spTree>
  </p:cSld>
  <p:clrMapOvr>
    <a:masterClrMapping/>
  </p:clrMapOvr>
  <p:transition spd="slow" advClick="0" advTm="3000">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BR"/>
          </a:p>
        </p:txBody>
      </p:sp>
      <p:pic>
        <p:nvPicPr>
          <p:cNvPr id="4" name="Content Placeholder 3" descr="20 - Foto4.JPG"/>
          <p:cNvPicPr>
            <a:picLocks noGrp="1" noChangeAspect="1"/>
          </p:cNvPicPr>
          <p:nvPr>
            <p:ph idx="1"/>
          </p:nvPr>
        </p:nvPicPr>
        <p:blipFill>
          <a:blip r:embed="rId2"/>
          <a:stretch>
            <a:fillRect/>
          </a:stretch>
        </p:blipFill>
        <p:spPr>
          <a:xfrm>
            <a:off x="226718" y="304800"/>
            <a:ext cx="8764882" cy="5867400"/>
          </a:xfrm>
        </p:spPr>
      </p:pic>
      <p:sp>
        <p:nvSpPr>
          <p:cNvPr id="5" name="TextBox 4"/>
          <p:cNvSpPr txBox="1"/>
          <p:nvPr/>
        </p:nvSpPr>
        <p:spPr>
          <a:xfrm>
            <a:off x="381000" y="6400800"/>
            <a:ext cx="8686801" cy="369332"/>
          </a:xfrm>
          <a:prstGeom prst="rect">
            <a:avLst/>
          </a:prstGeom>
          <a:noFill/>
        </p:spPr>
        <p:txBody>
          <a:bodyPr wrap="square" rtlCol="0">
            <a:spAutoFit/>
          </a:bodyPr>
          <a:lstStyle/>
          <a:p>
            <a:r>
              <a:rPr lang="pt-BR" b="1" dirty="0" smtClean="0"/>
              <a:t>LABORATORIUM MAPA D2 – Salvador, Rio de Janeiro, Fortaleza/ CHINA   Ivani Santana</a:t>
            </a:r>
            <a:endParaRPr lang="pt-BR" b="1" dirty="0"/>
          </a:p>
        </p:txBody>
      </p:sp>
    </p:spTree>
  </p:cSld>
  <p:clrMapOvr>
    <a:masterClrMapping/>
  </p:clrMapOvr>
  <p:transition spd="slow"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pt-BR" sz="2000" dirty="0" smtClean="0"/>
              <a:t>“A </a:t>
            </a:r>
            <a:r>
              <a:rPr lang="pt-BR" sz="2000" dirty="0" err="1" smtClean="0"/>
              <a:t>hole</a:t>
            </a:r>
            <a:r>
              <a:rPr lang="pt-BR" sz="2000" dirty="0" smtClean="0"/>
              <a:t> in </a:t>
            </a:r>
            <a:r>
              <a:rPr lang="pt-BR" sz="2000" dirty="0" err="1" smtClean="0"/>
              <a:t>space</a:t>
            </a:r>
            <a:r>
              <a:rPr lang="pt-BR" sz="2000" dirty="0" smtClean="0"/>
              <a:t>”. A “</a:t>
            </a:r>
            <a:r>
              <a:rPr lang="pt-BR" sz="2000" dirty="0" err="1" smtClean="0"/>
              <a:t>non-place</a:t>
            </a:r>
            <a:r>
              <a:rPr lang="pt-BR" sz="2000" dirty="0" smtClean="0"/>
              <a:t>” (network) </a:t>
            </a:r>
            <a:r>
              <a:rPr lang="pt-BR" sz="2000" dirty="0" err="1" smtClean="0"/>
              <a:t>toPerforming</a:t>
            </a:r>
            <a:r>
              <a:rPr lang="pt-BR" sz="2000" dirty="0" smtClean="0"/>
              <a:t> </a:t>
            </a:r>
            <a:r>
              <a:rPr lang="pt-BR" sz="2000" dirty="0" err="1" smtClean="0"/>
              <a:t>Arts</a:t>
            </a:r>
            <a:endParaRPr lang="pt-BR" sz="2000" dirty="0"/>
          </a:p>
        </p:txBody>
      </p:sp>
      <p:pic>
        <p:nvPicPr>
          <p:cNvPr id="5" name="The mother of all video chats_ LA-NY, 1980, a Hole in Space.mp4">
            <a:hlinkClick r:id="" action="ppaction://media"/>
          </p:cNvPr>
          <p:cNvPicPr/>
          <p:nvPr>
            <a:videoFile r:link="rId1"/>
          </p:nvPr>
        </p:nvPicPr>
        <p:blipFill>
          <a:blip r:embed="rId3"/>
          <a:stretch>
            <a:fillRect/>
          </a:stretch>
        </p:blipFill>
        <p:spPr>
          <a:xfrm>
            <a:off x="914400" y="990600"/>
            <a:ext cx="7010400" cy="5257800"/>
          </a:xfrm>
          <a:prstGeom prst="rect">
            <a:avLst/>
          </a:prstGeom>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5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BR"/>
          </a:p>
        </p:txBody>
      </p:sp>
      <p:pic>
        <p:nvPicPr>
          <p:cNvPr id="4" name="Content Placeholder 3" descr="P6020446.JPG"/>
          <p:cNvPicPr>
            <a:picLocks noGrp="1" noChangeAspect="1"/>
          </p:cNvPicPr>
          <p:nvPr>
            <p:ph idx="1"/>
          </p:nvPr>
        </p:nvPicPr>
        <p:blipFill>
          <a:blip r:embed="rId2"/>
          <a:stretch>
            <a:fillRect/>
          </a:stretch>
        </p:blipFill>
        <p:spPr>
          <a:xfrm>
            <a:off x="381000" y="76200"/>
            <a:ext cx="8468783" cy="6351586"/>
          </a:xfrm>
        </p:spPr>
      </p:pic>
      <p:sp>
        <p:nvSpPr>
          <p:cNvPr id="5" name="TextBox 4"/>
          <p:cNvSpPr txBox="1"/>
          <p:nvPr/>
        </p:nvSpPr>
        <p:spPr>
          <a:xfrm>
            <a:off x="990600" y="6412468"/>
            <a:ext cx="7696200" cy="369332"/>
          </a:xfrm>
          <a:prstGeom prst="rect">
            <a:avLst/>
          </a:prstGeom>
          <a:noFill/>
        </p:spPr>
        <p:txBody>
          <a:bodyPr wrap="square" rtlCol="0">
            <a:spAutoFit/>
          </a:bodyPr>
          <a:lstStyle/>
          <a:p>
            <a:r>
              <a:rPr lang="pt-BR" b="1" dirty="0" err="1" smtClean="0"/>
              <a:t>e</a:t>
            </a:r>
            <a:r>
              <a:rPr lang="pt-BR" b="1" dirty="0" err="1" smtClean="0"/>
              <a:t>-Pormundos</a:t>
            </a:r>
            <a:r>
              <a:rPr lang="pt-BR" b="1" dirty="0" smtClean="0"/>
              <a:t> Afeto (2011) Barcelona/</a:t>
            </a:r>
            <a:r>
              <a:rPr lang="pt-BR" b="1" dirty="0" err="1" smtClean="0"/>
              <a:t>Spain</a:t>
            </a:r>
            <a:r>
              <a:rPr lang="pt-BR" b="1" dirty="0" smtClean="0"/>
              <a:t>, Salvador/Brasil – Ivani Santana</a:t>
            </a:r>
            <a:endParaRPr lang="pt-BR" b="1" dirty="0"/>
          </a:p>
        </p:txBody>
      </p:sp>
    </p:spTree>
  </p:cSld>
  <p:clrMapOvr>
    <a:masterClrMapping/>
  </p:clrMapOvr>
  <p:transition spd="slow" advClick="0" advTm="5000">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BR"/>
          </a:p>
        </p:txBody>
      </p:sp>
      <p:pic>
        <p:nvPicPr>
          <p:cNvPr id="4" name="Content Placeholder 3" descr="arthron-cenas.jpg"/>
          <p:cNvPicPr>
            <a:picLocks noGrp="1" noChangeAspect="1"/>
          </p:cNvPicPr>
          <p:nvPr>
            <p:ph idx="1"/>
          </p:nvPr>
        </p:nvPicPr>
        <p:blipFill>
          <a:blip r:embed="rId2"/>
          <a:stretch>
            <a:fillRect/>
          </a:stretch>
        </p:blipFill>
        <p:spPr>
          <a:xfrm>
            <a:off x="228599" y="152400"/>
            <a:ext cx="8686611" cy="6668510"/>
          </a:xfrm>
        </p:spPr>
      </p:pic>
    </p:spTree>
  </p:cSld>
  <p:clrMapOvr>
    <a:masterClrMapping/>
  </p:clrMapOvr>
  <p:transition spd="slow" advClick="0" advTm="5000">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1" name="Picture 3" descr="fig1.jpg                                                       001BE9BCMacintosh HD                   BC93E9EA:"/>
          <p:cNvPicPr>
            <a:picLocks noChangeAspect="1" noChangeArrowheads="1"/>
          </p:cNvPicPr>
          <p:nvPr/>
        </p:nvPicPr>
        <p:blipFill>
          <a:blip r:embed="rId2">
            <a:lum contrast="8000"/>
          </a:blip>
          <a:srcRect/>
          <a:stretch>
            <a:fillRect/>
          </a:stretch>
        </p:blipFill>
        <p:spPr bwMode="auto">
          <a:xfrm>
            <a:off x="457200" y="533400"/>
            <a:ext cx="4841875" cy="5715000"/>
          </a:xfrm>
          <a:prstGeom prst="rect">
            <a:avLst/>
          </a:prstGeom>
          <a:noFill/>
        </p:spPr>
      </p:pic>
      <p:sp>
        <p:nvSpPr>
          <p:cNvPr id="17412" name="Text Box 4"/>
          <p:cNvSpPr txBox="1">
            <a:spLocks noChangeArrowheads="1"/>
          </p:cNvSpPr>
          <p:nvPr/>
        </p:nvSpPr>
        <p:spPr bwMode="auto">
          <a:xfrm>
            <a:off x="228600" y="6248400"/>
            <a:ext cx="5257800" cy="4953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sz="2000">
                <a:solidFill>
                  <a:schemeClr val="bg2"/>
                </a:solidFill>
                <a:latin typeface="Euphemia UCAS Bold" charset="0"/>
              </a:rPr>
              <a:t>Experiment A</a:t>
            </a:r>
            <a:r>
              <a:rPr lang="en-GB">
                <a:solidFill>
                  <a:schemeClr val="bg2"/>
                </a:solidFill>
                <a:latin typeface="Euphemia UCAS Bold" charset="0"/>
              </a:rPr>
              <a:t> - VERSUS - </a:t>
            </a:r>
            <a:r>
              <a:rPr lang="en-GB" sz="2000">
                <a:solidFill>
                  <a:schemeClr val="bg2"/>
                </a:solidFill>
                <a:latin typeface="Euphemia UCAS Bold" charset="0"/>
              </a:rPr>
              <a:t>2005</a:t>
            </a:r>
          </a:p>
        </p:txBody>
      </p:sp>
      <p:sp>
        <p:nvSpPr>
          <p:cNvPr id="17413" name="Text Box 5"/>
          <p:cNvSpPr txBox="1">
            <a:spLocks noChangeArrowheads="1"/>
          </p:cNvSpPr>
          <p:nvPr/>
        </p:nvSpPr>
        <p:spPr bwMode="auto">
          <a:xfrm>
            <a:off x="5638800" y="1181100"/>
            <a:ext cx="3276600" cy="861774"/>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u="sng" dirty="0">
                <a:latin typeface="Euphemia UCAS Bold" charset="0"/>
              </a:rPr>
              <a:t>Salvador - </a:t>
            </a:r>
            <a:r>
              <a:rPr lang="en-GB" sz="2000" u="sng" dirty="0" smtClean="0">
                <a:latin typeface="Euphemia UCAS Bold" charset="0"/>
              </a:rPr>
              <a:t>dancer</a:t>
            </a:r>
            <a:endParaRPr lang="en-GB" sz="2000" dirty="0" smtClean="0">
              <a:latin typeface="Euphemia UCAS Bold" charset="0"/>
            </a:endParaRPr>
          </a:p>
          <a:p>
            <a:pPr algn="ctr">
              <a:spcBef>
                <a:spcPct val="50000"/>
              </a:spcBef>
            </a:pPr>
            <a:r>
              <a:rPr lang="en-GB" sz="2000" dirty="0" smtClean="0">
                <a:latin typeface="Euphemia UCAS Bold" charset="0"/>
              </a:rPr>
              <a:t>Remote space </a:t>
            </a:r>
            <a:r>
              <a:rPr lang="en-GB" sz="2000" dirty="0">
                <a:latin typeface="Euphemia UCAS Bold" charset="0"/>
              </a:rPr>
              <a:t>1</a:t>
            </a:r>
            <a:endParaRPr lang="en-GB" dirty="0"/>
          </a:p>
        </p:txBody>
      </p:sp>
      <p:sp>
        <p:nvSpPr>
          <p:cNvPr id="17414" name="Text Box 6"/>
          <p:cNvSpPr txBox="1">
            <a:spLocks noChangeArrowheads="1"/>
          </p:cNvSpPr>
          <p:nvPr/>
        </p:nvSpPr>
        <p:spPr bwMode="auto">
          <a:xfrm>
            <a:off x="5715000" y="5600700"/>
            <a:ext cx="3352800" cy="636072"/>
          </a:xfrm>
          <a:prstGeom prst="rect">
            <a:avLst/>
          </a:prstGeom>
          <a:noFill/>
          <a:ln w="9525">
            <a:noFill/>
            <a:miter lim="800000"/>
            <a:headEnd/>
            <a:tailEnd/>
          </a:ln>
          <a:effectLst/>
        </p:spPr>
        <p:txBody>
          <a:bodyPr>
            <a:prstTxWarp prst="textNoShape">
              <a:avLst/>
            </a:prstTxWarp>
            <a:spAutoFit/>
          </a:bodyPr>
          <a:lstStyle/>
          <a:p>
            <a:pPr algn="ctr">
              <a:lnSpc>
                <a:spcPct val="60000"/>
              </a:lnSpc>
              <a:spcBef>
                <a:spcPct val="50000"/>
              </a:spcBef>
            </a:pPr>
            <a:r>
              <a:rPr lang="en-GB" u="sng" dirty="0">
                <a:latin typeface="Euphemia UCAS Bold" charset="0"/>
              </a:rPr>
              <a:t>Brasília </a:t>
            </a:r>
            <a:r>
              <a:rPr lang="en-GB" sz="2000" u="sng" dirty="0">
                <a:latin typeface="Euphemia UCAS Bold" charset="0"/>
              </a:rPr>
              <a:t>-</a:t>
            </a:r>
            <a:r>
              <a:rPr lang="en-GB" sz="2000" u="sng" dirty="0" smtClean="0">
                <a:latin typeface="Euphemia UCAS Bold" charset="0"/>
              </a:rPr>
              <a:t> dancer</a:t>
            </a:r>
          </a:p>
          <a:p>
            <a:pPr algn="ctr">
              <a:lnSpc>
                <a:spcPct val="60000"/>
              </a:lnSpc>
              <a:spcBef>
                <a:spcPct val="50000"/>
              </a:spcBef>
            </a:pPr>
            <a:r>
              <a:rPr lang="en-GB" sz="2000" dirty="0" smtClean="0">
                <a:latin typeface="Euphemia UCAS Bold" charset="0"/>
              </a:rPr>
              <a:t>Remote space 2</a:t>
            </a:r>
            <a:endParaRPr lang="en-GB" sz="2000" dirty="0">
              <a:latin typeface="Euphemia UCAS Bold" charset="0"/>
            </a:endParaRPr>
          </a:p>
        </p:txBody>
      </p:sp>
      <p:sp>
        <p:nvSpPr>
          <p:cNvPr id="17415" name="Text Box 7"/>
          <p:cNvSpPr txBox="1">
            <a:spLocks noChangeArrowheads="1"/>
          </p:cNvSpPr>
          <p:nvPr/>
        </p:nvSpPr>
        <p:spPr bwMode="auto">
          <a:xfrm>
            <a:off x="5638800" y="3810000"/>
            <a:ext cx="3505200" cy="974725"/>
          </a:xfrm>
          <a:prstGeom prst="rect">
            <a:avLst/>
          </a:prstGeom>
          <a:noFill/>
          <a:ln w="9525">
            <a:noFill/>
            <a:miter lim="800000"/>
            <a:headEnd/>
            <a:tailEnd/>
          </a:ln>
          <a:effectLst/>
        </p:spPr>
        <p:txBody>
          <a:bodyPr>
            <a:prstTxWarp prst="textNoShape">
              <a:avLst/>
            </a:prstTxWarp>
            <a:spAutoFit/>
          </a:bodyPr>
          <a:lstStyle/>
          <a:p>
            <a:pPr algn="ctr">
              <a:lnSpc>
                <a:spcPct val="60000"/>
              </a:lnSpc>
              <a:spcBef>
                <a:spcPct val="50000"/>
              </a:spcBef>
            </a:pPr>
            <a:r>
              <a:rPr lang="en-GB" sz="1800" u="sng" dirty="0" err="1">
                <a:latin typeface="Euphemia UCAS Bold" charset="0"/>
              </a:rPr>
              <a:t>João</a:t>
            </a:r>
            <a:r>
              <a:rPr lang="en-GB" sz="1800" u="sng" dirty="0">
                <a:latin typeface="Euphemia UCAS Bold" charset="0"/>
              </a:rPr>
              <a:t> Pessoa</a:t>
            </a:r>
          </a:p>
          <a:p>
            <a:pPr algn="ctr">
              <a:lnSpc>
                <a:spcPct val="60000"/>
              </a:lnSpc>
              <a:spcBef>
                <a:spcPct val="50000"/>
              </a:spcBef>
            </a:pPr>
            <a:r>
              <a:rPr lang="en-GB" sz="1800" u="sng" dirty="0" smtClean="0">
                <a:latin typeface="Euphemia UCAS Bold" charset="0"/>
              </a:rPr>
              <a:t>music </a:t>
            </a:r>
            <a:r>
              <a:rPr lang="en-GB" sz="1800" u="sng" dirty="0">
                <a:latin typeface="Euphemia UCAS Bold" charset="0"/>
              </a:rPr>
              <a:t>- )))))</a:t>
            </a:r>
            <a:endParaRPr lang="en-GB" sz="1800" dirty="0" smtClean="0">
              <a:latin typeface="Euphemia UCAS Bold" charset="0"/>
            </a:endParaRPr>
          </a:p>
          <a:p>
            <a:pPr algn="ctr">
              <a:lnSpc>
                <a:spcPct val="60000"/>
              </a:lnSpc>
              <a:spcBef>
                <a:spcPct val="50000"/>
              </a:spcBef>
            </a:pPr>
            <a:r>
              <a:rPr lang="en-GB" sz="2000" dirty="0" smtClean="0">
                <a:latin typeface="Euphemia UCAS Bold" charset="0"/>
              </a:rPr>
              <a:t>Remote space  </a:t>
            </a:r>
            <a:r>
              <a:rPr lang="en-GB" sz="2000" dirty="0">
                <a:latin typeface="Euphemia UCAS Bold" charset="0"/>
              </a:rPr>
              <a:t>3</a:t>
            </a:r>
          </a:p>
        </p:txBody>
      </p:sp>
      <p:sp>
        <p:nvSpPr>
          <p:cNvPr id="17416" name="Line 8"/>
          <p:cNvSpPr>
            <a:spLocks noChangeShapeType="1"/>
          </p:cNvSpPr>
          <p:nvPr/>
        </p:nvSpPr>
        <p:spPr bwMode="auto">
          <a:xfrm flipH="1" flipV="1">
            <a:off x="4800600" y="1219200"/>
            <a:ext cx="1066800" cy="228600"/>
          </a:xfrm>
          <a:prstGeom prst="line">
            <a:avLst/>
          </a:prstGeom>
          <a:noFill/>
          <a:ln w="9525">
            <a:solidFill>
              <a:schemeClr val="accent2"/>
            </a:solidFill>
            <a:round/>
            <a:headEnd/>
            <a:tailEnd type="triangle" w="med" len="med"/>
          </a:ln>
          <a:effectLst/>
        </p:spPr>
        <p:txBody>
          <a:bodyPr wrap="none" anchor="ctr">
            <a:prstTxWarp prst="textNoShape">
              <a:avLst/>
            </a:prstTxWarp>
          </a:bodyPr>
          <a:lstStyle/>
          <a:p>
            <a:endParaRPr lang="pt-BR"/>
          </a:p>
        </p:txBody>
      </p:sp>
      <p:sp>
        <p:nvSpPr>
          <p:cNvPr id="17417" name="Line 9"/>
          <p:cNvSpPr>
            <a:spLocks noChangeShapeType="1"/>
          </p:cNvSpPr>
          <p:nvPr/>
        </p:nvSpPr>
        <p:spPr bwMode="auto">
          <a:xfrm flipH="1" flipV="1">
            <a:off x="5105400" y="5715000"/>
            <a:ext cx="1066800" cy="152400"/>
          </a:xfrm>
          <a:prstGeom prst="line">
            <a:avLst/>
          </a:prstGeom>
          <a:noFill/>
          <a:ln w="9525">
            <a:solidFill>
              <a:schemeClr val="accent2"/>
            </a:solidFill>
            <a:round/>
            <a:headEnd/>
            <a:tailEnd type="triangle" w="med" len="med"/>
          </a:ln>
          <a:effectLst/>
        </p:spPr>
        <p:txBody>
          <a:bodyPr wrap="none" anchor="ctr">
            <a:prstTxWarp prst="textNoShape">
              <a:avLst/>
            </a:prstTxWarp>
          </a:bodyPr>
          <a:lstStyle/>
          <a:p>
            <a:endParaRPr lang="pt-BR"/>
          </a:p>
        </p:txBody>
      </p:sp>
      <p:sp>
        <p:nvSpPr>
          <p:cNvPr id="17418" name="Text Box 10"/>
          <p:cNvSpPr txBox="1">
            <a:spLocks noChangeArrowheads="1"/>
          </p:cNvSpPr>
          <p:nvPr/>
        </p:nvSpPr>
        <p:spPr bwMode="auto">
          <a:xfrm>
            <a:off x="6172199" y="2895600"/>
            <a:ext cx="2895601" cy="369332"/>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GB" dirty="0" smtClean="0">
                <a:latin typeface="Euphemia UCAS Bold" charset="0"/>
              </a:rPr>
              <a:t>Internet Remote space 4 </a:t>
            </a:r>
            <a:endParaRPr lang="en-GB" dirty="0"/>
          </a:p>
        </p:txBody>
      </p:sp>
      <p:sp>
        <p:nvSpPr>
          <p:cNvPr id="17419" name="Freeform 11"/>
          <p:cNvSpPr>
            <a:spLocks/>
          </p:cNvSpPr>
          <p:nvPr/>
        </p:nvSpPr>
        <p:spPr bwMode="auto">
          <a:xfrm>
            <a:off x="5105400" y="457200"/>
            <a:ext cx="969963" cy="5862638"/>
          </a:xfrm>
          <a:custGeom>
            <a:avLst/>
            <a:gdLst/>
            <a:ahLst/>
            <a:cxnLst>
              <a:cxn ang="0">
                <a:pos x="108" y="6"/>
              </a:cxn>
              <a:cxn ang="0">
                <a:pos x="279" y="24"/>
              </a:cxn>
              <a:cxn ang="0">
                <a:pos x="369" y="78"/>
              </a:cxn>
              <a:cxn ang="0">
                <a:pos x="369" y="348"/>
              </a:cxn>
              <a:cxn ang="0">
                <a:pos x="270" y="510"/>
              </a:cxn>
              <a:cxn ang="0">
                <a:pos x="225" y="743"/>
              </a:cxn>
              <a:cxn ang="0">
                <a:pos x="252" y="1103"/>
              </a:cxn>
              <a:cxn ang="0">
                <a:pos x="288" y="1319"/>
              </a:cxn>
              <a:cxn ang="0">
                <a:pos x="315" y="1418"/>
              </a:cxn>
              <a:cxn ang="0">
                <a:pos x="369" y="1454"/>
              </a:cxn>
              <a:cxn ang="0">
                <a:pos x="432" y="1507"/>
              </a:cxn>
              <a:cxn ang="0">
                <a:pos x="522" y="1615"/>
              </a:cxn>
              <a:cxn ang="0">
                <a:pos x="611" y="1696"/>
              </a:cxn>
              <a:cxn ang="0">
                <a:pos x="513" y="1795"/>
              </a:cxn>
              <a:cxn ang="0">
                <a:pos x="378" y="2038"/>
              </a:cxn>
              <a:cxn ang="0">
                <a:pos x="306" y="2307"/>
              </a:cxn>
              <a:cxn ang="0">
                <a:pos x="288" y="2514"/>
              </a:cxn>
              <a:cxn ang="0">
                <a:pos x="279" y="2613"/>
              </a:cxn>
              <a:cxn ang="0">
                <a:pos x="270" y="3053"/>
              </a:cxn>
              <a:cxn ang="0">
                <a:pos x="261" y="3530"/>
              </a:cxn>
              <a:cxn ang="0">
                <a:pos x="243" y="3665"/>
              </a:cxn>
              <a:cxn ang="0">
                <a:pos x="0" y="3683"/>
              </a:cxn>
            </a:cxnLst>
            <a:rect l="0" t="0" r="r" b="b"/>
            <a:pathLst>
              <a:path w="611" h="3693">
                <a:moveTo>
                  <a:pt x="108" y="6"/>
                </a:moveTo>
                <a:cubicBezTo>
                  <a:pt x="165" y="9"/>
                  <a:pt x="225" y="0"/>
                  <a:pt x="279" y="24"/>
                </a:cubicBezTo>
                <a:cubicBezTo>
                  <a:pt x="311" y="37"/>
                  <a:pt x="369" y="78"/>
                  <a:pt x="369" y="78"/>
                </a:cubicBezTo>
                <a:cubicBezTo>
                  <a:pt x="409" y="158"/>
                  <a:pt x="415" y="267"/>
                  <a:pt x="369" y="348"/>
                </a:cubicBezTo>
                <a:cubicBezTo>
                  <a:pt x="336" y="404"/>
                  <a:pt x="296" y="450"/>
                  <a:pt x="270" y="510"/>
                </a:cubicBezTo>
                <a:cubicBezTo>
                  <a:pt x="236" y="583"/>
                  <a:pt x="240" y="665"/>
                  <a:pt x="225" y="743"/>
                </a:cubicBezTo>
                <a:cubicBezTo>
                  <a:pt x="230" y="927"/>
                  <a:pt x="225" y="968"/>
                  <a:pt x="252" y="1103"/>
                </a:cubicBezTo>
                <a:cubicBezTo>
                  <a:pt x="258" y="1177"/>
                  <a:pt x="264" y="1247"/>
                  <a:pt x="288" y="1319"/>
                </a:cubicBezTo>
                <a:cubicBezTo>
                  <a:pt x="292" y="1352"/>
                  <a:pt x="286" y="1392"/>
                  <a:pt x="315" y="1418"/>
                </a:cubicBezTo>
                <a:cubicBezTo>
                  <a:pt x="331" y="1432"/>
                  <a:pt x="369" y="1454"/>
                  <a:pt x="369" y="1454"/>
                </a:cubicBezTo>
                <a:cubicBezTo>
                  <a:pt x="381" y="1490"/>
                  <a:pt x="396" y="1496"/>
                  <a:pt x="432" y="1507"/>
                </a:cubicBezTo>
                <a:cubicBezTo>
                  <a:pt x="445" y="1559"/>
                  <a:pt x="479" y="1586"/>
                  <a:pt x="522" y="1615"/>
                </a:cubicBezTo>
                <a:cubicBezTo>
                  <a:pt x="574" y="1693"/>
                  <a:pt x="544" y="1651"/>
                  <a:pt x="611" y="1696"/>
                </a:cubicBezTo>
                <a:cubicBezTo>
                  <a:pt x="584" y="1736"/>
                  <a:pt x="552" y="1768"/>
                  <a:pt x="513" y="1795"/>
                </a:cubicBezTo>
                <a:cubicBezTo>
                  <a:pt x="461" y="1871"/>
                  <a:pt x="427" y="1958"/>
                  <a:pt x="378" y="2038"/>
                </a:cubicBezTo>
                <a:cubicBezTo>
                  <a:pt x="350" y="2127"/>
                  <a:pt x="326" y="2215"/>
                  <a:pt x="306" y="2307"/>
                </a:cubicBezTo>
                <a:cubicBezTo>
                  <a:pt x="300" y="2376"/>
                  <a:pt x="294" y="2445"/>
                  <a:pt x="288" y="2514"/>
                </a:cubicBezTo>
                <a:cubicBezTo>
                  <a:pt x="285" y="2547"/>
                  <a:pt x="279" y="2613"/>
                  <a:pt x="279" y="2613"/>
                </a:cubicBezTo>
                <a:cubicBezTo>
                  <a:pt x="286" y="2761"/>
                  <a:pt x="288" y="2904"/>
                  <a:pt x="270" y="3053"/>
                </a:cubicBezTo>
                <a:cubicBezTo>
                  <a:pt x="267" y="3212"/>
                  <a:pt x="266" y="3371"/>
                  <a:pt x="261" y="3530"/>
                </a:cubicBezTo>
                <a:cubicBezTo>
                  <a:pt x="259" y="3575"/>
                  <a:pt x="272" y="3630"/>
                  <a:pt x="243" y="3665"/>
                </a:cubicBezTo>
                <a:cubicBezTo>
                  <a:pt x="219" y="3693"/>
                  <a:pt x="51" y="3683"/>
                  <a:pt x="0" y="3683"/>
                </a:cubicBezTo>
              </a:path>
            </a:pathLst>
          </a:custGeom>
          <a:noFill/>
          <a:ln w="50800">
            <a:solidFill>
              <a:schemeClr val="accent1"/>
            </a:solidFill>
            <a:round/>
            <a:headEnd/>
            <a:tailEnd/>
          </a:ln>
          <a:effectLst/>
        </p:spPr>
        <p:txBody>
          <a:bodyPr wrap="none" anchor="ctr">
            <a:prstTxWarp prst="textNoShape">
              <a:avLst/>
            </a:prstTxWarp>
          </a:bodyPr>
          <a:lstStyle/>
          <a:p>
            <a:endParaRPr lang="pt-BR"/>
          </a:p>
        </p:txBody>
      </p:sp>
      <p:sp>
        <p:nvSpPr>
          <p:cNvPr id="11" name="Content Placeholder 2"/>
          <p:cNvSpPr txBox="1">
            <a:spLocks/>
          </p:cNvSpPr>
          <p:nvPr/>
        </p:nvSpPr>
        <p:spPr>
          <a:xfrm>
            <a:off x="6075363" y="145137"/>
            <a:ext cx="2743200" cy="624126"/>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Versus (2005)</a:t>
            </a:r>
            <a:r>
              <a:rPr kumimoji="0" lang="pt-BR"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slow" advClick="0" advTm="5000">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2590800" cy="1935162"/>
          </a:xfrm>
        </p:spPr>
        <p:txBody>
          <a:bodyPr>
            <a:normAutofit/>
          </a:bodyPr>
          <a:lstStyle/>
          <a:p>
            <a:r>
              <a:rPr lang="pt-BR" sz="2000" dirty="0" smtClean="0"/>
              <a:t>“A </a:t>
            </a:r>
            <a:r>
              <a:rPr lang="pt-BR" sz="2000" dirty="0" err="1" smtClean="0"/>
              <a:t>hole</a:t>
            </a:r>
            <a:r>
              <a:rPr lang="pt-BR" sz="2000" dirty="0" smtClean="0"/>
              <a:t> in </a:t>
            </a:r>
            <a:r>
              <a:rPr lang="pt-BR" sz="2000" dirty="0" err="1" smtClean="0"/>
              <a:t>space</a:t>
            </a:r>
            <a:r>
              <a:rPr lang="pt-BR" sz="2000" dirty="0" smtClean="0"/>
              <a:t>”. A “</a:t>
            </a:r>
            <a:r>
              <a:rPr lang="pt-BR" sz="2000" dirty="0" err="1" smtClean="0"/>
              <a:t>non-place</a:t>
            </a:r>
            <a:r>
              <a:rPr lang="pt-BR" sz="2000" dirty="0" smtClean="0"/>
              <a:t>” (network) to </a:t>
            </a:r>
            <a:r>
              <a:rPr lang="pt-BR" sz="2000" dirty="0" err="1" smtClean="0"/>
              <a:t>Performing</a:t>
            </a:r>
            <a:r>
              <a:rPr lang="pt-BR" sz="2000" dirty="0" smtClean="0"/>
              <a:t> </a:t>
            </a:r>
            <a:r>
              <a:rPr lang="pt-BR" sz="2000" dirty="0" err="1" smtClean="0"/>
              <a:t>Arts</a:t>
            </a:r>
            <a:endParaRPr lang="pt-BR" sz="2000" dirty="0"/>
          </a:p>
        </p:txBody>
      </p:sp>
      <p:sp>
        <p:nvSpPr>
          <p:cNvPr id="3" name="Content Placeholder 2"/>
          <p:cNvSpPr>
            <a:spLocks noGrp="1"/>
          </p:cNvSpPr>
          <p:nvPr>
            <p:ph idx="1"/>
          </p:nvPr>
        </p:nvSpPr>
        <p:spPr>
          <a:xfrm>
            <a:off x="457200" y="4267200"/>
            <a:ext cx="2362200" cy="1828800"/>
          </a:xfrm>
        </p:spPr>
        <p:txBody>
          <a:bodyPr>
            <a:normAutofit fontScale="85000" lnSpcReduction="20000"/>
          </a:bodyPr>
          <a:lstStyle/>
          <a:p>
            <a:r>
              <a:rPr lang="en-US" dirty="0" smtClean="0"/>
              <a:t>Performing arts created since 2005 with support of RNP</a:t>
            </a:r>
            <a:r>
              <a:rPr lang="en-US" dirty="0" smtClean="0"/>
              <a:t>.</a:t>
            </a:r>
            <a:r>
              <a:rPr lang="pt-BR" dirty="0" smtClean="0"/>
              <a:t> </a:t>
            </a:r>
            <a:endParaRPr lang="en-US" dirty="0" smtClean="0"/>
          </a:p>
        </p:txBody>
      </p:sp>
      <p:pic>
        <p:nvPicPr>
          <p:cNvPr id="5" name="Picture 4" descr="Gdc_brasilia_035.jpg"/>
          <p:cNvPicPr>
            <a:picLocks noChangeAspect="1"/>
          </p:cNvPicPr>
          <p:nvPr/>
        </p:nvPicPr>
        <p:blipFill>
          <a:blip r:embed="rId2"/>
          <a:stretch>
            <a:fillRect/>
          </a:stretch>
        </p:blipFill>
        <p:spPr>
          <a:xfrm>
            <a:off x="4571999" y="0"/>
            <a:ext cx="4452199" cy="6858000"/>
          </a:xfrm>
          <a:prstGeom prst="rect">
            <a:avLst/>
          </a:prstGeom>
        </p:spPr>
      </p:pic>
      <p:sp>
        <p:nvSpPr>
          <p:cNvPr id="6" name="Content Placeholder 2"/>
          <p:cNvSpPr txBox="1">
            <a:spLocks/>
          </p:cNvSpPr>
          <p:nvPr/>
        </p:nvSpPr>
        <p:spPr>
          <a:xfrm>
            <a:off x="1066800" y="2743200"/>
            <a:ext cx="2743200" cy="624126"/>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Versus (2005)</a:t>
            </a:r>
            <a:r>
              <a:rPr kumimoji="0" lang="pt-BR"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slow" advClick="0" advTm="5000">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2590800" cy="1935162"/>
          </a:xfrm>
        </p:spPr>
        <p:txBody>
          <a:bodyPr>
            <a:normAutofit/>
          </a:bodyPr>
          <a:lstStyle/>
          <a:p>
            <a:r>
              <a:rPr lang="pt-BR" sz="2000" dirty="0" smtClean="0"/>
              <a:t>“A </a:t>
            </a:r>
            <a:r>
              <a:rPr lang="pt-BR" sz="2000" dirty="0" err="1" smtClean="0"/>
              <a:t>hole</a:t>
            </a:r>
            <a:r>
              <a:rPr lang="pt-BR" sz="2000" dirty="0" smtClean="0"/>
              <a:t> in </a:t>
            </a:r>
            <a:r>
              <a:rPr lang="pt-BR" sz="2000" dirty="0" err="1" smtClean="0"/>
              <a:t>space</a:t>
            </a:r>
            <a:r>
              <a:rPr lang="pt-BR" sz="2000" dirty="0" smtClean="0"/>
              <a:t>”. A “</a:t>
            </a:r>
            <a:r>
              <a:rPr lang="pt-BR" sz="2000" dirty="0" err="1" smtClean="0"/>
              <a:t>non-place</a:t>
            </a:r>
            <a:r>
              <a:rPr lang="pt-BR" sz="2000" dirty="0" smtClean="0"/>
              <a:t>” (network) to </a:t>
            </a:r>
            <a:r>
              <a:rPr lang="pt-BR" sz="2000" dirty="0" err="1" smtClean="0"/>
              <a:t>Performing</a:t>
            </a:r>
            <a:r>
              <a:rPr lang="pt-BR" sz="2000" dirty="0" smtClean="0"/>
              <a:t> </a:t>
            </a:r>
            <a:r>
              <a:rPr lang="pt-BR" sz="2000" dirty="0" err="1" smtClean="0"/>
              <a:t>Arts</a:t>
            </a:r>
            <a:endParaRPr lang="pt-BR" sz="2000" dirty="0"/>
          </a:p>
        </p:txBody>
      </p:sp>
      <p:sp>
        <p:nvSpPr>
          <p:cNvPr id="3" name="Content Placeholder 2"/>
          <p:cNvSpPr>
            <a:spLocks noGrp="1"/>
          </p:cNvSpPr>
          <p:nvPr>
            <p:ph idx="1"/>
          </p:nvPr>
        </p:nvSpPr>
        <p:spPr>
          <a:xfrm>
            <a:off x="457200" y="4267200"/>
            <a:ext cx="2362200" cy="1828800"/>
          </a:xfrm>
        </p:spPr>
        <p:txBody>
          <a:bodyPr>
            <a:normAutofit fontScale="70000" lnSpcReduction="20000"/>
          </a:bodyPr>
          <a:lstStyle/>
          <a:p>
            <a:r>
              <a:rPr lang="en-US" dirty="0" smtClean="0"/>
              <a:t>Performing arts created since 2005 with support of RNP.</a:t>
            </a:r>
          </a:p>
          <a:p>
            <a:r>
              <a:rPr lang="en-US" dirty="0" smtClean="0"/>
              <a:t>Versus</a:t>
            </a:r>
            <a:r>
              <a:rPr lang="pt-BR" dirty="0" smtClean="0"/>
              <a:t> </a:t>
            </a:r>
            <a:endParaRPr lang="en-US" dirty="0" smtClean="0"/>
          </a:p>
        </p:txBody>
      </p:sp>
      <p:pic>
        <p:nvPicPr>
          <p:cNvPr id="6" name="Picture 5" descr="Gdc_brasilia_034.jpg"/>
          <p:cNvPicPr>
            <a:picLocks noChangeAspect="1"/>
          </p:cNvPicPr>
          <p:nvPr/>
        </p:nvPicPr>
        <p:blipFill>
          <a:blip r:embed="rId2"/>
          <a:stretch>
            <a:fillRect/>
          </a:stretch>
        </p:blipFill>
        <p:spPr>
          <a:xfrm>
            <a:off x="4784923" y="0"/>
            <a:ext cx="4359077" cy="6858000"/>
          </a:xfrm>
          <a:prstGeom prst="rect">
            <a:avLst/>
          </a:prstGeom>
        </p:spPr>
      </p:pic>
      <p:sp>
        <p:nvSpPr>
          <p:cNvPr id="5" name="Content Placeholder 2"/>
          <p:cNvSpPr txBox="1">
            <a:spLocks/>
          </p:cNvSpPr>
          <p:nvPr/>
        </p:nvSpPr>
        <p:spPr>
          <a:xfrm>
            <a:off x="1066800" y="2743200"/>
            <a:ext cx="2743200" cy="624126"/>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Versus (2005)</a:t>
            </a:r>
            <a:r>
              <a:rPr kumimoji="0" lang="pt-BR"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slow" advClick="0" advTm="5000">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304800" y="6286500"/>
            <a:ext cx="6934200" cy="4953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a:solidFill>
                  <a:schemeClr val="bg2"/>
                </a:solidFill>
                <a:latin typeface="Euphemia UCAS Bold" charset="0"/>
              </a:rPr>
              <a:t>VERSUS - </a:t>
            </a:r>
            <a:r>
              <a:rPr lang="en-GB" sz="2000">
                <a:solidFill>
                  <a:schemeClr val="bg2"/>
                </a:solidFill>
                <a:latin typeface="Euphemia UCAS Bold" charset="0"/>
              </a:rPr>
              <a:t>2005</a:t>
            </a:r>
          </a:p>
        </p:txBody>
      </p:sp>
      <p:pic>
        <p:nvPicPr>
          <p:cNvPr id="5125" name="Picture 5" descr="fig2.jpg                                                       001BE9BCMacintosh HD                   BC93E9EA:"/>
          <p:cNvPicPr>
            <a:picLocks noChangeAspect="1" noChangeArrowheads="1"/>
          </p:cNvPicPr>
          <p:nvPr/>
        </p:nvPicPr>
        <p:blipFill>
          <a:blip r:embed="rId2">
            <a:lum bright="-2000" contrast="12000"/>
          </a:blip>
          <a:srcRect/>
          <a:stretch>
            <a:fillRect/>
          </a:stretch>
        </p:blipFill>
        <p:spPr bwMode="auto">
          <a:xfrm>
            <a:off x="304800" y="1023938"/>
            <a:ext cx="6781800" cy="5224462"/>
          </a:xfrm>
          <a:prstGeom prst="rect">
            <a:avLst/>
          </a:prstGeom>
          <a:noFill/>
        </p:spPr>
      </p:pic>
      <p:sp>
        <p:nvSpPr>
          <p:cNvPr id="5126" name="Text Box 6"/>
          <p:cNvSpPr txBox="1">
            <a:spLocks noChangeArrowheads="1"/>
          </p:cNvSpPr>
          <p:nvPr/>
        </p:nvSpPr>
        <p:spPr bwMode="auto">
          <a:xfrm>
            <a:off x="7239000" y="1181100"/>
            <a:ext cx="1828800" cy="36933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u="sng" dirty="0">
                <a:solidFill>
                  <a:srgbClr val="000000"/>
                </a:solidFill>
                <a:latin typeface="Euphemia UCAS Bold" charset="0"/>
              </a:rPr>
              <a:t>Salvador</a:t>
            </a:r>
            <a:endParaRPr lang="en-GB" sz="2000" dirty="0" smtClean="0">
              <a:solidFill>
                <a:srgbClr val="000000"/>
              </a:solidFill>
              <a:latin typeface="Euphemia UCAS Bold" charset="0"/>
            </a:endParaRPr>
          </a:p>
          <a:p>
            <a:pPr algn="ctr">
              <a:lnSpc>
                <a:spcPct val="30000"/>
              </a:lnSpc>
              <a:spcBef>
                <a:spcPct val="50000"/>
              </a:spcBef>
            </a:pPr>
            <a:endParaRPr lang="en-GB" dirty="0">
              <a:solidFill>
                <a:srgbClr val="000000"/>
              </a:solidFill>
            </a:endParaRPr>
          </a:p>
        </p:txBody>
      </p:sp>
      <p:sp>
        <p:nvSpPr>
          <p:cNvPr id="5127" name="Text Box 7"/>
          <p:cNvSpPr txBox="1">
            <a:spLocks noChangeArrowheads="1"/>
          </p:cNvSpPr>
          <p:nvPr/>
        </p:nvSpPr>
        <p:spPr bwMode="auto">
          <a:xfrm>
            <a:off x="7162800" y="5600700"/>
            <a:ext cx="1905000" cy="276999"/>
          </a:xfrm>
          <a:prstGeom prst="rect">
            <a:avLst/>
          </a:prstGeom>
          <a:noFill/>
          <a:ln w="9525">
            <a:noFill/>
            <a:miter lim="800000"/>
            <a:headEnd/>
            <a:tailEnd/>
          </a:ln>
          <a:effectLst/>
        </p:spPr>
        <p:txBody>
          <a:bodyPr>
            <a:prstTxWarp prst="textNoShape">
              <a:avLst/>
            </a:prstTxWarp>
            <a:spAutoFit/>
          </a:bodyPr>
          <a:lstStyle/>
          <a:p>
            <a:pPr algn="ctr">
              <a:lnSpc>
                <a:spcPct val="60000"/>
              </a:lnSpc>
              <a:spcBef>
                <a:spcPct val="50000"/>
              </a:spcBef>
            </a:pPr>
            <a:r>
              <a:rPr lang="en-GB" u="sng" dirty="0">
                <a:solidFill>
                  <a:srgbClr val="000000"/>
                </a:solidFill>
                <a:latin typeface="Euphemia UCAS Bold" charset="0"/>
              </a:rPr>
              <a:t>Brasília</a:t>
            </a:r>
            <a:endParaRPr lang="en-GB" u="sng" dirty="0" smtClean="0">
              <a:solidFill>
                <a:srgbClr val="000000"/>
              </a:solidFill>
              <a:latin typeface="Euphemia UCAS Bold" charset="0"/>
            </a:endParaRPr>
          </a:p>
          <a:p>
            <a:pPr algn="ctr">
              <a:lnSpc>
                <a:spcPct val="60000"/>
              </a:lnSpc>
              <a:spcBef>
                <a:spcPct val="50000"/>
              </a:spcBef>
            </a:pPr>
            <a:endParaRPr lang="en-GB" sz="2000" dirty="0">
              <a:solidFill>
                <a:srgbClr val="000000"/>
              </a:solidFill>
              <a:latin typeface="Euphemia UCAS Bold" charset="0"/>
            </a:endParaRPr>
          </a:p>
        </p:txBody>
      </p:sp>
      <p:sp>
        <p:nvSpPr>
          <p:cNvPr id="5128" name="Line 8"/>
          <p:cNvSpPr>
            <a:spLocks noChangeShapeType="1"/>
          </p:cNvSpPr>
          <p:nvPr/>
        </p:nvSpPr>
        <p:spPr bwMode="auto">
          <a:xfrm flipH="1">
            <a:off x="4343400" y="1524000"/>
            <a:ext cx="3048000" cy="2286000"/>
          </a:xfrm>
          <a:prstGeom prst="line">
            <a:avLst/>
          </a:prstGeom>
          <a:noFill/>
          <a:ln w="9525">
            <a:solidFill>
              <a:schemeClr val="accent2"/>
            </a:solidFill>
            <a:round/>
            <a:headEnd/>
            <a:tailEnd type="triangle" w="med" len="med"/>
          </a:ln>
          <a:effectLst/>
        </p:spPr>
        <p:txBody>
          <a:bodyPr wrap="none" anchor="ctr">
            <a:prstTxWarp prst="textNoShape">
              <a:avLst/>
            </a:prstTxWarp>
          </a:bodyPr>
          <a:lstStyle/>
          <a:p>
            <a:endParaRPr lang="pt-BR"/>
          </a:p>
        </p:txBody>
      </p:sp>
      <p:sp>
        <p:nvSpPr>
          <p:cNvPr id="5129" name="Line 9"/>
          <p:cNvSpPr>
            <a:spLocks noChangeShapeType="1"/>
          </p:cNvSpPr>
          <p:nvPr/>
        </p:nvSpPr>
        <p:spPr bwMode="auto">
          <a:xfrm flipH="1" flipV="1">
            <a:off x="2819400" y="1295400"/>
            <a:ext cx="4648200" cy="4419600"/>
          </a:xfrm>
          <a:prstGeom prst="line">
            <a:avLst/>
          </a:prstGeom>
          <a:noFill/>
          <a:ln w="9525">
            <a:solidFill>
              <a:schemeClr val="accent2"/>
            </a:solidFill>
            <a:round/>
            <a:headEnd/>
            <a:tailEnd type="triangle" w="med" len="med"/>
          </a:ln>
          <a:effectLst/>
        </p:spPr>
        <p:txBody>
          <a:bodyPr wrap="none" anchor="ctr">
            <a:prstTxWarp prst="textNoShape">
              <a:avLst/>
            </a:prstTxWarp>
          </a:bodyPr>
          <a:lstStyle/>
          <a:p>
            <a:endParaRPr lang="pt-BR"/>
          </a:p>
        </p:txBody>
      </p:sp>
      <p:sp>
        <p:nvSpPr>
          <p:cNvPr id="5130" name="Text Box 10"/>
          <p:cNvSpPr txBox="1">
            <a:spLocks noChangeArrowheads="1"/>
          </p:cNvSpPr>
          <p:nvPr/>
        </p:nvSpPr>
        <p:spPr bwMode="auto">
          <a:xfrm>
            <a:off x="7162800" y="2895600"/>
            <a:ext cx="1828800" cy="78483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a:solidFill>
                  <a:srgbClr val="000000"/>
                </a:solidFill>
                <a:latin typeface="Euphemia UCAS Bold" charset="0"/>
              </a:rPr>
              <a:t>StreamingHDTV</a:t>
            </a:r>
          </a:p>
          <a:p>
            <a:pPr algn="ctr">
              <a:spcBef>
                <a:spcPct val="50000"/>
              </a:spcBef>
            </a:pPr>
            <a:r>
              <a:rPr lang="en-GB">
                <a:solidFill>
                  <a:srgbClr val="000000"/>
                </a:solidFill>
                <a:latin typeface="Euphemia UCAS Bold" charset="0"/>
              </a:rPr>
              <a:t>High Definition</a:t>
            </a:r>
            <a:endParaRPr lang="en-GB">
              <a:solidFill>
                <a:srgbClr val="000000"/>
              </a:solidFill>
            </a:endParaRPr>
          </a:p>
        </p:txBody>
      </p:sp>
      <p:sp>
        <p:nvSpPr>
          <p:cNvPr id="5131" name="Text Box 11"/>
          <p:cNvSpPr txBox="1">
            <a:spLocks noChangeArrowheads="1"/>
          </p:cNvSpPr>
          <p:nvPr/>
        </p:nvSpPr>
        <p:spPr bwMode="auto">
          <a:xfrm>
            <a:off x="381000" y="381000"/>
            <a:ext cx="8077200" cy="52322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sz="2800" dirty="0" smtClean="0">
                <a:solidFill>
                  <a:srgbClr val="000000"/>
                </a:solidFill>
                <a:latin typeface="Euphemia UCAS Bold" charset="0"/>
              </a:rPr>
              <a:t>VERSUS (2005)</a:t>
            </a:r>
            <a:endParaRPr lang="en-GB" dirty="0">
              <a:solidFill>
                <a:srgbClr val="000000"/>
              </a:solidFill>
            </a:endParaRPr>
          </a:p>
        </p:txBody>
      </p:sp>
    </p:spTree>
  </p:cSld>
  <p:clrMapOvr>
    <a:masterClrMapping/>
  </p:clrMapOvr>
  <p:transition spd="slow" advClick="0" advTm="5000">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1219200" y="533400"/>
            <a:ext cx="4495800" cy="457200"/>
          </a:xfrm>
          <a:prstGeom prst="rect">
            <a:avLst/>
          </a:prstGeom>
          <a:noFill/>
          <a:ln w="9525">
            <a:noFill/>
            <a:miter lim="800000"/>
            <a:headEnd/>
            <a:tailEnd/>
          </a:ln>
        </p:spPr>
        <p:txBody>
          <a:bodyPr>
            <a:prstTxWarp prst="textNoShape">
              <a:avLst/>
            </a:prstTxWarp>
            <a:spAutoFit/>
          </a:bodyPr>
          <a:lstStyle/>
          <a:p>
            <a:pPr>
              <a:spcBef>
                <a:spcPct val="50000"/>
              </a:spcBef>
            </a:pPr>
            <a:r>
              <a:rPr lang="en-GB"/>
              <a:t>Câmera em tempo presente</a:t>
            </a:r>
          </a:p>
        </p:txBody>
      </p:sp>
      <p:pic>
        <p:nvPicPr>
          <p:cNvPr id="21507" name="Picture 5" descr="&#10;010_1 .jpg                                                     0018C8F5Macintosh HD                   BC94303A:"/>
          <p:cNvPicPr>
            <a:picLocks noChangeAspect="1" noChangeArrowheads="1"/>
          </p:cNvPicPr>
          <p:nvPr/>
        </p:nvPicPr>
        <p:blipFill>
          <a:blip r:embed="rId2"/>
          <a:srcRect/>
          <a:stretch>
            <a:fillRect/>
          </a:stretch>
        </p:blipFill>
        <p:spPr bwMode="auto">
          <a:xfrm>
            <a:off x="0" y="228600"/>
            <a:ext cx="9144000" cy="6100763"/>
          </a:xfrm>
          <a:prstGeom prst="rect">
            <a:avLst/>
          </a:prstGeom>
          <a:noFill/>
          <a:ln w="9525">
            <a:noFill/>
            <a:miter lim="800000"/>
            <a:headEnd/>
            <a:tailEnd/>
          </a:ln>
        </p:spPr>
      </p:pic>
    </p:spTree>
  </p:cSld>
  <p:clrMapOvr>
    <a:masterClrMapping/>
  </p:clrMapOvr>
  <p:transition spd="slow" advClick="0" advTm="3000">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7530" name="Picture 10" descr="01_1.jpg                                                       0018C93FMacintosh HD                   BC94303A:"/>
          <p:cNvPicPr>
            <a:picLocks noChangeAspect="1" noChangeArrowheads="1"/>
          </p:cNvPicPr>
          <p:nvPr/>
        </p:nvPicPr>
        <p:blipFill>
          <a:blip r:embed="rId2">
            <a:lum contrast="6000"/>
          </a:blip>
          <a:srcRect t="5739" r="6383"/>
          <a:stretch>
            <a:fillRect/>
          </a:stretch>
        </p:blipFill>
        <p:spPr bwMode="auto">
          <a:xfrm>
            <a:off x="228600" y="1066800"/>
            <a:ext cx="6705600" cy="4927600"/>
          </a:xfrm>
          <a:prstGeom prst="rect">
            <a:avLst/>
          </a:prstGeom>
          <a:noFill/>
        </p:spPr>
      </p:pic>
      <p:sp>
        <p:nvSpPr>
          <p:cNvPr id="107522" name="Text Box 2"/>
          <p:cNvSpPr txBox="1">
            <a:spLocks noChangeArrowheads="1"/>
          </p:cNvSpPr>
          <p:nvPr/>
        </p:nvSpPr>
        <p:spPr bwMode="auto">
          <a:xfrm>
            <a:off x="304800" y="6286500"/>
            <a:ext cx="6934200" cy="4953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a:solidFill>
                  <a:schemeClr val="bg2"/>
                </a:solidFill>
                <a:latin typeface="Euphemia UCAS Bold" charset="0"/>
              </a:rPr>
              <a:t>VERSUS - </a:t>
            </a:r>
            <a:r>
              <a:rPr lang="en-GB" sz="2000">
                <a:solidFill>
                  <a:schemeClr val="bg2"/>
                </a:solidFill>
                <a:latin typeface="Euphemia UCAS Bold" charset="0"/>
              </a:rPr>
              <a:t>2005</a:t>
            </a:r>
          </a:p>
        </p:txBody>
      </p:sp>
      <p:sp>
        <p:nvSpPr>
          <p:cNvPr id="107526" name="Line 6"/>
          <p:cNvSpPr>
            <a:spLocks noChangeShapeType="1"/>
          </p:cNvSpPr>
          <p:nvPr/>
        </p:nvSpPr>
        <p:spPr bwMode="auto">
          <a:xfrm flipH="1">
            <a:off x="4343400" y="1524000"/>
            <a:ext cx="3048000" cy="2286000"/>
          </a:xfrm>
          <a:prstGeom prst="line">
            <a:avLst/>
          </a:prstGeom>
          <a:noFill/>
          <a:ln w="9525">
            <a:solidFill>
              <a:schemeClr val="accent2"/>
            </a:solidFill>
            <a:round/>
            <a:headEnd/>
            <a:tailEnd type="triangle" w="med" len="med"/>
          </a:ln>
          <a:effectLst/>
        </p:spPr>
        <p:txBody>
          <a:bodyPr wrap="none" anchor="ctr">
            <a:prstTxWarp prst="textNoShape">
              <a:avLst/>
            </a:prstTxWarp>
          </a:bodyPr>
          <a:lstStyle/>
          <a:p>
            <a:endParaRPr lang="pt-BR"/>
          </a:p>
        </p:txBody>
      </p:sp>
      <p:sp>
        <p:nvSpPr>
          <p:cNvPr id="107527" name="Line 7"/>
          <p:cNvSpPr>
            <a:spLocks noChangeShapeType="1"/>
          </p:cNvSpPr>
          <p:nvPr/>
        </p:nvSpPr>
        <p:spPr bwMode="auto">
          <a:xfrm flipH="1" flipV="1">
            <a:off x="2895600" y="3276600"/>
            <a:ext cx="4495800" cy="2286000"/>
          </a:xfrm>
          <a:prstGeom prst="line">
            <a:avLst/>
          </a:prstGeom>
          <a:noFill/>
          <a:ln w="9525">
            <a:solidFill>
              <a:schemeClr val="accent2"/>
            </a:solidFill>
            <a:round/>
            <a:headEnd/>
            <a:tailEnd type="triangle" w="med" len="med"/>
          </a:ln>
          <a:effectLst/>
        </p:spPr>
        <p:txBody>
          <a:bodyPr wrap="none" anchor="ctr">
            <a:prstTxWarp prst="textNoShape">
              <a:avLst/>
            </a:prstTxWarp>
          </a:bodyPr>
          <a:lstStyle/>
          <a:p>
            <a:endParaRPr lang="pt-BR"/>
          </a:p>
        </p:txBody>
      </p:sp>
      <p:sp>
        <p:nvSpPr>
          <p:cNvPr id="10" name="Text Box 6"/>
          <p:cNvSpPr txBox="1">
            <a:spLocks noChangeArrowheads="1"/>
          </p:cNvSpPr>
          <p:nvPr/>
        </p:nvSpPr>
        <p:spPr bwMode="auto">
          <a:xfrm>
            <a:off x="7239000" y="1181100"/>
            <a:ext cx="1828800" cy="36933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u="sng" dirty="0">
                <a:solidFill>
                  <a:srgbClr val="000000"/>
                </a:solidFill>
                <a:latin typeface="Euphemia UCAS Bold" charset="0"/>
              </a:rPr>
              <a:t>Salvador</a:t>
            </a:r>
            <a:endParaRPr lang="en-GB" sz="2000" dirty="0" smtClean="0">
              <a:solidFill>
                <a:srgbClr val="000000"/>
              </a:solidFill>
              <a:latin typeface="Euphemia UCAS Bold" charset="0"/>
            </a:endParaRPr>
          </a:p>
          <a:p>
            <a:pPr algn="ctr">
              <a:lnSpc>
                <a:spcPct val="30000"/>
              </a:lnSpc>
              <a:spcBef>
                <a:spcPct val="50000"/>
              </a:spcBef>
            </a:pPr>
            <a:endParaRPr lang="en-GB" dirty="0">
              <a:solidFill>
                <a:srgbClr val="000000"/>
              </a:solidFill>
            </a:endParaRPr>
          </a:p>
        </p:txBody>
      </p:sp>
      <p:sp>
        <p:nvSpPr>
          <p:cNvPr id="11" name="Text Box 7"/>
          <p:cNvSpPr txBox="1">
            <a:spLocks noChangeArrowheads="1"/>
          </p:cNvSpPr>
          <p:nvPr/>
        </p:nvSpPr>
        <p:spPr bwMode="auto">
          <a:xfrm>
            <a:off x="7162800" y="5600700"/>
            <a:ext cx="1905000" cy="276999"/>
          </a:xfrm>
          <a:prstGeom prst="rect">
            <a:avLst/>
          </a:prstGeom>
          <a:noFill/>
          <a:ln w="9525">
            <a:noFill/>
            <a:miter lim="800000"/>
            <a:headEnd/>
            <a:tailEnd/>
          </a:ln>
          <a:effectLst/>
        </p:spPr>
        <p:txBody>
          <a:bodyPr>
            <a:prstTxWarp prst="textNoShape">
              <a:avLst/>
            </a:prstTxWarp>
            <a:spAutoFit/>
          </a:bodyPr>
          <a:lstStyle/>
          <a:p>
            <a:pPr algn="ctr">
              <a:lnSpc>
                <a:spcPct val="60000"/>
              </a:lnSpc>
              <a:spcBef>
                <a:spcPct val="50000"/>
              </a:spcBef>
            </a:pPr>
            <a:r>
              <a:rPr lang="en-GB" u="sng" dirty="0">
                <a:solidFill>
                  <a:srgbClr val="000000"/>
                </a:solidFill>
                <a:latin typeface="Euphemia UCAS Bold" charset="0"/>
              </a:rPr>
              <a:t>Brasília</a:t>
            </a:r>
            <a:endParaRPr lang="en-GB" u="sng" dirty="0" smtClean="0">
              <a:solidFill>
                <a:srgbClr val="000000"/>
              </a:solidFill>
              <a:latin typeface="Euphemia UCAS Bold" charset="0"/>
            </a:endParaRPr>
          </a:p>
          <a:p>
            <a:pPr algn="ctr">
              <a:lnSpc>
                <a:spcPct val="60000"/>
              </a:lnSpc>
              <a:spcBef>
                <a:spcPct val="50000"/>
              </a:spcBef>
            </a:pPr>
            <a:endParaRPr lang="en-GB" sz="2000" dirty="0">
              <a:solidFill>
                <a:srgbClr val="000000"/>
              </a:solidFill>
              <a:latin typeface="Euphemia UCAS Bold" charset="0"/>
            </a:endParaRPr>
          </a:p>
        </p:txBody>
      </p:sp>
      <p:sp>
        <p:nvSpPr>
          <p:cNvPr id="12" name="Text Box 10"/>
          <p:cNvSpPr txBox="1">
            <a:spLocks noChangeArrowheads="1"/>
          </p:cNvSpPr>
          <p:nvPr/>
        </p:nvSpPr>
        <p:spPr bwMode="auto">
          <a:xfrm>
            <a:off x="7162800" y="2895600"/>
            <a:ext cx="1828800" cy="78483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a:solidFill>
                  <a:srgbClr val="000000"/>
                </a:solidFill>
                <a:latin typeface="Euphemia UCAS Bold" charset="0"/>
              </a:rPr>
              <a:t>StreamingHDTV</a:t>
            </a:r>
          </a:p>
          <a:p>
            <a:pPr algn="ctr">
              <a:spcBef>
                <a:spcPct val="50000"/>
              </a:spcBef>
            </a:pPr>
            <a:r>
              <a:rPr lang="en-GB">
                <a:solidFill>
                  <a:srgbClr val="000000"/>
                </a:solidFill>
                <a:latin typeface="Euphemia UCAS Bold" charset="0"/>
              </a:rPr>
              <a:t>High Definition</a:t>
            </a:r>
            <a:endParaRPr lang="en-GB">
              <a:solidFill>
                <a:srgbClr val="000000"/>
              </a:solidFill>
            </a:endParaRPr>
          </a:p>
        </p:txBody>
      </p:sp>
      <p:sp>
        <p:nvSpPr>
          <p:cNvPr id="13" name="Text Box 11"/>
          <p:cNvSpPr txBox="1">
            <a:spLocks noChangeArrowheads="1"/>
          </p:cNvSpPr>
          <p:nvPr/>
        </p:nvSpPr>
        <p:spPr bwMode="auto">
          <a:xfrm>
            <a:off x="381000" y="381000"/>
            <a:ext cx="8077200" cy="52322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sz="2800" dirty="0" smtClean="0">
                <a:solidFill>
                  <a:srgbClr val="000000"/>
                </a:solidFill>
                <a:latin typeface="Euphemia UCAS Bold" charset="0"/>
              </a:rPr>
              <a:t>VERSUS (2005)</a:t>
            </a:r>
            <a:endParaRPr lang="en-GB" dirty="0">
              <a:solidFill>
                <a:srgbClr val="000000"/>
              </a:solidFill>
            </a:endParaRPr>
          </a:p>
        </p:txBody>
      </p:sp>
    </p:spTree>
  </p:cSld>
  <p:clrMapOvr>
    <a:masterClrMapping/>
  </p:clrMapOvr>
  <p:transition spd="slow" advClick="0" advTm="5000">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0" y="1828800"/>
            <a:ext cx="1905000" cy="4876800"/>
          </a:xfrm>
        </p:spPr>
        <p:txBody>
          <a:bodyPr>
            <a:normAutofit/>
          </a:bodyPr>
          <a:lstStyle/>
          <a:p>
            <a:r>
              <a:rPr lang="en-US" sz="2000" dirty="0" smtClean="0"/>
              <a:t>Performing arts created since 2005 with support of RNP</a:t>
            </a:r>
            <a:r>
              <a:rPr lang="en-US" sz="2000" dirty="0" smtClean="0"/>
              <a:t>.</a:t>
            </a:r>
          </a:p>
          <a:p>
            <a:endParaRPr lang="en-US" sz="2000" dirty="0" smtClean="0"/>
          </a:p>
          <a:p>
            <a:r>
              <a:rPr lang="en-US" sz="2000" dirty="0" smtClean="0"/>
              <a:t>Isadora software</a:t>
            </a:r>
          </a:p>
          <a:p>
            <a:r>
              <a:rPr lang="en-US" sz="2000" dirty="0" smtClean="0"/>
              <a:t>Sensible environment</a:t>
            </a:r>
            <a:r>
              <a:rPr lang="pt-BR" sz="2000" dirty="0" smtClean="0"/>
              <a:t> </a:t>
            </a:r>
            <a:endParaRPr lang="en-US" sz="2000" dirty="0" smtClean="0"/>
          </a:p>
        </p:txBody>
      </p:sp>
      <p:pic>
        <p:nvPicPr>
          <p:cNvPr id="6" name="Picture 5" descr="01_11.jpg"/>
          <p:cNvPicPr>
            <a:picLocks noChangeAspect="1"/>
          </p:cNvPicPr>
          <p:nvPr/>
        </p:nvPicPr>
        <p:blipFill>
          <a:blip r:embed="rId2"/>
          <a:stretch>
            <a:fillRect/>
          </a:stretch>
        </p:blipFill>
        <p:spPr>
          <a:xfrm>
            <a:off x="279400" y="1371600"/>
            <a:ext cx="6807200" cy="5105400"/>
          </a:xfrm>
          <a:prstGeom prst="rect">
            <a:avLst/>
          </a:prstGeom>
        </p:spPr>
      </p:pic>
      <p:sp>
        <p:nvSpPr>
          <p:cNvPr id="7" name="Content Placeholder 2"/>
          <p:cNvSpPr txBox="1">
            <a:spLocks/>
          </p:cNvSpPr>
          <p:nvPr/>
        </p:nvSpPr>
        <p:spPr>
          <a:xfrm>
            <a:off x="2590800" y="381000"/>
            <a:ext cx="2743200" cy="624126"/>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Versus (2005)</a:t>
            </a:r>
            <a:r>
              <a:rPr kumimoji="0" lang="pt-BR"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slow" advClick="0" advTm="5000">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Gdc_brasilia_012.jpg"/>
          <p:cNvPicPr>
            <a:picLocks noChangeAspect="1"/>
          </p:cNvPicPr>
          <p:nvPr/>
        </p:nvPicPr>
        <p:blipFill>
          <a:blip r:embed="rId2"/>
          <a:stretch>
            <a:fillRect/>
          </a:stretch>
        </p:blipFill>
        <p:spPr>
          <a:xfrm>
            <a:off x="0" y="1523189"/>
            <a:ext cx="9144000" cy="5411011"/>
          </a:xfrm>
          <a:prstGeom prst="rect">
            <a:avLst/>
          </a:prstGeom>
        </p:spPr>
      </p:pic>
      <p:sp>
        <p:nvSpPr>
          <p:cNvPr id="8" name="Content Placeholder 2"/>
          <p:cNvSpPr txBox="1">
            <a:spLocks/>
          </p:cNvSpPr>
          <p:nvPr/>
        </p:nvSpPr>
        <p:spPr>
          <a:xfrm>
            <a:off x="3200400" y="457200"/>
            <a:ext cx="2743200" cy="624126"/>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Versus (2005)</a:t>
            </a:r>
            <a:r>
              <a:rPr kumimoji="0" lang="pt-BR"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slow" advClick="0" advTm="5000">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304800" y="6362700"/>
            <a:ext cx="8382000" cy="40011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dirty="0" smtClean="0">
                <a:latin typeface="Euphemia UCAS Bold" charset="0"/>
              </a:rPr>
              <a:t>VERSUS </a:t>
            </a:r>
            <a:r>
              <a:rPr lang="en-GB" dirty="0">
                <a:latin typeface="Euphemia UCAS Bold" charset="0"/>
              </a:rPr>
              <a:t>- </a:t>
            </a:r>
            <a:r>
              <a:rPr lang="en-GB" sz="2000" dirty="0">
                <a:latin typeface="Euphemia UCAS Bold" charset="0"/>
              </a:rPr>
              <a:t>2005</a:t>
            </a:r>
          </a:p>
        </p:txBody>
      </p:sp>
      <p:graphicFrame>
        <p:nvGraphicFramePr>
          <p:cNvPr id="4109" name="Object 13"/>
          <p:cNvGraphicFramePr>
            <a:graphicFrameLocks noChangeAspect="1"/>
          </p:cNvGraphicFramePr>
          <p:nvPr/>
        </p:nvGraphicFramePr>
        <p:xfrm>
          <a:off x="0" y="228600"/>
          <a:ext cx="9144000" cy="6042025"/>
        </p:xfrm>
        <a:graphic>
          <a:graphicData uri="http://schemas.openxmlformats.org/presentationml/2006/ole">
            <p:oleObj spid="_x0000_s39938" name="Document" r:id="rId3" imgW="5394960" imgH="3566160" progId="Word.Document.8">
              <p:embed/>
            </p:oleObj>
          </a:graphicData>
        </a:graphic>
      </p:graphicFrame>
    </p:spTree>
  </p:cSld>
  <p:clrMapOvr>
    <a:masterClrMapping/>
  </p:clrMapOvr>
  <p:transition spd="slow" advClick="0" advTm="5000">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 Box 7"/>
          <p:cNvSpPr txBox="1">
            <a:spLocks noChangeArrowheads="1"/>
          </p:cNvSpPr>
          <p:nvPr/>
        </p:nvSpPr>
        <p:spPr bwMode="auto">
          <a:xfrm>
            <a:off x="1524000" y="1371600"/>
            <a:ext cx="6324600" cy="3693319"/>
          </a:xfrm>
          <a:prstGeom prst="rect">
            <a:avLst/>
          </a:prstGeom>
          <a:noFill/>
          <a:ln w="9525">
            <a:noFill/>
            <a:miter lim="800000"/>
            <a:headEnd/>
            <a:tailEnd/>
          </a:ln>
          <a:effectLst/>
        </p:spPr>
        <p:txBody>
          <a:bodyPr wrap="square">
            <a:prstTxWarp prst="textNoShape">
              <a:avLst/>
            </a:prstTxWarp>
            <a:spAutoFit/>
          </a:bodyPr>
          <a:lstStyle/>
          <a:p>
            <a:r>
              <a:rPr lang="pt-BR" b="1" u="sng" dirty="0" smtClean="0">
                <a:solidFill>
                  <a:srgbClr val="000000"/>
                </a:solidFill>
                <a:latin typeface="Euphemia UCAS Bold" charset="0"/>
              </a:rPr>
              <a:t>VERSUS (2005)</a:t>
            </a:r>
          </a:p>
          <a:p>
            <a:endParaRPr lang="pt-BR" b="1" u="sng" dirty="0" smtClean="0">
              <a:solidFill>
                <a:srgbClr val="000000"/>
              </a:solidFill>
              <a:latin typeface="Euphemia UCAS Bold" charset="0"/>
            </a:endParaRPr>
          </a:p>
          <a:p>
            <a:r>
              <a:rPr lang="pt-BR" b="1" u="sng" dirty="0" err="1" smtClean="0">
                <a:solidFill>
                  <a:srgbClr val="000000"/>
                </a:solidFill>
                <a:latin typeface="Euphemia UCAS Bold" charset="0"/>
              </a:rPr>
              <a:t>Video</a:t>
            </a:r>
            <a:r>
              <a:rPr lang="pt-BR" b="1" u="sng" dirty="0" smtClean="0">
                <a:solidFill>
                  <a:srgbClr val="000000"/>
                </a:solidFill>
                <a:latin typeface="Euphemia UCAS Bold" charset="0"/>
              </a:rPr>
              <a:t> </a:t>
            </a:r>
            <a:r>
              <a:rPr lang="pt-BR" b="1" u="sng" dirty="0" err="1">
                <a:solidFill>
                  <a:srgbClr val="000000"/>
                </a:solidFill>
                <a:latin typeface="Euphemia UCAS Bold" charset="0"/>
              </a:rPr>
              <a:t>Stream</a:t>
            </a:r>
            <a:r>
              <a:rPr lang="pt-BR" b="1" u="sng" dirty="0">
                <a:solidFill>
                  <a:srgbClr val="000000"/>
                </a:solidFill>
                <a:latin typeface="Euphemia UCAS Bold" charset="0"/>
              </a:rPr>
              <a:t> to Brasília (</a:t>
            </a:r>
            <a:r>
              <a:rPr lang="pt-BR" b="1" u="sng" dirty="0" err="1">
                <a:solidFill>
                  <a:srgbClr val="000000"/>
                </a:solidFill>
                <a:latin typeface="Euphemia UCAS Bold" charset="0"/>
              </a:rPr>
              <a:t>space</a:t>
            </a:r>
            <a:r>
              <a:rPr lang="pt-BR" b="1" u="sng" dirty="0">
                <a:solidFill>
                  <a:srgbClr val="000000"/>
                </a:solidFill>
                <a:latin typeface="Euphemia UCAS Bold" charset="0"/>
              </a:rPr>
              <a:t> 2):</a:t>
            </a:r>
            <a:endParaRPr lang="pt-BR" dirty="0">
              <a:solidFill>
                <a:srgbClr val="000000"/>
              </a:solidFill>
              <a:latin typeface="Euphemia UCAS Bold" charset="0"/>
            </a:endParaRPr>
          </a:p>
          <a:p>
            <a:r>
              <a:rPr lang="pt-BR" dirty="0">
                <a:solidFill>
                  <a:srgbClr val="000000"/>
                </a:solidFill>
                <a:latin typeface="Euphemia UCAS Bold" charset="0"/>
              </a:rPr>
              <a:t>1 </a:t>
            </a:r>
            <a:r>
              <a:rPr lang="pt-BR" dirty="0" err="1">
                <a:solidFill>
                  <a:srgbClr val="000000"/>
                </a:solidFill>
                <a:latin typeface="Euphemia UCAS Bold" charset="0"/>
              </a:rPr>
              <a:t>streming</a:t>
            </a:r>
            <a:r>
              <a:rPr lang="pt-BR" dirty="0">
                <a:solidFill>
                  <a:srgbClr val="000000"/>
                </a:solidFill>
                <a:latin typeface="Euphemia UCAS Bold" charset="0"/>
              </a:rPr>
              <a:t> SDTV - músicos João Pessoa – 6 </a:t>
            </a:r>
            <a:r>
              <a:rPr lang="pt-BR" dirty="0" err="1">
                <a:solidFill>
                  <a:srgbClr val="000000"/>
                </a:solidFill>
                <a:latin typeface="Euphemia UCAS Bold" charset="0"/>
              </a:rPr>
              <a:t>Mbps</a:t>
            </a:r>
            <a:r>
              <a:rPr lang="pt-BR" dirty="0">
                <a:solidFill>
                  <a:srgbClr val="000000"/>
                </a:solidFill>
                <a:latin typeface="Euphemia UCAS Bold" charset="0"/>
              </a:rPr>
              <a:t>.</a:t>
            </a:r>
          </a:p>
          <a:p>
            <a:r>
              <a:rPr lang="pt-BR" dirty="0">
                <a:solidFill>
                  <a:srgbClr val="000000"/>
                </a:solidFill>
                <a:latin typeface="Euphemia UCAS Bold" charset="0"/>
              </a:rPr>
              <a:t>1 </a:t>
            </a:r>
            <a:r>
              <a:rPr lang="pt-BR" dirty="0" err="1">
                <a:solidFill>
                  <a:srgbClr val="000000"/>
                </a:solidFill>
                <a:latin typeface="Euphemia UCAS Bold" charset="0"/>
              </a:rPr>
              <a:t>streming</a:t>
            </a:r>
            <a:r>
              <a:rPr lang="pt-BR" dirty="0">
                <a:solidFill>
                  <a:srgbClr val="000000"/>
                </a:solidFill>
                <a:latin typeface="Euphemia UCAS Bold" charset="0"/>
              </a:rPr>
              <a:t> HDTV - dançarinos - Salvador – 20 </a:t>
            </a:r>
            <a:r>
              <a:rPr lang="pt-BR" dirty="0" err="1">
                <a:solidFill>
                  <a:srgbClr val="000000"/>
                </a:solidFill>
                <a:latin typeface="Euphemia UCAS Bold" charset="0"/>
              </a:rPr>
              <a:t>Mbps</a:t>
            </a:r>
            <a:r>
              <a:rPr lang="pt-BR" dirty="0">
                <a:solidFill>
                  <a:srgbClr val="000000"/>
                </a:solidFill>
                <a:latin typeface="Euphemia UCAS Bold" charset="0"/>
              </a:rPr>
              <a:t>.</a:t>
            </a:r>
          </a:p>
          <a:p>
            <a:endParaRPr lang="pt-BR" dirty="0">
              <a:solidFill>
                <a:srgbClr val="000000"/>
              </a:solidFill>
              <a:latin typeface="Euphemia UCAS Bold" charset="0"/>
            </a:endParaRPr>
          </a:p>
          <a:p>
            <a:r>
              <a:rPr lang="pt-BR" b="1" u="sng" dirty="0" err="1">
                <a:solidFill>
                  <a:srgbClr val="000000"/>
                </a:solidFill>
                <a:latin typeface="Euphemia UCAS Bold" charset="0"/>
              </a:rPr>
              <a:t>Video</a:t>
            </a:r>
            <a:r>
              <a:rPr lang="pt-BR" b="1" u="sng" dirty="0">
                <a:solidFill>
                  <a:srgbClr val="000000"/>
                </a:solidFill>
                <a:latin typeface="Euphemia UCAS Bold" charset="0"/>
              </a:rPr>
              <a:t> </a:t>
            </a:r>
            <a:r>
              <a:rPr lang="pt-BR" b="1" u="sng" dirty="0" err="1">
                <a:solidFill>
                  <a:srgbClr val="000000"/>
                </a:solidFill>
                <a:latin typeface="Euphemia UCAS Bold" charset="0"/>
              </a:rPr>
              <a:t>Stream</a:t>
            </a:r>
            <a:r>
              <a:rPr lang="pt-BR" b="1" u="sng" dirty="0">
                <a:solidFill>
                  <a:srgbClr val="000000"/>
                </a:solidFill>
                <a:latin typeface="Euphemia UCAS Bold" charset="0"/>
              </a:rPr>
              <a:t> </a:t>
            </a:r>
            <a:r>
              <a:rPr lang="pt-BR" b="1" u="sng" dirty="0" err="1">
                <a:solidFill>
                  <a:srgbClr val="000000"/>
                </a:solidFill>
                <a:latin typeface="Euphemia UCAS Bold" charset="0"/>
              </a:rPr>
              <a:t>from</a:t>
            </a:r>
            <a:r>
              <a:rPr lang="pt-BR" b="1" u="sng" dirty="0">
                <a:solidFill>
                  <a:srgbClr val="000000"/>
                </a:solidFill>
                <a:latin typeface="Euphemia UCAS Bold" charset="0"/>
              </a:rPr>
              <a:t> Brasília (</a:t>
            </a:r>
            <a:r>
              <a:rPr lang="pt-BR" b="1" u="sng" dirty="0" err="1">
                <a:solidFill>
                  <a:srgbClr val="000000"/>
                </a:solidFill>
                <a:latin typeface="Euphemia UCAS Bold" charset="0"/>
              </a:rPr>
              <a:t>space</a:t>
            </a:r>
            <a:r>
              <a:rPr lang="pt-BR" b="1" u="sng" dirty="0">
                <a:solidFill>
                  <a:srgbClr val="000000"/>
                </a:solidFill>
                <a:latin typeface="Euphemia UCAS Bold" charset="0"/>
              </a:rPr>
              <a:t> 2):</a:t>
            </a:r>
            <a:endParaRPr lang="pt-BR" dirty="0">
              <a:solidFill>
                <a:srgbClr val="000000"/>
              </a:solidFill>
              <a:latin typeface="Euphemia UCAS Bold" charset="0"/>
            </a:endParaRPr>
          </a:p>
          <a:p>
            <a:r>
              <a:rPr lang="pt-BR" dirty="0">
                <a:solidFill>
                  <a:srgbClr val="000000"/>
                </a:solidFill>
                <a:latin typeface="Euphemia UCAS Bold" charset="0"/>
              </a:rPr>
              <a:t>1 </a:t>
            </a:r>
            <a:r>
              <a:rPr lang="pt-BR" dirty="0" err="1">
                <a:solidFill>
                  <a:srgbClr val="000000"/>
                </a:solidFill>
                <a:latin typeface="Euphemia UCAS Bold" charset="0"/>
              </a:rPr>
              <a:t>streming</a:t>
            </a:r>
            <a:r>
              <a:rPr lang="pt-BR" dirty="0">
                <a:solidFill>
                  <a:srgbClr val="000000"/>
                </a:solidFill>
                <a:latin typeface="Euphemia UCAS Bold" charset="0"/>
              </a:rPr>
              <a:t> SDTV to digital </a:t>
            </a:r>
            <a:r>
              <a:rPr lang="pt-BR" dirty="0" err="1">
                <a:solidFill>
                  <a:srgbClr val="000000"/>
                </a:solidFill>
                <a:latin typeface="Euphemia UCAS Bold" charset="0"/>
              </a:rPr>
              <a:t>video</a:t>
            </a:r>
            <a:r>
              <a:rPr lang="pt-BR" dirty="0">
                <a:solidFill>
                  <a:srgbClr val="000000"/>
                </a:solidFill>
                <a:latin typeface="Euphemia UCAS Bold" charset="0"/>
              </a:rPr>
              <a:t> RNP Network to PoP-RJ – 6 </a:t>
            </a:r>
            <a:r>
              <a:rPr lang="pt-BR" dirty="0" err="1">
                <a:solidFill>
                  <a:srgbClr val="000000"/>
                </a:solidFill>
                <a:latin typeface="Euphemia UCAS Bold" charset="0"/>
              </a:rPr>
              <a:t>Mbps</a:t>
            </a:r>
            <a:r>
              <a:rPr lang="pt-BR" dirty="0">
                <a:solidFill>
                  <a:srgbClr val="000000"/>
                </a:solidFill>
                <a:latin typeface="Euphemia UCAS Bold" charset="0"/>
              </a:rPr>
              <a:t>.</a:t>
            </a:r>
          </a:p>
          <a:p>
            <a:r>
              <a:rPr lang="pt-BR" dirty="0">
                <a:solidFill>
                  <a:srgbClr val="000000"/>
                </a:solidFill>
                <a:latin typeface="Euphemia UCAS Bold" charset="0"/>
              </a:rPr>
              <a:t>1 </a:t>
            </a:r>
            <a:r>
              <a:rPr lang="pt-BR" dirty="0" err="1">
                <a:solidFill>
                  <a:srgbClr val="000000"/>
                </a:solidFill>
                <a:latin typeface="Euphemia UCAS Bold" charset="0"/>
              </a:rPr>
              <a:t>streming</a:t>
            </a:r>
            <a:r>
              <a:rPr lang="pt-BR" dirty="0">
                <a:solidFill>
                  <a:srgbClr val="000000"/>
                </a:solidFill>
                <a:latin typeface="Euphemia UCAS Bold" charset="0"/>
              </a:rPr>
              <a:t> HDTV via GIGA Network to PoP-DF – 20 </a:t>
            </a:r>
            <a:r>
              <a:rPr lang="pt-BR" dirty="0" err="1">
                <a:solidFill>
                  <a:srgbClr val="000000"/>
                </a:solidFill>
                <a:latin typeface="Euphemia UCAS Bold" charset="0"/>
              </a:rPr>
              <a:t>Mbps</a:t>
            </a:r>
            <a:r>
              <a:rPr lang="pt-BR" dirty="0">
                <a:solidFill>
                  <a:srgbClr val="000000"/>
                </a:solidFill>
                <a:latin typeface="Euphemia UCAS Bold" charset="0"/>
              </a:rPr>
              <a:t>.</a:t>
            </a:r>
          </a:p>
          <a:p>
            <a:r>
              <a:rPr lang="pt-BR" dirty="0">
                <a:solidFill>
                  <a:srgbClr val="000000"/>
                </a:solidFill>
                <a:latin typeface="Euphemia UCAS Bold" charset="0"/>
              </a:rPr>
              <a:t>1 Internet streaming </a:t>
            </a:r>
            <a:r>
              <a:rPr lang="pt-BR" dirty="0" err="1">
                <a:solidFill>
                  <a:srgbClr val="000000"/>
                </a:solidFill>
                <a:latin typeface="Euphemia UCAS Bold" charset="0"/>
              </a:rPr>
              <a:t>with</a:t>
            </a:r>
            <a:r>
              <a:rPr lang="pt-BR" dirty="0">
                <a:solidFill>
                  <a:srgbClr val="000000"/>
                </a:solidFill>
                <a:latin typeface="Euphemia UCAS Bold" charset="0"/>
              </a:rPr>
              <a:t> </a:t>
            </a:r>
            <a:r>
              <a:rPr lang="pt-BR" dirty="0" err="1">
                <a:solidFill>
                  <a:srgbClr val="000000"/>
                </a:solidFill>
                <a:latin typeface="Euphemia UCAS Bold" charset="0"/>
              </a:rPr>
              <a:t>audio</a:t>
            </a:r>
            <a:r>
              <a:rPr lang="pt-BR" dirty="0">
                <a:solidFill>
                  <a:srgbClr val="000000"/>
                </a:solidFill>
                <a:latin typeface="Euphemia UCAS Bold" charset="0"/>
              </a:rPr>
              <a:t> (</a:t>
            </a:r>
            <a:r>
              <a:rPr lang="pt-BR" dirty="0" err="1">
                <a:solidFill>
                  <a:srgbClr val="000000"/>
                </a:solidFill>
                <a:latin typeface="Euphemia UCAS Bold" charset="0"/>
              </a:rPr>
              <a:t>English</a:t>
            </a:r>
            <a:r>
              <a:rPr lang="pt-BR" dirty="0">
                <a:solidFill>
                  <a:srgbClr val="000000"/>
                </a:solidFill>
                <a:latin typeface="Euphemia UCAS Bold" charset="0"/>
              </a:rPr>
              <a:t> </a:t>
            </a:r>
            <a:r>
              <a:rPr lang="pt-BR" dirty="0" err="1">
                <a:solidFill>
                  <a:srgbClr val="000000"/>
                </a:solidFill>
                <a:latin typeface="Euphemia UCAS Bold" charset="0"/>
              </a:rPr>
              <a:t>and</a:t>
            </a:r>
            <a:r>
              <a:rPr lang="pt-BR" dirty="0">
                <a:solidFill>
                  <a:srgbClr val="000000"/>
                </a:solidFill>
                <a:latin typeface="Euphemia UCAS Bold" charset="0"/>
              </a:rPr>
              <a:t> </a:t>
            </a:r>
            <a:r>
              <a:rPr lang="pt-BR" dirty="0" err="1">
                <a:solidFill>
                  <a:srgbClr val="000000"/>
                </a:solidFill>
                <a:latin typeface="Euphemia UCAS Bold" charset="0"/>
              </a:rPr>
              <a:t>Spanish</a:t>
            </a:r>
            <a:r>
              <a:rPr lang="pt-BR" dirty="0">
                <a:solidFill>
                  <a:srgbClr val="000000"/>
                </a:solidFill>
                <a:latin typeface="Euphemia UCAS Bold" charset="0"/>
              </a:rPr>
              <a:t>) </a:t>
            </a:r>
            <a:r>
              <a:rPr lang="pt-BR" dirty="0" err="1">
                <a:solidFill>
                  <a:srgbClr val="000000"/>
                </a:solidFill>
                <a:latin typeface="Euphemia UCAS Bold" charset="0"/>
              </a:rPr>
              <a:t>and</a:t>
            </a:r>
            <a:r>
              <a:rPr lang="pt-BR" dirty="0">
                <a:solidFill>
                  <a:srgbClr val="000000"/>
                </a:solidFill>
                <a:latin typeface="Euphemia UCAS Bold" charset="0"/>
              </a:rPr>
              <a:t> to PoP-RJ – 6 </a:t>
            </a:r>
            <a:r>
              <a:rPr lang="pt-BR" dirty="0" err="1">
                <a:solidFill>
                  <a:srgbClr val="000000"/>
                </a:solidFill>
                <a:latin typeface="Euphemia UCAS Bold" charset="0"/>
              </a:rPr>
              <a:t>Mbps</a:t>
            </a:r>
            <a:r>
              <a:rPr lang="pt-BR" dirty="0">
                <a:solidFill>
                  <a:srgbClr val="000000"/>
                </a:solidFill>
                <a:latin typeface="Euphemia UCAS Bold" charset="0"/>
              </a:rPr>
              <a:t>.</a:t>
            </a:r>
            <a:endParaRPr lang="en-GB" dirty="0">
              <a:solidFill>
                <a:srgbClr val="000000"/>
              </a:solidFill>
              <a:latin typeface="Euphemia UCAS Bold" charset="0"/>
            </a:endParaRPr>
          </a:p>
        </p:txBody>
      </p:sp>
    </p:spTree>
  </p:cSld>
  <p:clrMapOvr>
    <a:masterClrMapping/>
  </p:clrMapOvr>
  <p:transition spd="slow" advClick="0" advTm="5000">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6501" name="Picture 5" descr="01_3.jpg                                                       0018C93FMacintosh HD                   BC94303A:"/>
          <p:cNvPicPr>
            <a:picLocks noChangeAspect="1" noChangeArrowheads="1"/>
          </p:cNvPicPr>
          <p:nvPr/>
        </p:nvPicPr>
        <p:blipFill>
          <a:blip r:embed="rId2"/>
          <a:srcRect/>
          <a:stretch>
            <a:fillRect/>
          </a:stretch>
        </p:blipFill>
        <p:spPr bwMode="auto">
          <a:xfrm>
            <a:off x="228600" y="228600"/>
            <a:ext cx="8352859" cy="6262688"/>
          </a:xfrm>
          <a:prstGeom prst="rect">
            <a:avLst/>
          </a:prstGeom>
          <a:noFill/>
        </p:spPr>
      </p:pic>
    </p:spTree>
  </p:cSld>
  <p:clrMapOvr>
    <a:masterClrMapping/>
  </p:clrMapOvr>
  <p:transition spd="slow" advClick="0" advTm="5000">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1447800" y="533400"/>
            <a:ext cx="6248400" cy="501675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sz="4000" dirty="0" err="1">
                <a:solidFill>
                  <a:srgbClr val="000000"/>
                </a:solidFill>
                <a:latin typeface="Euphemia UCAS Bold" charset="0"/>
              </a:rPr>
              <a:t>Por</a:t>
            </a:r>
            <a:r>
              <a:rPr lang="en-GB" sz="4000" dirty="0">
                <a:solidFill>
                  <a:srgbClr val="000000"/>
                </a:solidFill>
                <a:latin typeface="Euphemia UCAS Bold" charset="0"/>
              </a:rPr>
              <a:t> </a:t>
            </a:r>
            <a:r>
              <a:rPr lang="en-GB" sz="4000" dirty="0" err="1">
                <a:solidFill>
                  <a:srgbClr val="000000"/>
                </a:solidFill>
                <a:latin typeface="Euphemia UCAS Bold" charset="0"/>
              </a:rPr>
              <a:t>Onde</a:t>
            </a:r>
            <a:r>
              <a:rPr lang="en-GB" sz="4000" dirty="0">
                <a:solidFill>
                  <a:srgbClr val="000000"/>
                </a:solidFill>
                <a:latin typeface="Euphemia UCAS Bold" charset="0"/>
              </a:rPr>
              <a:t> </a:t>
            </a:r>
            <a:r>
              <a:rPr lang="en-GB" sz="4000" dirty="0" err="1">
                <a:solidFill>
                  <a:srgbClr val="000000"/>
                </a:solidFill>
                <a:latin typeface="Euphemia UCAS Bold" charset="0"/>
              </a:rPr>
              <a:t>Cruzam</a:t>
            </a:r>
            <a:r>
              <a:rPr lang="en-GB" sz="4000" dirty="0">
                <a:solidFill>
                  <a:srgbClr val="000000"/>
                </a:solidFill>
                <a:latin typeface="Euphemia UCAS Bold" charset="0"/>
              </a:rPr>
              <a:t> Alamedas </a:t>
            </a:r>
          </a:p>
          <a:p>
            <a:pPr algn="ctr">
              <a:spcBef>
                <a:spcPct val="50000"/>
              </a:spcBef>
            </a:pPr>
            <a:r>
              <a:rPr lang="en-GB" sz="4000" dirty="0">
                <a:solidFill>
                  <a:srgbClr val="000000"/>
                </a:solidFill>
                <a:latin typeface="Euphemia UCAS Bold" charset="0"/>
              </a:rPr>
              <a:t>2006</a:t>
            </a:r>
          </a:p>
          <a:p>
            <a:pPr algn="ctr">
              <a:spcBef>
                <a:spcPct val="50000"/>
              </a:spcBef>
            </a:pPr>
            <a:r>
              <a:rPr lang="en-GB" sz="3200" dirty="0">
                <a:solidFill>
                  <a:srgbClr val="000000"/>
                </a:solidFill>
                <a:latin typeface="Euphemia UCAS Bold" charset="0"/>
              </a:rPr>
              <a:t>(</a:t>
            </a:r>
            <a:r>
              <a:rPr lang="en-GB" sz="3200" dirty="0" err="1">
                <a:solidFill>
                  <a:srgbClr val="000000"/>
                </a:solidFill>
                <a:latin typeface="Euphemia UCAS Bold" charset="0"/>
              </a:rPr>
              <a:t>inspirado</a:t>
            </a:r>
            <a:r>
              <a:rPr lang="en-GB" sz="3200" dirty="0">
                <a:solidFill>
                  <a:srgbClr val="000000"/>
                </a:solidFill>
                <a:latin typeface="Euphemia UCAS Bold" charset="0"/>
              </a:rPr>
              <a:t> no </a:t>
            </a:r>
            <a:r>
              <a:rPr lang="en-GB" sz="3200" dirty="0" err="1">
                <a:solidFill>
                  <a:srgbClr val="000000"/>
                </a:solidFill>
                <a:latin typeface="Euphemia UCAS Bold" charset="0"/>
              </a:rPr>
              <a:t>livro</a:t>
            </a:r>
            <a:r>
              <a:rPr lang="en-GB" sz="3200" dirty="0">
                <a:solidFill>
                  <a:srgbClr val="000000"/>
                </a:solidFill>
                <a:latin typeface="Euphemia UCAS Bold" charset="0"/>
              </a:rPr>
              <a:t> </a:t>
            </a:r>
            <a:r>
              <a:rPr lang="en-GB" sz="3200" i="1" dirty="0">
                <a:solidFill>
                  <a:srgbClr val="000000"/>
                </a:solidFill>
                <a:latin typeface="Euphemia UCAS Bold" charset="0"/>
              </a:rPr>
              <a:t>“O </a:t>
            </a:r>
            <a:r>
              <a:rPr lang="en-GB" sz="3200" i="1" dirty="0" err="1">
                <a:solidFill>
                  <a:srgbClr val="000000"/>
                </a:solidFill>
                <a:latin typeface="Euphemia UCAS Bold" charset="0"/>
              </a:rPr>
              <a:t>Jardim</a:t>
            </a:r>
            <a:r>
              <a:rPr lang="en-GB" sz="3200" i="1" dirty="0">
                <a:solidFill>
                  <a:srgbClr val="000000"/>
                </a:solidFill>
                <a:latin typeface="Euphemia UCAS Bold" charset="0"/>
              </a:rPr>
              <a:t> das </a:t>
            </a:r>
            <a:r>
              <a:rPr lang="en-GB" sz="3200" i="1" dirty="0" err="1">
                <a:solidFill>
                  <a:srgbClr val="000000"/>
                </a:solidFill>
                <a:latin typeface="Euphemia UCAS Bold" charset="0"/>
              </a:rPr>
              <a:t>Veredas</a:t>
            </a:r>
            <a:r>
              <a:rPr lang="en-GB" sz="3200" i="1" dirty="0">
                <a:solidFill>
                  <a:srgbClr val="000000"/>
                </a:solidFill>
                <a:latin typeface="Euphemia UCAS Bold" charset="0"/>
              </a:rPr>
              <a:t> </a:t>
            </a:r>
            <a:r>
              <a:rPr lang="en-GB" sz="3200" i="1" dirty="0" err="1">
                <a:solidFill>
                  <a:srgbClr val="000000"/>
                </a:solidFill>
                <a:latin typeface="Euphemia UCAS Bold" charset="0"/>
              </a:rPr>
              <a:t>que</a:t>
            </a:r>
            <a:r>
              <a:rPr lang="en-GB" sz="3200" i="1" dirty="0">
                <a:solidFill>
                  <a:srgbClr val="000000"/>
                </a:solidFill>
                <a:latin typeface="Euphemia UCAS Bold" charset="0"/>
              </a:rPr>
              <a:t> se </a:t>
            </a:r>
            <a:r>
              <a:rPr lang="en-GB" sz="3200" i="1" dirty="0" err="1">
                <a:solidFill>
                  <a:srgbClr val="000000"/>
                </a:solidFill>
                <a:latin typeface="Euphemia UCAS Bold" charset="0"/>
              </a:rPr>
              <a:t>bifurcam</a:t>
            </a:r>
            <a:r>
              <a:rPr lang="en-GB" sz="3200" i="1" dirty="0">
                <a:solidFill>
                  <a:srgbClr val="000000"/>
                </a:solidFill>
                <a:latin typeface="Euphemia UCAS Bold" charset="0"/>
              </a:rPr>
              <a:t>”</a:t>
            </a:r>
            <a:r>
              <a:rPr lang="en-GB" sz="3200" dirty="0">
                <a:solidFill>
                  <a:srgbClr val="000000"/>
                </a:solidFill>
                <a:latin typeface="Euphemia UCAS Bold" charset="0"/>
              </a:rPr>
              <a:t> de Jorge Luis Borges)</a:t>
            </a:r>
            <a:endParaRPr lang="en-GB" sz="4000" dirty="0">
              <a:solidFill>
                <a:srgbClr val="000000"/>
              </a:solidFill>
              <a:latin typeface="Euphemia UCAS Bold" charset="0"/>
            </a:endParaRPr>
          </a:p>
          <a:p>
            <a:pPr algn="ctr">
              <a:spcBef>
                <a:spcPct val="50000"/>
              </a:spcBef>
            </a:pPr>
            <a:r>
              <a:rPr lang="en-GB" sz="4000" dirty="0">
                <a:solidFill>
                  <a:srgbClr val="000000"/>
                </a:solidFill>
                <a:latin typeface="Euphemia UCAS Bold" charset="0"/>
              </a:rPr>
              <a:t> </a:t>
            </a:r>
          </a:p>
        </p:txBody>
      </p:sp>
      <p:grpSp>
        <p:nvGrpSpPr>
          <p:cNvPr id="2" name="Group 12"/>
          <p:cNvGrpSpPr>
            <a:grpSpLocks/>
          </p:cNvGrpSpPr>
          <p:nvPr/>
        </p:nvGrpSpPr>
        <p:grpSpPr bwMode="auto">
          <a:xfrm>
            <a:off x="0" y="0"/>
            <a:ext cx="9144000" cy="6858000"/>
            <a:chOff x="0" y="0"/>
            <a:chExt cx="5760" cy="4320"/>
          </a:xfrm>
        </p:grpSpPr>
        <p:grpSp>
          <p:nvGrpSpPr>
            <p:cNvPr id="3" name="Group 13"/>
            <p:cNvGrpSpPr>
              <a:grpSpLocks/>
            </p:cNvGrpSpPr>
            <p:nvPr/>
          </p:nvGrpSpPr>
          <p:grpSpPr bwMode="auto">
            <a:xfrm>
              <a:off x="0" y="0"/>
              <a:ext cx="5760" cy="4320"/>
              <a:chOff x="0" y="0"/>
              <a:chExt cx="5760" cy="4320"/>
            </a:xfrm>
          </p:grpSpPr>
          <p:pic>
            <p:nvPicPr>
              <p:cNvPr id="6158" name="Picture 14" descr="nina-ve_5-IT.jpg                                               001E490DMacintosh HD                   BC93E9EA:"/>
              <p:cNvPicPr>
                <a:picLocks noChangeAspect="1" noChangeArrowheads="1"/>
              </p:cNvPicPr>
              <p:nvPr/>
            </p:nvPicPr>
            <p:blipFill>
              <a:blip r:embed="rId2">
                <a:lum contrast="12000"/>
              </a:blip>
              <a:srcRect l="41026" t="7950" r="20512" b="35797"/>
              <a:stretch>
                <a:fillRect/>
              </a:stretch>
            </p:blipFill>
            <p:spPr bwMode="auto">
              <a:xfrm>
                <a:off x="5040" y="0"/>
                <a:ext cx="720" cy="2640"/>
              </a:xfrm>
              <a:prstGeom prst="rect">
                <a:avLst/>
              </a:prstGeom>
              <a:noFill/>
            </p:spPr>
          </p:pic>
          <p:pic>
            <p:nvPicPr>
              <p:cNvPr id="6159" name="Picture 15" descr="nina-ve_5-IT.jpg                                               001E490DMacintosh HD                   BC93E9EA:"/>
              <p:cNvPicPr>
                <a:picLocks noChangeAspect="1" noChangeArrowheads="1"/>
              </p:cNvPicPr>
              <p:nvPr/>
            </p:nvPicPr>
            <p:blipFill>
              <a:blip r:embed="rId2">
                <a:lum contrast="12000"/>
              </a:blip>
              <a:srcRect l="7692" t="25337" r="46153" b="34775"/>
              <a:stretch>
                <a:fillRect/>
              </a:stretch>
            </p:blipFill>
            <p:spPr bwMode="auto">
              <a:xfrm>
                <a:off x="0" y="2448"/>
                <a:ext cx="864" cy="1872"/>
              </a:xfrm>
              <a:prstGeom prst="rect">
                <a:avLst/>
              </a:prstGeom>
              <a:noFill/>
            </p:spPr>
          </p:pic>
        </p:grpSp>
        <p:grpSp>
          <p:nvGrpSpPr>
            <p:cNvPr id="4" name="Group 16"/>
            <p:cNvGrpSpPr>
              <a:grpSpLocks/>
            </p:cNvGrpSpPr>
            <p:nvPr/>
          </p:nvGrpSpPr>
          <p:grpSpPr bwMode="auto">
            <a:xfrm>
              <a:off x="192" y="201"/>
              <a:ext cx="432" cy="1920"/>
              <a:chOff x="192" y="192"/>
              <a:chExt cx="432" cy="1920"/>
            </a:xfrm>
          </p:grpSpPr>
          <p:sp>
            <p:nvSpPr>
              <p:cNvPr id="6161" name="Line 17"/>
              <p:cNvSpPr>
                <a:spLocks noChangeShapeType="1"/>
              </p:cNvSpPr>
              <p:nvPr/>
            </p:nvSpPr>
            <p:spPr bwMode="auto">
              <a:xfrm>
                <a:off x="384" y="192"/>
                <a:ext cx="0" cy="1920"/>
              </a:xfrm>
              <a:prstGeom prst="line">
                <a:avLst/>
              </a:prstGeom>
              <a:noFill/>
              <a:ln w="9525">
                <a:solidFill>
                  <a:schemeClr val="accent2"/>
                </a:solidFill>
                <a:round/>
                <a:headEnd/>
                <a:tailEnd/>
              </a:ln>
              <a:effectLst/>
            </p:spPr>
            <p:txBody>
              <a:bodyPr wrap="none" anchor="ctr">
                <a:prstTxWarp prst="textNoShape">
                  <a:avLst/>
                </a:prstTxWarp>
              </a:bodyPr>
              <a:lstStyle/>
              <a:p>
                <a:endParaRPr lang="pt-BR"/>
              </a:p>
            </p:txBody>
          </p:sp>
          <p:cxnSp>
            <p:nvCxnSpPr>
              <p:cNvPr id="6162" name="AutoShape 18"/>
              <p:cNvCxnSpPr>
                <a:cxnSpLocks noChangeShapeType="1"/>
              </p:cNvCxnSpPr>
              <p:nvPr/>
            </p:nvCxnSpPr>
            <p:spPr bwMode="auto">
              <a:xfrm rot="16200000" flipH="1">
                <a:off x="96" y="1008"/>
                <a:ext cx="624" cy="432"/>
              </a:xfrm>
              <a:prstGeom prst="curvedConnector3">
                <a:avLst>
                  <a:gd name="adj1" fmla="val 50000"/>
                </a:avLst>
              </a:prstGeom>
              <a:noFill/>
              <a:ln w="9525">
                <a:solidFill>
                  <a:schemeClr val="folHlink"/>
                </a:solidFill>
                <a:round/>
                <a:headEnd type="triangle" w="med" len="med"/>
                <a:tailEnd type="triangle" w="med" len="med"/>
              </a:ln>
              <a:effectLst/>
            </p:spPr>
          </p:cxnSp>
        </p:grpSp>
      </p:grpSp>
    </p:spTree>
  </p:cSld>
  <p:clrMapOvr>
    <a:masterClrMapping/>
  </p:clrMapOvr>
  <p:transition spd="slow" advClick="0" advTm="5000">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75" name="Picture 11" descr="100_4403.JPG                                                   0018BC75Macintosh HD                   BC94303A:"/>
          <p:cNvPicPr>
            <a:picLocks noChangeAspect="1" noChangeArrowheads="1"/>
          </p:cNvPicPr>
          <p:nvPr/>
        </p:nvPicPr>
        <p:blipFill>
          <a:blip r:embed="rId2">
            <a:lum bright="22000" contrast="24000"/>
          </a:blip>
          <a:srcRect l="16881" t="8620" r="19394" b="19963"/>
          <a:stretch>
            <a:fillRect/>
          </a:stretch>
        </p:blipFill>
        <p:spPr bwMode="auto">
          <a:xfrm>
            <a:off x="304800" y="1447800"/>
            <a:ext cx="5257800" cy="4419600"/>
          </a:xfrm>
          <a:prstGeom prst="rect">
            <a:avLst/>
          </a:prstGeom>
          <a:noFill/>
        </p:spPr>
      </p:pic>
      <p:sp>
        <p:nvSpPr>
          <p:cNvPr id="11268" name="Text Box 4"/>
          <p:cNvSpPr txBox="1">
            <a:spLocks noChangeArrowheads="1"/>
          </p:cNvSpPr>
          <p:nvPr/>
        </p:nvSpPr>
        <p:spPr bwMode="auto">
          <a:xfrm>
            <a:off x="304800" y="6134100"/>
            <a:ext cx="5181600" cy="4953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a:solidFill>
                  <a:schemeClr val="bg2"/>
                </a:solidFill>
                <a:latin typeface="Euphemia UCAS Bold" charset="0"/>
              </a:rPr>
              <a:t>Por Onde Cruzam Alamedas</a:t>
            </a:r>
            <a:endParaRPr lang="en-GB" sz="2000">
              <a:solidFill>
                <a:schemeClr val="bg2"/>
              </a:solidFill>
              <a:latin typeface="Euphemia UCAS Bold" charset="0"/>
            </a:endParaRPr>
          </a:p>
        </p:txBody>
      </p:sp>
      <p:sp>
        <p:nvSpPr>
          <p:cNvPr id="11269" name="Text Box 5"/>
          <p:cNvSpPr txBox="1">
            <a:spLocks noChangeArrowheads="1"/>
          </p:cNvSpPr>
          <p:nvPr/>
        </p:nvSpPr>
        <p:spPr bwMode="auto">
          <a:xfrm>
            <a:off x="5638800" y="1524000"/>
            <a:ext cx="3505200" cy="1676356"/>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2000" u="sng" dirty="0" smtClean="0">
                <a:solidFill>
                  <a:srgbClr val="000000"/>
                </a:solidFill>
                <a:latin typeface="Euphemia UCAS Bold" charset="0"/>
              </a:rPr>
              <a:t>Remote s</a:t>
            </a:r>
            <a:r>
              <a:rPr lang="en-GB" sz="2000" u="sng" dirty="0" smtClean="0">
                <a:solidFill>
                  <a:srgbClr val="000000"/>
                </a:solidFill>
                <a:latin typeface="Euphemia UCAS Bold" charset="0"/>
              </a:rPr>
              <a:t>pace </a:t>
            </a:r>
            <a:r>
              <a:rPr lang="en-GB" sz="2000" u="sng" dirty="0">
                <a:solidFill>
                  <a:srgbClr val="000000"/>
                </a:solidFill>
                <a:latin typeface="Euphemia UCAS Bold" charset="0"/>
              </a:rPr>
              <a:t>1 </a:t>
            </a:r>
            <a:endParaRPr lang="en-GB" sz="2000" u="sng" dirty="0" smtClean="0">
              <a:solidFill>
                <a:srgbClr val="000000"/>
              </a:solidFill>
              <a:latin typeface="Euphemia UCAS Bold" charset="0"/>
            </a:endParaRPr>
          </a:p>
          <a:p>
            <a:pPr>
              <a:lnSpc>
                <a:spcPct val="50000"/>
              </a:lnSpc>
              <a:spcBef>
                <a:spcPct val="50000"/>
              </a:spcBef>
            </a:pPr>
            <a:r>
              <a:rPr lang="en-GB" sz="2000" dirty="0" smtClean="0">
                <a:solidFill>
                  <a:srgbClr val="000000"/>
                </a:solidFill>
                <a:latin typeface="Euphemia UCAS Bold" charset="0"/>
              </a:rPr>
              <a:t>layer 1 </a:t>
            </a:r>
            <a:r>
              <a:rPr lang="en-GB" sz="2000" dirty="0" smtClean="0">
                <a:solidFill>
                  <a:srgbClr val="000000"/>
                </a:solidFill>
                <a:latin typeface="Euphemia UCAS Bold" charset="0"/>
              </a:rPr>
              <a:t>= dancers</a:t>
            </a:r>
            <a:endParaRPr lang="en-GB" sz="2000" dirty="0" smtClean="0">
              <a:solidFill>
                <a:srgbClr val="000000"/>
              </a:solidFill>
              <a:latin typeface="Euphemia UCAS Bold" charset="0"/>
            </a:endParaRPr>
          </a:p>
          <a:p>
            <a:pPr>
              <a:lnSpc>
                <a:spcPct val="60000"/>
              </a:lnSpc>
              <a:spcBef>
                <a:spcPct val="50000"/>
              </a:spcBef>
            </a:pPr>
            <a:endParaRPr lang="en-GB" sz="800" dirty="0" smtClean="0">
              <a:solidFill>
                <a:srgbClr val="000000"/>
              </a:solidFill>
              <a:latin typeface="Euphemia UCAS Bold" charset="0"/>
            </a:endParaRPr>
          </a:p>
          <a:p>
            <a:pPr>
              <a:lnSpc>
                <a:spcPct val="80000"/>
              </a:lnSpc>
              <a:spcBef>
                <a:spcPct val="50000"/>
              </a:spcBef>
            </a:pPr>
            <a:r>
              <a:rPr lang="en-GB" sz="2000" dirty="0" smtClean="0">
                <a:solidFill>
                  <a:srgbClr val="000000"/>
                </a:solidFill>
                <a:latin typeface="Euphemia UCAS Bold" charset="0"/>
              </a:rPr>
              <a:t>layer 2 </a:t>
            </a:r>
            <a:endParaRPr lang="en-GB" sz="2000" dirty="0">
              <a:solidFill>
                <a:srgbClr val="000000"/>
              </a:solidFill>
              <a:latin typeface="Euphemia UCAS Bold" charset="0"/>
            </a:endParaRPr>
          </a:p>
          <a:p>
            <a:pPr>
              <a:lnSpc>
                <a:spcPct val="60000"/>
              </a:lnSpc>
              <a:spcBef>
                <a:spcPct val="50000"/>
              </a:spcBef>
            </a:pPr>
            <a:r>
              <a:rPr lang="en-GB" sz="2000" dirty="0" err="1" smtClean="0">
                <a:solidFill>
                  <a:srgbClr val="000000"/>
                </a:solidFill>
                <a:latin typeface="Euphemia UCAS Bold" charset="0"/>
              </a:rPr>
              <a:t>Videoscenography</a:t>
            </a:r>
            <a:r>
              <a:rPr lang="en-GB" sz="2000" dirty="0" smtClean="0">
                <a:solidFill>
                  <a:srgbClr val="000000"/>
                </a:solidFill>
                <a:latin typeface="Euphemia UCAS Bold" charset="0"/>
              </a:rPr>
              <a:t> </a:t>
            </a:r>
            <a:endParaRPr lang="en-GB" sz="2000" dirty="0">
              <a:solidFill>
                <a:srgbClr val="000000"/>
              </a:solidFill>
              <a:latin typeface="Euphemia UCAS Bold" charset="0"/>
            </a:endParaRPr>
          </a:p>
        </p:txBody>
      </p:sp>
      <p:sp>
        <p:nvSpPr>
          <p:cNvPr id="11270" name="Text Box 6"/>
          <p:cNvSpPr txBox="1">
            <a:spLocks noChangeArrowheads="1"/>
          </p:cNvSpPr>
          <p:nvPr/>
        </p:nvSpPr>
        <p:spPr bwMode="auto">
          <a:xfrm>
            <a:off x="6096000" y="4800600"/>
            <a:ext cx="2438400" cy="1072088"/>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2000" u="sng" dirty="0" smtClean="0">
                <a:solidFill>
                  <a:srgbClr val="000000"/>
                </a:solidFill>
                <a:latin typeface="Euphemia UCAS Bold" charset="0"/>
              </a:rPr>
              <a:t>Remote space</a:t>
            </a:r>
            <a:r>
              <a:rPr lang="en-GB" sz="2000" u="sng" dirty="0" smtClean="0">
                <a:solidFill>
                  <a:srgbClr val="000000"/>
                </a:solidFill>
                <a:latin typeface="Euphemia UCAS Bold" charset="0"/>
              </a:rPr>
              <a:t> 2 </a:t>
            </a:r>
            <a:endParaRPr lang="en-GB" sz="2000" u="sng" dirty="0" smtClean="0">
              <a:solidFill>
                <a:srgbClr val="000000"/>
              </a:solidFill>
              <a:latin typeface="Euphemia UCAS Bold" charset="0"/>
            </a:endParaRPr>
          </a:p>
          <a:p>
            <a:pPr>
              <a:lnSpc>
                <a:spcPct val="50000"/>
              </a:lnSpc>
              <a:spcBef>
                <a:spcPct val="50000"/>
              </a:spcBef>
            </a:pPr>
            <a:r>
              <a:rPr lang="en-GB" sz="2000" dirty="0" smtClean="0">
                <a:solidFill>
                  <a:srgbClr val="000000"/>
                </a:solidFill>
                <a:latin typeface="Euphemia UCAS Bold" charset="0"/>
              </a:rPr>
              <a:t>layer 1 = </a:t>
            </a:r>
            <a:r>
              <a:rPr lang="en-GB" sz="2000" dirty="0" smtClean="0">
                <a:solidFill>
                  <a:srgbClr val="000000"/>
                </a:solidFill>
                <a:latin typeface="Euphemia UCAS Bold" charset="0"/>
              </a:rPr>
              <a:t>dancer</a:t>
            </a:r>
          </a:p>
          <a:p>
            <a:pPr>
              <a:lnSpc>
                <a:spcPct val="50000"/>
              </a:lnSpc>
              <a:spcBef>
                <a:spcPct val="50000"/>
              </a:spcBef>
            </a:pPr>
            <a:r>
              <a:rPr lang="en-GB" sz="2000" dirty="0" smtClean="0">
                <a:solidFill>
                  <a:srgbClr val="000000"/>
                </a:solidFill>
                <a:latin typeface="Euphemia UCAS Bold" charset="0"/>
              </a:rPr>
              <a:t>o</a:t>
            </a:r>
            <a:r>
              <a:rPr lang="en-GB" sz="2000" dirty="0" smtClean="0">
                <a:solidFill>
                  <a:srgbClr val="000000"/>
                </a:solidFill>
                <a:latin typeface="Euphemia UCAS Bold" charset="0"/>
              </a:rPr>
              <a:t>n stage</a:t>
            </a:r>
            <a:endParaRPr lang="en-GB" sz="2000" dirty="0" smtClean="0">
              <a:solidFill>
                <a:srgbClr val="000000"/>
              </a:solidFill>
              <a:latin typeface="Euphemia UCAS Bold" charset="0"/>
            </a:endParaRPr>
          </a:p>
        </p:txBody>
      </p:sp>
      <p:sp>
        <p:nvSpPr>
          <p:cNvPr id="11271" name="Line 7"/>
          <p:cNvSpPr>
            <a:spLocks noChangeShapeType="1"/>
          </p:cNvSpPr>
          <p:nvPr/>
        </p:nvSpPr>
        <p:spPr bwMode="auto">
          <a:xfrm flipH="1" flipV="1">
            <a:off x="4648200" y="3276600"/>
            <a:ext cx="1066800" cy="76200"/>
          </a:xfrm>
          <a:prstGeom prst="line">
            <a:avLst/>
          </a:prstGeom>
          <a:noFill/>
          <a:ln w="9525">
            <a:solidFill>
              <a:schemeClr val="accent2"/>
            </a:solidFill>
            <a:round/>
            <a:headEnd/>
            <a:tailEnd type="triangle" w="med" len="med"/>
          </a:ln>
          <a:effectLst/>
        </p:spPr>
        <p:txBody>
          <a:bodyPr wrap="none" anchor="ctr">
            <a:prstTxWarp prst="textNoShape">
              <a:avLst/>
            </a:prstTxWarp>
          </a:bodyPr>
          <a:lstStyle/>
          <a:p>
            <a:endParaRPr lang="pt-BR"/>
          </a:p>
        </p:txBody>
      </p:sp>
      <p:sp>
        <p:nvSpPr>
          <p:cNvPr id="11272" name="Line 8"/>
          <p:cNvSpPr>
            <a:spLocks noChangeShapeType="1"/>
          </p:cNvSpPr>
          <p:nvPr/>
        </p:nvSpPr>
        <p:spPr bwMode="auto">
          <a:xfrm flipH="1" flipV="1">
            <a:off x="1143000" y="4343400"/>
            <a:ext cx="4876800" cy="914400"/>
          </a:xfrm>
          <a:prstGeom prst="line">
            <a:avLst/>
          </a:prstGeom>
          <a:noFill/>
          <a:ln w="9525">
            <a:solidFill>
              <a:schemeClr val="accent2"/>
            </a:solidFill>
            <a:round/>
            <a:headEnd/>
            <a:tailEnd type="triangle" w="med" len="med"/>
          </a:ln>
          <a:effectLst/>
        </p:spPr>
        <p:txBody>
          <a:bodyPr wrap="none" anchor="ctr">
            <a:prstTxWarp prst="textNoShape">
              <a:avLst/>
            </a:prstTxWarp>
          </a:bodyPr>
          <a:lstStyle/>
          <a:p>
            <a:endParaRPr lang="pt-BR"/>
          </a:p>
        </p:txBody>
      </p:sp>
      <p:sp>
        <p:nvSpPr>
          <p:cNvPr id="11274" name="Line 10"/>
          <p:cNvSpPr>
            <a:spLocks noChangeShapeType="1"/>
          </p:cNvSpPr>
          <p:nvPr/>
        </p:nvSpPr>
        <p:spPr bwMode="auto">
          <a:xfrm flipH="1">
            <a:off x="4191000" y="1828800"/>
            <a:ext cx="1524000" cy="609600"/>
          </a:xfrm>
          <a:prstGeom prst="line">
            <a:avLst/>
          </a:prstGeom>
          <a:noFill/>
          <a:ln w="9525">
            <a:solidFill>
              <a:schemeClr val="accent2"/>
            </a:solidFill>
            <a:round/>
            <a:headEnd/>
            <a:tailEnd type="triangle" w="med" len="med"/>
          </a:ln>
          <a:effectLst/>
        </p:spPr>
        <p:txBody>
          <a:bodyPr wrap="none" anchor="ctr">
            <a:prstTxWarp prst="textNoShape">
              <a:avLst/>
            </a:prstTxWarp>
          </a:bodyPr>
          <a:lstStyle/>
          <a:p>
            <a:endParaRPr lang="pt-BR"/>
          </a:p>
        </p:txBody>
      </p:sp>
      <p:sp>
        <p:nvSpPr>
          <p:cNvPr id="9" name="TextBox 8"/>
          <p:cNvSpPr txBox="1"/>
          <p:nvPr/>
        </p:nvSpPr>
        <p:spPr>
          <a:xfrm>
            <a:off x="838200" y="685800"/>
            <a:ext cx="6858000" cy="369332"/>
          </a:xfrm>
          <a:prstGeom prst="rect">
            <a:avLst/>
          </a:prstGeom>
          <a:noFill/>
        </p:spPr>
        <p:txBody>
          <a:bodyPr wrap="square" rtlCol="0">
            <a:spAutoFit/>
          </a:bodyPr>
          <a:lstStyle/>
          <a:p>
            <a:r>
              <a:rPr lang="pt-BR" b="1" dirty="0" smtClean="0"/>
              <a:t>Por onde Cruzam Alamedas (2006) Ivani Santana</a:t>
            </a:r>
            <a:endParaRPr lang="pt-BR" b="1" dirty="0"/>
          </a:p>
        </p:txBody>
      </p:sp>
    </p:spTree>
  </p:cSld>
  <p:clrMapOvr>
    <a:masterClrMapping/>
  </p:clrMapOvr>
  <p:transition spd="slow" advClick="0" advTm="5000">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2" descr="fig5.jpg                                                       001BE9BCMacintosh HD                   BC93E9EA:"/>
          <p:cNvPicPr>
            <a:picLocks noChangeAspect="1" noChangeArrowheads="1"/>
          </p:cNvPicPr>
          <p:nvPr/>
        </p:nvPicPr>
        <p:blipFill>
          <a:blip r:embed="rId2">
            <a:lum bright="8000" contrast="7000"/>
          </a:blip>
          <a:srcRect/>
          <a:stretch>
            <a:fillRect/>
          </a:stretch>
        </p:blipFill>
        <p:spPr bwMode="auto">
          <a:xfrm>
            <a:off x="685800" y="685800"/>
            <a:ext cx="5638800" cy="5441950"/>
          </a:xfrm>
          <a:prstGeom prst="rect">
            <a:avLst/>
          </a:prstGeom>
          <a:noFill/>
        </p:spPr>
      </p:pic>
      <p:sp>
        <p:nvSpPr>
          <p:cNvPr id="38916" name="Text Box 4"/>
          <p:cNvSpPr txBox="1">
            <a:spLocks noChangeArrowheads="1"/>
          </p:cNvSpPr>
          <p:nvPr/>
        </p:nvSpPr>
        <p:spPr bwMode="auto">
          <a:xfrm>
            <a:off x="762000" y="6096000"/>
            <a:ext cx="5486400" cy="4953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a:solidFill>
                  <a:schemeClr val="bg1"/>
                </a:solidFill>
                <a:latin typeface="Euphemia UCAS Bold" charset="0"/>
              </a:rPr>
              <a:t>Por Onde Cruzam Alamedas</a:t>
            </a:r>
            <a:endParaRPr lang="en-GB" sz="2000">
              <a:solidFill>
                <a:schemeClr val="bg1"/>
              </a:solidFill>
              <a:latin typeface="Euphemia UCAS Bold" charset="0"/>
            </a:endParaRPr>
          </a:p>
        </p:txBody>
      </p:sp>
      <p:sp>
        <p:nvSpPr>
          <p:cNvPr id="38918" name="Text Box 6"/>
          <p:cNvSpPr txBox="1">
            <a:spLocks noChangeArrowheads="1"/>
          </p:cNvSpPr>
          <p:nvPr/>
        </p:nvSpPr>
        <p:spPr bwMode="auto">
          <a:xfrm>
            <a:off x="6934200" y="5105400"/>
            <a:ext cx="1905000" cy="293688"/>
          </a:xfrm>
          <a:prstGeom prst="rect">
            <a:avLst/>
          </a:prstGeom>
          <a:noFill/>
          <a:ln w="9525">
            <a:noFill/>
            <a:miter lim="800000"/>
            <a:headEnd/>
            <a:tailEnd/>
          </a:ln>
          <a:effectLst/>
        </p:spPr>
        <p:txBody>
          <a:bodyPr>
            <a:prstTxWarp prst="textNoShape">
              <a:avLst/>
            </a:prstTxWarp>
            <a:spAutoFit/>
          </a:bodyPr>
          <a:lstStyle/>
          <a:p>
            <a:pPr algn="ctr">
              <a:lnSpc>
                <a:spcPct val="60000"/>
              </a:lnSpc>
              <a:spcBef>
                <a:spcPct val="50000"/>
              </a:spcBef>
            </a:pPr>
            <a:r>
              <a:rPr lang="en-GB" sz="2000">
                <a:solidFill>
                  <a:schemeClr val="bg1"/>
                </a:solidFill>
                <a:latin typeface="Euphemia UCAS Bold" charset="0"/>
              </a:rPr>
              <a:t>Espaço  2</a:t>
            </a:r>
            <a:endParaRPr lang="en-GB">
              <a:solidFill>
                <a:schemeClr val="bg1"/>
              </a:solidFill>
            </a:endParaRPr>
          </a:p>
        </p:txBody>
      </p:sp>
      <p:sp>
        <p:nvSpPr>
          <p:cNvPr id="38919" name="Line 7"/>
          <p:cNvSpPr>
            <a:spLocks noChangeShapeType="1"/>
          </p:cNvSpPr>
          <p:nvPr/>
        </p:nvSpPr>
        <p:spPr bwMode="auto">
          <a:xfrm flipH="1" flipV="1">
            <a:off x="3048000" y="990600"/>
            <a:ext cx="4343400" cy="533400"/>
          </a:xfrm>
          <a:prstGeom prst="line">
            <a:avLst/>
          </a:prstGeom>
          <a:noFill/>
          <a:ln w="9525">
            <a:solidFill>
              <a:schemeClr val="accent2"/>
            </a:solidFill>
            <a:round/>
            <a:headEnd/>
            <a:tailEnd type="triangle" w="med" len="med"/>
          </a:ln>
          <a:effectLst/>
        </p:spPr>
        <p:txBody>
          <a:bodyPr wrap="none" anchor="ctr">
            <a:prstTxWarp prst="textNoShape">
              <a:avLst/>
            </a:prstTxWarp>
          </a:bodyPr>
          <a:lstStyle/>
          <a:p>
            <a:endParaRPr lang="pt-BR"/>
          </a:p>
        </p:txBody>
      </p:sp>
      <p:sp>
        <p:nvSpPr>
          <p:cNvPr id="38920" name="Line 8"/>
          <p:cNvSpPr>
            <a:spLocks noChangeShapeType="1"/>
          </p:cNvSpPr>
          <p:nvPr/>
        </p:nvSpPr>
        <p:spPr bwMode="auto">
          <a:xfrm flipH="1" flipV="1">
            <a:off x="4724400" y="4648200"/>
            <a:ext cx="1981200" cy="750888"/>
          </a:xfrm>
          <a:prstGeom prst="line">
            <a:avLst/>
          </a:prstGeom>
          <a:noFill/>
          <a:ln w="9525">
            <a:solidFill>
              <a:schemeClr val="accent2"/>
            </a:solidFill>
            <a:round/>
            <a:headEnd/>
            <a:tailEnd type="triangle" w="med" len="med"/>
          </a:ln>
          <a:effectLst/>
        </p:spPr>
        <p:txBody>
          <a:bodyPr wrap="none" anchor="ctr">
            <a:prstTxWarp prst="textNoShape">
              <a:avLst/>
            </a:prstTxWarp>
          </a:bodyPr>
          <a:lstStyle/>
          <a:p>
            <a:endParaRPr lang="pt-BR"/>
          </a:p>
        </p:txBody>
      </p:sp>
      <p:sp>
        <p:nvSpPr>
          <p:cNvPr id="8" name="Text Box 5"/>
          <p:cNvSpPr txBox="1">
            <a:spLocks noChangeArrowheads="1"/>
          </p:cNvSpPr>
          <p:nvPr/>
        </p:nvSpPr>
        <p:spPr bwMode="auto">
          <a:xfrm>
            <a:off x="6705600" y="1524000"/>
            <a:ext cx="2438400" cy="1676356"/>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GB" sz="2000" u="sng" dirty="0" smtClean="0">
                <a:solidFill>
                  <a:srgbClr val="000000"/>
                </a:solidFill>
                <a:latin typeface="Euphemia UCAS Bold" charset="0"/>
              </a:rPr>
              <a:t>Remote s</a:t>
            </a:r>
            <a:r>
              <a:rPr lang="en-GB" sz="2000" u="sng" dirty="0" smtClean="0">
                <a:solidFill>
                  <a:srgbClr val="000000"/>
                </a:solidFill>
                <a:latin typeface="Euphemia UCAS Bold" charset="0"/>
              </a:rPr>
              <a:t>pace </a:t>
            </a:r>
            <a:r>
              <a:rPr lang="en-GB" sz="2000" u="sng" dirty="0">
                <a:solidFill>
                  <a:srgbClr val="000000"/>
                </a:solidFill>
                <a:latin typeface="Euphemia UCAS Bold" charset="0"/>
              </a:rPr>
              <a:t>1 </a:t>
            </a:r>
            <a:endParaRPr lang="en-GB" sz="2000" u="sng" dirty="0" smtClean="0">
              <a:solidFill>
                <a:srgbClr val="000000"/>
              </a:solidFill>
              <a:latin typeface="Euphemia UCAS Bold" charset="0"/>
            </a:endParaRPr>
          </a:p>
          <a:p>
            <a:pPr>
              <a:lnSpc>
                <a:spcPct val="50000"/>
              </a:lnSpc>
              <a:spcBef>
                <a:spcPct val="50000"/>
              </a:spcBef>
            </a:pPr>
            <a:r>
              <a:rPr lang="en-GB" sz="2000" dirty="0" smtClean="0">
                <a:solidFill>
                  <a:srgbClr val="000000"/>
                </a:solidFill>
                <a:latin typeface="Euphemia UCAS Bold" charset="0"/>
              </a:rPr>
              <a:t>layer 1 </a:t>
            </a:r>
            <a:r>
              <a:rPr lang="en-GB" sz="2000" dirty="0" smtClean="0">
                <a:solidFill>
                  <a:srgbClr val="000000"/>
                </a:solidFill>
                <a:latin typeface="Euphemia UCAS Bold" charset="0"/>
              </a:rPr>
              <a:t>= dancers</a:t>
            </a:r>
            <a:endParaRPr lang="en-GB" sz="2000" dirty="0" smtClean="0">
              <a:solidFill>
                <a:srgbClr val="000000"/>
              </a:solidFill>
              <a:latin typeface="Euphemia UCAS Bold" charset="0"/>
            </a:endParaRPr>
          </a:p>
          <a:p>
            <a:pPr>
              <a:lnSpc>
                <a:spcPct val="60000"/>
              </a:lnSpc>
              <a:spcBef>
                <a:spcPct val="50000"/>
              </a:spcBef>
            </a:pPr>
            <a:endParaRPr lang="en-GB" sz="800" dirty="0" smtClean="0">
              <a:solidFill>
                <a:srgbClr val="000000"/>
              </a:solidFill>
              <a:latin typeface="Euphemia UCAS Bold" charset="0"/>
            </a:endParaRPr>
          </a:p>
          <a:p>
            <a:pPr>
              <a:lnSpc>
                <a:spcPct val="80000"/>
              </a:lnSpc>
              <a:spcBef>
                <a:spcPct val="50000"/>
              </a:spcBef>
            </a:pPr>
            <a:r>
              <a:rPr lang="en-GB" sz="2000" dirty="0" smtClean="0">
                <a:solidFill>
                  <a:srgbClr val="000000"/>
                </a:solidFill>
                <a:latin typeface="Euphemia UCAS Bold" charset="0"/>
              </a:rPr>
              <a:t>layer 2 </a:t>
            </a:r>
            <a:endParaRPr lang="en-GB" sz="2000" dirty="0">
              <a:solidFill>
                <a:srgbClr val="000000"/>
              </a:solidFill>
              <a:latin typeface="Euphemia UCAS Bold" charset="0"/>
            </a:endParaRPr>
          </a:p>
          <a:p>
            <a:pPr>
              <a:lnSpc>
                <a:spcPct val="60000"/>
              </a:lnSpc>
              <a:spcBef>
                <a:spcPct val="50000"/>
              </a:spcBef>
            </a:pPr>
            <a:r>
              <a:rPr lang="en-GB" sz="2000" dirty="0" err="1" smtClean="0">
                <a:solidFill>
                  <a:srgbClr val="000000"/>
                </a:solidFill>
                <a:latin typeface="Euphemia UCAS Bold" charset="0"/>
              </a:rPr>
              <a:t>Videoscenography</a:t>
            </a:r>
            <a:r>
              <a:rPr lang="en-GB" sz="2000" dirty="0" smtClean="0">
                <a:solidFill>
                  <a:srgbClr val="000000"/>
                </a:solidFill>
                <a:latin typeface="Euphemia UCAS Bold" charset="0"/>
              </a:rPr>
              <a:t> </a:t>
            </a:r>
            <a:endParaRPr lang="en-GB" sz="2000" dirty="0">
              <a:solidFill>
                <a:srgbClr val="000000"/>
              </a:solidFill>
              <a:latin typeface="Euphemia UCAS Bold" charset="0"/>
            </a:endParaRPr>
          </a:p>
        </p:txBody>
      </p:sp>
      <p:sp>
        <p:nvSpPr>
          <p:cNvPr id="9" name="Text Box 6"/>
          <p:cNvSpPr txBox="1">
            <a:spLocks noChangeArrowheads="1"/>
          </p:cNvSpPr>
          <p:nvPr/>
        </p:nvSpPr>
        <p:spPr bwMode="auto">
          <a:xfrm>
            <a:off x="6781800" y="4800600"/>
            <a:ext cx="2305878" cy="1072088"/>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GB" sz="2000" u="sng" dirty="0" smtClean="0">
                <a:solidFill>
                  <a:srgbClr val="000000"/>
                </a:solidFill>
                <a:latin typeface="Euphemia UCAS Bold" charset="0"/>
              </a:rPr>
              <a:t>Remote space</a:t>
            </a:r>
            <a:r>
              <a:rPr lang="en-GB" sz="2000" u="sng" dirty="0" smtClean="0">
                <a:solidFill>
                  <a:srgbClr val="000000"/>
                </a:solidFill>
                <a:latin typeface="Euphemia UCAS Bold" charset="0"/>
              </a:rPr>
              <a:t> 2 </a:t>
            </a:r>
            <a:endParaRPr lang="en-GB" sz="2000" u="sng" dirty="0" smtClean="0">
              <a:solidFill>
                <a:srgbClr val="000000"/>
              </a:solidFill>
              <a:latin typeface="Euphemia UCAS Bold" charset="0"/>
            </a:endParaRPr>
          </a:p>
          <a:p>
            <a:pPr>
              <a:lnSpc>
                <a:spcPct val="50000"/>
              </a:lnSpc>
              <a:spcBef>
                <a:spcPct val="50000"/>
              </a:spcBef>
            </a:pPr>
            <a:r>
              <a:rPr lang="en-GB" sz="2000" dirty="0" smtClean="0">
                <a:solidFill>
                  <a:srgbClr val="000000"/>
                </a:solidFill>
                <a:latin typeface="Euphemia UCAS Bold" charset="0"/>
              </a:rPr>
              <a:t>layer 1 = </a:t>
            </a:r>
            <a:r>
              <a:rPr lang="en-GB" sz="2000" dirty="0" smtClean="0">
                <a:solidFill>
                  <a:srgbClr val="000000"/>
                </a:solidFill>
                <a:latin typeface="Euphemia UCAS Bold" charset="0"/>
              </a:rPr>
              <a:t>dancer</a:t>
            </a:r>
          </a:p>
          <a:p>
            <a:pPr>
              <a:lnSpc>
                <a:spcPct val="50000"/>
              </a:lnSpc>
              <a:spcBef>
                <a:spcPct val="50000"/>
              </a:spcBef>
            </a:pPr>
            <a:r>
              <a:rPr lang="en-GB" sz="2000" dirty="0" smtClean="0">
                <a:solidFill>
                  <a:srgbClr val="000000"/>
                </a:solidFill>
                <a:latin typeface="Euphemia UCAS Bold" charset="0"/>
              </a:rPr>
              <a:t>o</a:t>
            </a:r>
            <a:r>
              <a:rPr lang="en-GB" sz="2000" dirty="0" smtClean="0">
                <a:solidFill>
                  <a:srgbClr val="000000"/>
                </a:solidFill>
                <a:latin typeface="Euphemia UCAS Bold" charset="0"/>
              </a:rPr>
              <a:t>n stage</a:t>
            </a:r>
            <a:endParaRPr lang="en-GB" sz="2000" dirty="0" smtClean="0">
              <a:solidFill>
                <a:srgbClr val="000000"/>
              </a:solidFill>
              <a:latin typeface="Euphemia UCAS Bold" charset="0"/>
            </a:endParaRPr>
          </a:p>
        </p:txBody>
      </p:sp>
      <p:sp>
        <p:nvSpPr>
          <p:cNvPr id="10" name="TextBox 9"/>
          <p:cNvSpPr txBox="1"/>
          <p:nvPr/>
        </p:nvSpPr>
        <p:spPr>
          <a:xfrm>
            <a:off x="838200" y="6221968"/>
            <a:ext cx="6858000" cy="369332"/>
          </a:xfrm>
          <a:prstGeom prst="rect">
            <a:avLst/>
          </a:prstGeom>
          <a:noFill/>
        </p:spPr>
        <p:txBody>
          <a:bodyPr wrap="square" rtlCol="0">
            <a:spAutoFit/>
          </a:bodyPr>
          <a:lstStyle/>
          <a:p>
            <a:r>
              <a:rPr lang="pt-BR" b="1" dirty="0" smtClean="0"/>
              <a:t>Por onde Cruzam Alamedas (2006) Ivani Santana</a:t>
            </a:r>
            <a:endParaRPr lang="pt-BR" b="1" dirty="0"/>
          </a:p>
        </p:txBody>
      </p:sp>
    </p:spTree>
  </p:cSld>
  <p:clrMapOvr>
    <a:masterClrMapping/>
  </p:clrMapOvr>
  <p:transition spd="slow" advClick="0" advTm="5000">
    <p:dissolv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9" name="Picture 9" descr="100_4399.JPG                                                   0018BC75Macintosh HD                   BC94303A:"/>
          <p:cNvPicPr>
            <a:picLocks noChangeAspect="1" noChangeArrowheads="1"/>
          </p:cNvPicPr>
          <p:nvPr/>
        </p:nvPicPr>
        <p:blipFill>
          <a:blip r:embed="rId2">
            <a:lum bright="13000" contrast="10000"/>
          </a:blip>
          <a:srcRect l="20798" t="6770" b="22446"/>
          <a:stretch>
            <a:fillRect/>
          </a:stretch>
        </p:blipFill>
        <p:spPr bwMode="auto">
          <a:xfrm>
            <a:off x="304800" y="1066800"/>
            <a:ext cx="6934200" cy="4648200"/>
          </a:xfrm>
          <a:prstGeom prst="rect">
            <a:avLst/>
          </a:prstGeom>
          <a:noFill/>
        </p:spPr>
      </p:pic>
      <p:sp>
        <p:nvSpPr>
          <p:cNvPr id="10244" name="Text Box 4"/>
          <p:cNvSpPr txBox="1">
            <a:spLocks noChangeArrowheads="1"/>
          </p:cNvSpPr>
          <p:nvPr/>
        </p:nvSpPr>
        <p:spPr bwMode="auto">
          <a:xfrm>
            <a:off x="304800" y="5715000"/>
            <a:ext cx="6858000" cy="4953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a:solidFill>
                  <a:schemeClr val="bg2"/>
                </a:solidFill>
                <a:latin typeface="Euphemia UCAS Bold" charset="0"/>
              </a:rPr>
              <a:t>Por Onde Cruzam Alamedas</a:t>
            </a:r>
            <a:endParaRPr lang="en-GB" sz="2000">
              <a:solidFill>
                <a:schemeClr val="bg2"/>
              </a:solidFill>
              <a:latin typeface="Euphemia UCAS Bold" charset="0"/>
            </a:endParaRPr>
          </a:p>
        </p:txBody>
      </p:sp>
      <p:sp>
        <p:nvSpPr>
          <p:cNvPr id="10245" name="Text Box 5"/>
          <p:cNvSpPr txBox="1">
            <a:spLocks noChangeArrowheads="1"/>
          </p:cNvSpPr>
          <p:nvPr/>
        </p:nvSpPr>
        <p:spPr bwMode="auto">
          <a:xfrm>
            <a:off x="7010400" y="609600"/>
            <a:ext cx="1828800" cy="40011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sz="2000" dirty="0">
                <a:solidFill>
                  <a:srgbClr val="000000"/>
                </a:solidFill>
                <a:latin typeface="Euphemia UCAS Bold" charset="0"/>
              </a:rPr>
              <a:t>Space 1</a:t>
            </a:r>
            <a:endParaRPr lang="en-GB" dirty="0">
              <a:solidFill>
                <a:srgbClr val="000000"/>
              </a:solidFill>
            </a:endParaRPr>
          </a:p>
        </p:txBody>
      </p:sp>
      <p:sp>
        <p:nvSpPr>
          <p:cNvPr id="10246" name="Text Box 6"/>
          <p:cNvSpPr txBox="1">
            <a:spLocks noChangeArrowheads="1"/>
          </p:cNvSpPr>
          <p:nvPr/>
        </p:nvSpPr>
        <p:spPr bwMode="auto">
          <a:xfrm>
            <a:off x="7543800" y="3124200"/>
            <a:ext cx="1371600" cy="297517"/>
          </a:xfrm>
          <a:prstGeom prst="rect">
            <a:avLst/>
          </a:prstGeom>
          <a:noFill/>
          <a:ln w="9525">
            <a:noFill/>
            <a:miter lim="800000"/>
            <a:headEnd/>
            <a:tailEnd/>
          </a:ln>
          <a:effectLst/>
        </p:spPr>
        <p:txBody>
          <a:bodyPr>
            <a:prstTxWarp prst="textNoShape">
              <a:avLst/>
            </a:prstTxWarp>
            <a:spAutoFit/>
          </a:bodyPr>
          <a:lstStyle/>
          <a:p>
            <a:pPr algn="ctr">
              <a:lnSpc>
                <a:spcPct val="60000"/>
              </a:lnSpc>
              <a:spcBef>
                <a:spcPct val="50000"/>
              </a:spcBef>
            </a:pPr>
            <a:r>
              <a:rPr lang="en-GB" sz="2000">
                <a:solidFill>
                  <a:srgbClr val="000000"/>
                </a:solidFill>
                <a:latin typeface="Euphemia UCAS Bold" charset="0"/>
              </a:rPr>
              <a:t>Space 2</a:t>
            </a:r>
            <a:endParaRPr lang="en-GB">
              <a:solidFill>
                <a:srgbClr val="000000"/>
              </a:solidFill>
            </a:endParaRPr>
          </a:p>
        </p:txBody>
      </p:sp>
      <p:sp>
        <p:nvSpPr>
          <p:cNvPr id="10247" name="Line 7"/>
          <p:cNvSpPr>
            <a:spLocks noChangeShapeType="1"/>
          </p:cNvSpPr>
          <p:nvPr/>
        </p:nvSpPr>
        <p:spPr bwMode="auto">
          <a:xfrm flipH="1">
            <a:off x="4648200" y="838200"/>
            <a:ext cx="2667000" cy="457200"/>
          </a:xfrm>
          <a:prstGeom prst="line">
            <a:avLst/>
          </a:prstGeom>
          <a:noFill/>
          <a:ln w="9525">
            <a:solidFill>
              <a:schemeClr val="accent2"/>
            </a:solidFill>
            <a:round/>
            <a:headEnd/>
            <a:tailEnd type="triangle" w="med" len="med"/>
          </a:ln>
          <a:effectLst/>
        </p:spPr>
        <p:txBody>
          <a:bodyPr wrap="none" anchor="ctr">
            <a:prstTxWarp prst="textNoShape">
              <a:avLst/>
            </a:prstTxWarp>
          </a:bodyPr>
          <a:lstStyle/>
          <a:p>
            <a:endParaRPr lang="pt-BR"/>
          </a:p>
        </p:txBody>
      </p:sp>
      <p:sp>
        <p:nvSpPr>
          <p:cNvPr id="10250" name="Text Box 10"/>
          <p:cNvSpPr txBox="1">
            <a:spLocks noChangeArrowheads="1"/>
          </p:cNvSpPr>
          <p:nvPr/>
        </p:nvSpPr>
        <p:spPr bwMode="auto">
          <a:xfrm>
            <a:off x="7239000" y="2286000"/>
            <a:ext cx="1905000" cy="297517"/>
          </a:xfrm>
          <a:prstGeom prst="rect">
            <a:avLst/>
          </a:prstGeom>
          <a:noFill/>
          <a:ln w="9525">
            <a:noFill/>
            <a:miter lim="800000"/>
            <a:headEnd/>
            <a:tailEnd/>
          </a:ln>
          <a:effectLst/>
        </p:spPr>
        <p:txBody>
          <a:bodyPr>
            <a:prstTxWarp prst="textNoShape">
              <a:avLst/>
            </a:prstTxWarp>
            <a:spAutoFit/>
          </a:bodyPr>
          <a:lstStyle/>
          <a:p>
            <a:pPr algn="ctr">
              <a:lnSpc>
                <a:spcPct val="60000"/>
              </a:lnSpc>
              <a:spcBef>
                <a:spcPct val="50000"/>
              </a:spcBef>
            </a:pPr>
            <a:r>
              <a:rPr lang="en-GB" sz="2000">
                <a:solidFill>
                  <a:srgbClr val="000000"/>
                </a:solidFill>
                <a:latin typeface="Euphemia UCAS Bold" charset="0"/>
              </a:rPr>
              <a:t>Internet</a:t>
            </a:r>
            <a:endParaRPr lang="en-GB">
              <a:solidFill>
                <a:srgbClr val="000000"/>
              </a:solidFill>
            </a:endParaRPr>
          </a:p>
        </p:txBody>
      </p:sp>
      <p:sp>
        <p:nvSpPr>
          <p:cNvPr id="10251" name="Line 11"/>
          <p:cNvSpPr>
            <a:spLocks noChangeShapeType="1"/>
          </p:cNvSpPr>
          <p:nvPr/>
        </p:nvSpPr>
        <p:spPr bwMode="auto">
          <a:xfrm flipH="1" flipV="1">
            <a:off x="6858000" y="2362200"/>
            <a:ext cx="762000" cy="0"/>
          </a:xfrm>
          <a:prstGeom prst="line">
            <a:avLst/>
          </a:prstGeom>
          <a:noFill/>
          <a:ln w="9525">
            <a:solidFill>
              <a:schemeClr val="accent2"/>
            </a:solidFill>
            <a:round/>
            <a:headEnd/>
            <a:tailEnd type="triangle" w="med" len="med"/>
          </a:ln>
          <a:effectLst/>
        </p:spPr>
        <p:txBody>
          <a:bodyPr wrap="none" anchor="ctr">
            <a:prstTxWarp prst="textNoShape">
              <a:avLst/>
            </a:prstTxWarp>
          </a:bodyPr>
          <a:lstStyle/>
          <a:p>
            <a:endParaRPr lang="pt-BR"/>
          </a:p>
        </p:txBody>
      </p:sp>
      <p:sp>
        <p:nvSpPr>
          <p:cNvPr id="10252" name="Freeform 12"/>
          <p:cNvSpPr>
            <a:spLocks/>
          </p:cNvSpPr>
          <p:nvPr/>
        </p:nvSpPr>
        <p:spPr bwMode="auto">
          <a:xfrm>
            <a:off x="7162800" y="990600"/>
            <a:ext cx="436563" cy="4872038"/>
          </a:xfrm>
          <a:custGeom>
            <a:avLst/>
            <a:gdLst/>
            <a:ahLst/>
            <a:cxnLst>
              <a:cxn ang="0">
                <a:pos x="108" y="6"/>
              </a:cxn>
              <a:cxn ang="0">
                <a:pos x="279" y="24"/>
              </a:cxn>
              <a:cxn ang="0">
                <a:pos x="369" y="78"/>
              </a:cxn>
              <a:cxn ang="0">
                <a:pos x="369" y="348"/>
              </a:cxn>
              <a:cxn ang="0">
                <a:pos x="270" y="510"/>
              </a:cxn>
              <a:cxn ang="0">
                <a:pos x="225" y="743"/>
              </a:cxn>
              <a:cxn ang="0">
                <a:pos x="252" y="1103"/>
              </a:cxn>
              <a:cxn ang="0">
                <a:pos x="288" y="1319"/>
              </a:cxn>
              <a:cxn ang="0">
                <a:pos x="315" y="1418"/>
              </a:cxn>
              <a:cxn ang="0">
                <a:pos x="369" y="1454"/>
              </a:cxn>
              <a:cxn ang="0">
                <a:pos x="432" y="1507"/>
              </a:cxn>
              <a:cxn ang="0">
                <a:pos x="522" y="1615"/>
              </a:cxn>
              <a:cxn ang="0">
                <a:pos x="611" y="1696"/>
              </a:cxn>
              <a:cxn ang="0">
                <a:pos x="513" y="1795"/>
              </a:cxn>
              <a:cxn ang="0">
                <a:pos x="378" y="2038"/>
              </a:cxn>
              <a:cxn ang="0">
                <a:pos x="306" y="2307"/>
              </a:cxn>
              <a:cxn ang="0">
                <a:pos x="288" y="2514"/>
              </a:cxn>
              <a:cxn ang="0">
                <a:pos x="279" y="2613"/>
              </a:cxn>
              <a:cxn ang="0">
                <a:pos x="270" y="3053"/>
              </a:cxn>
              <a:cxn ang="0">
                <a:pos x="261" y="3530"/>
              </a:cxn>
              <a:cxn ang="0">
                <a:pos x="243" y="3665"/>
              </a:cxn>
              <a:cxn ang="0">
                <a:pos x="0" y="3683"/>
              </a:cxn>
            </a:cxnLst>
            <a:rect l="0" t="0" r="r" b="b"/>
            <a:pathLst>
              <a:path w="611" h="3693">
                <a:moveTo>
                  <a:pt x="108" y="6"/>
                </a:moveTo>
                <a:cubicBezTo>
                  <a:pt x="165" y="9"/>
                  <a:pt x="225" y="0"/>
                  <a:pt x="279" y="24"/>
                </a:cubicBezTo>
                <a:cubicBezTo>
                  <a:pt x="311" y="37"/>
                  <a:pt x="369" y="78"/>
                  <a:pt x="369" y="78"/>
                </a:cubicBezTo>
                <a:cubicBezTo>
                  <a:pt x="409" y="158"/>
                  <a:pt x="415" y="267"/>
                  <a:pt x="369" y="348"/>
                </a:cubicBezTo>
                <a:cubicBezTo>
                  <a:pt x="336" y="404"/>
                  <a:pt x="296" y="450"/>
                  <a:pt x="270" y="510"/>
                </a:cubicBezTo>
                <a:cubicBezTo>
                  <a:pt x="236" y="583"/>
                  <a:pt x="240" y="665"/>
                  <a:pt x="225" y="743"/>
                </a:cubicBezTo>
                <a:cubicBezTo>
                  <a:pt x="230" y="927"/>
                  <a:pt x="225" y="968"/>
                  <a:pt x="252" y="1103"/>
                </a:cubicBezTo>
                <a:cubicBezTo>
                  <a:pt x="258" y="1177"/>
                  <a:pt x="264" y="1247"/>
                  <a:pt x="288" y="1319"/>
                </a:cubicBezTo>
                <a:cubicBezTo>
                  <a:pt x="292" y="1352"/>
                  <a:pt x="286" y="1392"/>
                  <a:pt x="315" y="1418"/>
                </a:cubicBezTo>
                <a:cubicBezTo>
                  <a:pt x="331" y="1432"/>
                  <a:pt x="369" y="1454"/>
                  <a:pt x="369" y="1454"/>
                </a:cubicBezTo>
                <a:cubicBezTo>
                  <a:pt x="381" y="1490"/>
                  <a:pt x="396" y="1496"/>
                  <a:pt x="432" y="1507"/>
                </a:cubicBezTo>
                <a:cubicBezTo>
                  <a:pt x="445" y="1559"/>
                  <a:pt x="479" y="1586"/>
                  <a:pt x="522" y="1615"/>
                </a:cubicBezTo>
                <a:cubicBezTo>
                  <a:pt x="574" y="1693"/>
                  <a:pt x="544" y="1651"/>
                  <a:pt x="611" y="1696"/>
                </a:cubicBezTo>
                <a:cubicBezTo>
                  <a:pt x="584" y="1736"/>
                  <a:pt x="552" y="1768"/>
                  <a:pt x="513" y="1795"/>
                </a:cubicBezTo>
                <a:cubicBezTo>
                  <a:pt x="461" y="1871"/>
                  <a:pt x="427" y="1958"/>
                  <a:pt x="378" y="2038"/>
                </a:cubicBezTo>
                <a:cubicBezTo>
                  <a:pt x="350" y="2127"/>
                  <a:pt x="326" y="2215"/>
                  <a:pt x="306" y="2307"/>
                </a:cubicBezTo>
                <a:cubicBezTo>
                  <a:pt x="300" y="2376"/>
                  <a:pt x="294" y="2445"/>
                  <a:pt x="288" y="2514"/>
                </a:cubicBezTo>
                <a:cubicBezTo>
                  <a:pt x="285" y="2547"/>
                  <a:pt x="279" y="2613"/>
                  <a:pt x="279" y="2613"/>
                </a:cubicBezTo>
                <a:cubicBezTo>
                  <a:pt x="286" y="2761"/>
                  <a:pt x="288" y="2904"/>
                  <a:pt x="270" y="3053"/>
                </a:cubicBezTo>
                <a:cubicBezTo>
                  <a:pt x="267" y="3212"/>
                  <a:pt x="266" y="3371"/>
                  <a:pt x="261" y="3530"/>
                </a:cubicBezTo>
                <a:cubicBezTo>
                  <a:pt x="259" y="3575"/>
                  <a:pt x="272" y="3630"/>
                  <a:pt x="243" y="3665"/>
                </a:cubicBezTo>
                <a:cubicBezTo>
                  <a:pt x="219" y="3693"/>
                  <a:pt x="51" y="3683"/>
                  <a:pt x="0" y="3683"/>
                </a:cubicBezTo>
              </a:path>
            </a:pathLst>
          </a:custGeom>
          <a:noFill/>
          <a:ln w="50800">
            <a:solidFill>
              <a:schemeClr val="accent1"/>
            </a:solidFill>
            <a:round/>
            <a:headEnd/>
            <a:tailEnd/>
          </a:ln>
          <a:effectLst/>
        </p:spPr>
        <p:txBody>
          <a:bodyPr wrap="none" anchor="ctr">
            <a:prstTxWarp prst="textNoShape">
              <a:avLst/>
            </a:prstTxWarp>
          </a:bodyPr>
          <a:lstStyle/>
          <a:p>
            <a:endParaRPr lang="pt-BR"/>
          </a:p>
        </p:txBody>
      </p:sp>
      <p:sp>
        <p:nvSpPr>
          <p:cNvPr id="10" name="TextBox 9"/>
          <p:cNvSpPr txBox="1"/>
          <p:nvPr/>
        </p:nvSpPr>
        <p:spPr>
          <a:xfrm>
            <a:off x="457200" y="609600"/>
            <a:ext cx="6858000" cy="369332"/>
          </a:xfrm>
          <a:prstGeom prst="rect">
            <a:avLst/>
          </a:prstGeom>
          <a:noFill/>
        </p:spPr>
        <p:txBody>
          <a:bodyPr wrap="square" rtlCol="0">
            <a:spAutoFit/>
          </a:bodyPr>
          <a:lstStyle/>
          <a:p>
            <a:r>
              <a:rPr lang="pt-BR" b="1" dirty="0" smtClean="0"/>
              <a:t>Por onde Cruzam Alamedas (2006) Ivani Santana</a:t>
            </a:r>
            <a:endParaRPr lang="pt-BR" b="1" dirty="0"/>
          </a:p>
        </p:txBody>
      </p:sp>
    </p:spTree>
  </p:cSld>
  <p:clrMapOvr>
    <a:masterClrMapping/>
  </p:clrMapOvr>
  <p:transition spd="slow" advClick="0" advTm="5000">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4" descr=" 010_7.jpg                                                      0018C8F5Macintosh HD                   BC94303A:"/>
          <p:cNvPicPr>
            <a:picLocks noChangeAspect="1" noChangeArrowheads="1"/>
          </p:cNvPicPr>
          <p:nvPr/>
        </p:nvPicPr>
        <p:blipFill>
          <a:blip r:embed="rId2"/>
          <a:srcRect/>
          <a:stretch>
            <a:fillRect/>
          </a:stretch>
        </p:blipFill>
        <p:spPr bwMode="auto">
          <a:xfrm>
            <a:off x="0" y="609600"/>
            <a:ext cx="9144000" cy="5897563"/>
          </a:xfrm>
          <a:prstGeom prst="rect">
            <a:avLst/>
          </a:prstGeom>
          <a:noFill/>
          <a:ln w="9525">
            <a:noFill/>
            <a:miter lim="800000"/>
            <a:headEnd/>
            <a:tailEnd/>
          </a:ln>
        </p:spPr>
      </p:pic>
      <p:sp>
        <p:nvSpPr>
          <p:cNvPr id="22531" name="Text Box 5"/>
          <p:cNvSpPr txBox="1">
            <a:spLocks noChangeArrowheads="1"/>
          </p:cNvSpPr>
          <p:nvPr/>
        </p:nvSpPr>
        <p:spPr bwMode="auto">
          <a:xfrm>
            <a:off x="1219200" y="533400"/>
            <a:ext cx="4495800" cy="457200"/>
          </a:xfrm>
          <a:prstGeom prst="rect">
            <a:avLst/>
          </a:prstGeom>
          <a:noFill/>
          <a:ln w="9525">
            <a:noFill/>
            <a:miter lim="800000"/>
            <a:headEnd/>
            <a:tailEnd/>
          </a:ln>
        </p:spPr>
        <p:txBody>
          <a:bodyPr>
            <a:prstTxWarp prst="textNoShape">
              <a:avLst/>
            </a:prstTxWarp>
            <a:spAutoFit/>
          </a:bodyPr>
          <a:lstStyle/>
          <a:p>
            <a:pPr>
              <a:spcBef>
                <a:spcPct val="50000"/>
              </a:spcBef>
            </a:pPr>
            <a:r>
              <a:rPr lang="en-GB"/>
              <a:t>Life Forms</a:t>
            </a:r>
          </a:p>
        </p:txBody>
      </p:sp>
    </p:spTree>
  </p:cSld>
  <p:clrMapOvr>
    <a:masterClrMapping/>
  </p:clrMapOvr>
  <p:transition spd="slow" advClick="0" advTm="3000">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8" name="Picture 10"/>
          <p:cNvPicPr>
            <a:picLocks noChangeAspect="1" noChangeArrowheads="1"/>
          </p:cNvPicPr>
          <p:nvPr/>
        </p:nvPicPr>
        <p:blipFill>
          <a:blip r:embed="rId2"/>
          <a:srcRect b="2400"/>
          <a:stretch>
            <a:fillRect/>
          </a:stretch>
        </p:blipFill>
        <p:spPr bwMode="auto">
          <a:xfrm>
            <a:off x="609600" y="77788"/>
            <a:ext cx="8077200" cy="6704012"/>
          </a:xfrm>
          <a:prstGeom prst="rect">
            <a:avLst/>
          </a:prstGeom>
          <a:noFill/>
          <a:ln w="9525">
            <a:noFill/>
            <a:miter lim="800000"/>
            <a:headEnd/>
            <a:tailEnd/>
          </a:ln>
          <a:effectLst/>
        </p:spPr>
      </p:pic>
    </p:spTree>
  </p:cSld>
  <p:clrMapOvr>
    <a:masterClrMapping/>
  </p:clrMapOvr>
  <p:transition spd="slow" advClick="0" advTm="5000">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303" name="Picture 7"/>
          <p:cNvPicPr>
            <a:picLocks noChangeAspect="1" noChangeArrowheads="1"/>
          </p:cNvPicPr>
          <p:nvPr/>
        </p:nvPicPr>
        <p:blipFill>
          <a:blip r:embed="rId3">
            <a:lum bright="10000" contrast="9000"/>
          </a:blip>
          <a:srcRect/>
          <a:stretch>
            <a:fillRect/>
          </a:stretch>
        </p:blipFill>
        <p:spPr bwMode="auto">
          <a:xfrm>
            <a:off x="457200" y="457200"/>
            <a:ext cx="5343288" cy="6238875"/>
          </a:xfrm>
          <a:prstGeom prst="rect">
            <a:avLst/>
          </a:prstGeom>
          <a:noFill/>
          <a:ln w="9525">
            <a:noFill/>
            <a:miter lim="800000"/>
            <a:headEnd/>
            <a:tailEnd/>
          </a:ln>
          <a:effectLst/>
        </p:spPr>
      </p:pic>
      <p:sp>
        <p:nvSpPr>
          <p:cNvPr id="55304" name="Text Box 8"/>
          <p:cNvSpPr txBox="1">
            <a:spLocks noChangeArrowheads="1"/>
          </p:cNvSpPr>
          <p:nvPr/>
        </p:nvSpPr>
        <p:spPr bwMode="auto">
          <a:xfrm>
            <a:off x="6324600" y="762000"/>
            <a:ext cx="2362200" cy="3477875"/>
          </a:xfrm>
          <a:prstGeom prst="rect">
            <a:avLst/>
          </a:prstGeom>
          <a:noFill/>
          <a:ln w="9525">
            <a:noFill/>
            <a:miter lim="800000"/>
            <a:headEnd/>
            <a:tailEnd/>
          </a:ln>
          <a:effectLst/>
        </p:spPr>
        <p:txBody>
          <a:bodyPr wrap="square">
            <a:prstTxWarp prst="textNoShape">
              <a:avLst/>
            </a:prstTxWarp>
            <a:spAutoFit/>
          </a:bodyPr>
          <a:lstStyle/>
          <a:p>
            <a:pPr algn="ctr" eaLnBrk="1" hangingPunct="1">
              <a:spcBef>
                <a:spcPct val="50000"/>
              </a:spcBef>
            </a:pPr>
            <a:r>
              <a:rPr lang="en-GB" sz="2200" b="1" dirty="0" err="1" smtClean="0">
                <a:latin typeface="Arial" charset="0"/>
              </a:rPr>
              <a:t>Proyecto</a:t>
            </a:r>
            <a:r>
              <a:rPr lang="en-GB" sz="2200" b="1" dirty="0" smtClean="0">
                <a:latin typeface="Arial" charset="0"/>
              </a:rPr>
              <a:t> Paso</a:t>
            </a:r>
          </a:p>
          <a:p>
            <a:pPr algn="ctr" eaLnBrk="1" hangingPunct="1">
              <a:spcBef>
                <a:spcPct val="50000"/>
              </a:spcBef>
            </a:pPr>
            <a:r>
              <a:rPr lang="en-GB" sz="2200" b="1" dirty="0" smtClean="0">
                <a:latin typeface="Arial" charset="0"/>
              </a:rPr>
              <a:t>(2006)</a:t>
            </a:r>
          </a:p>
          <a:p>
            <a:pPr algn="ctr" eaLnBrk="1" hangingPunct="1">
              <a:spcBef>
                <a:spcPct val="50000"/>
              </a:spcBef>
            </a:pPr>
            <a:r>
              <a:rPr lang="en-GB" sz="2200" b="1" dirty="0" smtClean="0">
                <a:latin typeface="Arial" charset="0"/>
              </a:rPr>
              <a:t>Ivani Santana</a:t>
            </a:r>
          </a:p>
          <a:p>
            <a:pPr algn="ctr" eaLnBrk="1" hangingPunct="1">
              <a:spcBef>
                <a:spcPct val="50000"/>
              </a:spcBef>
            </a:pPr>
            <a:endParaRPr lang="en-GB" sz="2200" b="1" dirty="0" smtClean="0">
              <a:latin typeface="Arial" charset="0"/>
            </a:endParaRPr>
          </a:p>
          <a:p>
            <a:pPr algn="ctr" eaLnBrk="1" hangingPunct="1">
              <a:spcBef>
                <a:spcPct val="50000"/>
              </a:spcBef>
            </a:pPr>
            <a:r>
              <a:rPr lang="en-GB" sz="2200" b="1" dirty="0" smtClean="0">
                <a:latin typeface="Arial" charset="0"/>
              </a:rPr>
              <a:t>Brazil </a:t>
            </a:r>
          </a:p>
          <a:p>
            <a:pPr algn="ctr" eaLnBrk="1" hangingPunct="1">
              <a:spcBef>
                <a:spcPct val="50000"/>
              </a:spcBef>
            </a:pPr>
            <a:r>
              <a:rPr lang="en-GB" sz="2200" b="1" dirty="0" smtClean="0">
                <a:latin typeface="Arial" charset="0"/>
              </a:rPr>
              <a:t>Spain </a:t>
            </a:r>
          </a:p>
          <a:p>
            <a:pPr algn="ctr" eaLnBrk="1" hangingPunct="1">
              <a:spcBef>
                <a:spcPct val="50000"/>
              </a:spcBef>
            </a:pPr>
            <a:r>
              <a:rPr lang="en-GB" sz="2200" b="1" dirty="0" smtClean="0">
                <a:latin typeface="Arial" charset="0"/>
              </a:rPr>
              <a:t>EUA</a:t>
            </a:r>
            <a:endParaRPr lang="en-GB" sz="2200" b="1" dirty="0">
              <a:latin typeface="Arial" charset="0"/>
            </a:endParaRPr>
          </a:p>
        </p:txBody>
      </p:sp>
    </p:spTree>
  </p:cSld>
  <p:clrMapOvr>
    <a:masterClrMapping/>
  </p:clrMapOvr>
  <p:transition spd="slow" advClick="0" advTm="5000">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lum bright="8000" contrast="7000"/>
          </a:blip>
          <a:srcRect/>
          <a:stretch>
            <a:fillRect/>
          </a:stretch>
        </p:blipFill>
        <p:spPr bwMode="auto">
          <a:xfrm>
            <a:off x="76200" y="76200"/>
            <a:ext cx="3594100" cy="6705600"/>
          </a:xfrm>
          <a:prstGeom prst="rect">
            <a:avLst/>
          </a:prstGeom>
          <a:noFill/>
          <a:ln w="9525">
            <a:noFill/>
            <a:miter lim="800000"/>
            <a:headEnd/>
            <a:tailEnd/>
          </a:ln>
          <a:effectLst/>
        </p:spPr>
      </p:pic>
      <p:sp>
        <p:nvSpPr>
          <p:cNvPr id="13317" name="Text Box 5"/>
          <p:cNvSpPr txBox="1">
            <a:spLocks noChangeArrowheads="1"/>
          </p:cNvSpPr>
          <p:nvPr/>
        </p:nvSpPr>
        <p:spPr bwMode="auto">
          <a:xfrm>
            <a:off x="3810000" y="4648200"/>
            <a:ext cx="4953000" cy="1990288"/>
          </a:xfrm>
          <a:prstGeom prst="rect">
            <a:avLst/>
          </a:prstGeom>
          <a:noFill/>
          <a:ln w="9525">
            <a:noFill/>
            <a:miter lim="800000"/>
            <a:headEnd/>
            <a:tailEnd/>
          </a:ln>
          <a:effectLst/>
        </p:spPr>
        <p:txBody>
          <a:bodyPr>
            <a:prstTxWarp prst="textNoShape">
              <a:avLst/>
            </a:prstTxWarp>
            <a:spAutoFit/>
          </a:bodyPr>
          <a:lstStyle/>
          <a:p>
            <a:pPr algn="ctr">
              <a:lnSpc>
                <a:spcPct val="50000"/>
              </a:lnSpc>
              <a:spcBef>
                <a:spcPct val="50000"/>
              </a:spcBef>
            </a:pPr>
            <a:endParaRPr lang="en-GB" sz="800" dirty="0" smtClean="0">
              <a:solidFill>
                <a:srgbClr val="000000"/>
              </a:solidFill>
              <a:latin typeface="Euphemia UCAS Bold" charset="0"/>
            </a:endParaRPr>
          </a:p>
          <a:p>
            <a:pPr algn="ctr">
              <a:lnSpc>
                <a:spcPct val="60000"/>
              </a:lnSpc>
              <a:spcBef>
                <a:spcPct val="50000"/>
              </a:spcBef>
            </a:pPr>
            <a:r>
              <a:rPr lang="en-GB" sz="2000" b="1" dirty="0" err="1">
                <a:solidFill>
                  <a:srgbClr val="000000"/>
                </a:solidFill>
                <a:latin typeface="Euphemia UCAS Bold" charset="0"/>
              </a:rPr>
              <a:t>Nukonen</a:t>
            </a:r>
            <a:r>
              <a:rPr lang="en-GB" sz="2000" b="1" dirty="0">
                <a:solidFill>
                  <a:srgbClr val="000000"/>
                </a:solidFill>
                <a:latin typeface="Euphemia UCAS Bold" charset="0"/>
              </a:rPr>
              <a:t>, Paso </a:t>
            </a:r>
            <a:r>
              <a:rPr lang="en-GB" sz="2000" b="1" dirty="0" err="1">
                <a:solidFill>
                  <a:srgbClr val="000000"/>
                </a:solidFill>
                <a:latin typeface="Euphemia UCAS Bold" charset="0"/>
              </a:rPr>
              <a:t>ao</a:t>
            </a:r>
            <a:r>
              <a:rPr lang="en-GB" sz="2000" b="1" dirty="0">
                <a:solidFill>
                  <a:srgbClr val="000000"/>
                </a:solidFill>
                <a:latin typeface="Euphemia UCAS Bold" charset="0"/>
              </a:rPr>
              <a:t> </a:t>
            </a:r>
            <a:r>
              <a:rPr lang="en-GB" sz="2000" b="1" dirty="0" smtClean="0">
                <a:solidFill>
                  <a:srgbClr val="000000"/>
                </a:solidFill>
                <a:latin typeface="Euphemia UCAS Bold" charset="0"/>
              </a:rPr>
              <a:t>Chile</a:t>
            </a:r>
          </a:p>
          <a:p>
            <a:pPr algn="ctr">
              <a:lnSpc>
                <a:spcPct val="60000"/>
              </a:lnSpc>
              <a:spcBef>
                <a:spcPct val="50000"/>
              </a:spcBef>
            </a:pPr>
            <a:r>
              <a:rPr lang="en-GB" sz="2000" b="1" dirty="0" smtClean="0">
                <a:solidFill>
                  <a:srgbClr val="000000"/>
                </a:solidFill>
                <a:latin typeface="Euphemia UCAS Bold" charset="0"/>
              </a:rPr>
              <a:t>(2007)</a:t>
            </a:r>
            <a:endParaRPr lang="en-GB" sz="2000" b="1" dirty="0" smtClean="0">
              <a:solidFill>
                <a:srgbClr val="000000"/>
              </a:solidFill>
              <a:latin typeface="Euphemia UCAS Bold" charset="0"/>
            </a:endParaRPr>
          </a:p>
          <a:p>
            <a:pPr algn="ctr">
              <a:lnSpc>
                <a:spcPct val="60000"/>
              </a:lnSpc>
              <a:spcBef>
                <a:spcPct val="50000"/>
              </a:spcBef>
            </a:pPr>
            <a:r>
              <a:rPr lang="en-GB" sz="2000" b="1" dirty="0" smtClean="0">
                <a:solidFill>
                  <a:srgbClr val="000000"/>
                </a:solidFill>
                <a:latin typeface="Euphemia UCAS Bold" charset="0"/>
              </a:rPr>
              <a:t>Brazil</a:t>
            </a:r>
            <a:r>
              <a:rPr lang="en-GB" sz="2000" b="1" dirty="0">
                <a:solidFill>
                  <a:srgbClr val="000000"/>
                </a:solidFill>
                <a:latin typeface="Euphemia UCAS Bold" charset="0"/>
              </a:rPr>
              <a:t>, Chile</a:t>
            </a:r>
            <a:r>
              <a:rPr lang="en-GB" sz="2000" b="1" dirty="0" smtClean="0">
                <a:solidFill>
                  <a:srgbClr val="000000"/>
                </a:solidFill>
                <a:latin typeface="Euphemia UCAS Bold" charset="0"/>
              </a:rPr>
              <a:t>, USA, Spain</a:t>
            </a:r>
          </a:p>
          <a:p>
            <a:pPr algn="ctr">
              <a:lnSpc>
                <a:spcPct val="60000"/>
              </a:lnSpc>
              <a:spcBef>
                <a:spcPct val="50000"/>
              </a:spcBef>
            </a:pPr>
            <a:endParaRPr lang="en-GB" sz="2000" b="1" dirty="0" smtClean="0">
              <a:solidFill>
                <a:srgbClr val="000000"/>
              </a:solidFill>
              <a:latin typeface="Euphemia UCAS Bold" charset="0"/>
            </a:endParaRPr>
          </a:p>
          <a:p>
            <a:pPr algn="ctr">
              <a:lnSpc>
                <a:spcPct val="60000"/>
              </a:lnSpc>
              <a:spcBef>
                <a:spcPct val="50000"/>
              </a:spcBef>
            </a:pPr>
            <a:r>
              <a:rPr lang="en-GB" sz="2000" b="1" dirty="0" smtClean="0">
                <a:solidFill>
                  <a:srgbClr val="000000"/>
                </a:solidFill>
                <a:latin typeface="Euphemia UCAS Bold" charset="0"/>
              </a:rPr>
              <a:t>Ivani Santana</a:t>
            </a:r>
            <a:endParaRPr lang="en-GB" sz="2000" b="1" dirty="0">
              <a:solidFill>
                <a:srgbClr val="000000"/>
              </a:solidFill>
              <a:latin typeface="Euphemia UCAS Bold" charset="0"/>
            </a:endParaRPr>
          </a:p>
        </p:txBody>
      </p:sp>
      <p:sp>
        <p:nvSpPr>
          <p:cNvPr id="13318" name="Text Box 6"/>
          <p:cNvSpPr txBox="1">
            <a:spLocks noChangeArrowheads="1"/>
          </p:cNvSpPr>
          <p:nvPr/>
        </p:nvSpPr>
        <p:spPr bwMode="auto">
          <a:xfrm>
            <a:off x="4114800" y="990600"/>
            <a:ext cx="4572000" cy="400110"/>
          </a:xfrm>
          <a:prstGeom prst="rect">
            <a:avLst/>
          </a:prstGeom>
          <a:noFill/>
          <a:ln w="9525">
            <a:noFill/>
            <a:miter lim="800000"/>
            <a:headEnd/>
            <a:tailEnd/>
          </a:ln>
          <a:effectLst/>
        </p:spPr>
        <p:txBody>
          <a:bodyPr>
            <a:prstTxWarp prst="textNoShape">
              <a:avLst/>
            </a:prstTxWarp>
            <a:spAutoFit/>
          </a:bodyPr>
          <a:lstStyle/>
          <a:p>
            <a:pPr algn="ctr"/>
            <a:r>
              <a:rPr lang="en-GB" sz="2000" dirty="0">
                <a:solidFill>
                  <a:srgbClr val="000000"/>
                </a:solidFill>
                <a:latin typeface="Euphemia UCAS Bold" charset="0"/>
              </a:rPr>
              <a:t>3</a:t>
            </a:r>
            <a:r>
              <a:rPr lang="en-GB" sz="2000" dirty="0" smtClean="0">
                <a:solidFill>
                  <a:srgbClr val="000000"/>
                </a:solidFill>
                <a:latin typeface="Euphemia UCAS Bold" charset="0"/>
              </a:rPr>
              <a:t> simultaneous</a:t>
            </a:r>
            <a:r>
              <a:rPr lang="en-GB" sz="2000" dirty="0" smtClean="0">
                <a:solidFill>
                  <a:srgbClr val="000000"/>
                </a:solidFill>
                <a:latin typeface="Euphemia UCAS Bold" charset="0"/>
              </a:rPr>
              <a:t> images</a:t>
            </a:r>
            <a:endParaRPr lang="en-GB" sz="2000" dirty="0">
              <a:solidFill>
                <a:srgbClr val="000000"/>
              </a:solidFill>
              <a:latin typeface="Euphemia UCAS Bold" charset="0"/>
            </a:endParaRPr>
          </a:p>
        </p:txBody>
      </p:sp>
      <p:sp>
        <p:nvSpPr>
          <p:cNvPr id="13319" name="Text Box 7"/>
          <p:cNvSpPr txBox="1">
            <a:spLocks noChangeArrowheads="1"/>
          </p:cNvSpPr>
          <p:nvPr/>
        </p:nvSpPr>
        <p:spPr bwMode="auto">
          <a:xfrm>
            <a:off x="4419600" y="3543300"/>
            <a:ext cx="2362200" cy="36933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a:solidFill>
                  <a:srgbClr val="000000"/>
                </a:solidFill>
                <a:latin typeface="Euphemia UCAS Bold" charset="0"/>
              </a:rPr>
              <a:t>Brazil</a:t>
            </a:r>
            <a:endParaRPr lang="en-GB">
              <a:solidFill>
                <a:srgbClr val="000000"/>
              </a:solidFill>
            </a:endParaRPr>
          </a:p>
        </p:txBody>
      </p:sp>
      <p:sp>
        <p:nvSpPr>
          <p:cNvPr id="13320" name="Text Box 8"/>
          <p:cNvSpPr txBox="1">
            <a:spLocks noChangeArrowheads="1"/>
          </p:cNvSpPr>
          <p:nvPr/>
        </p:nvSpPr>
        <p:spPr bwMode="auto">
          <a:xfrm>
            <a:off x="5105400" y="2743200"/>
            <a:ext cx="2057400" cy="276999"/>
          </a:xfrm>
          <a:prstGeom prst="rect">
            <a:avLst/>
          </a:prstGeom>
          <a:noFill/>
          <a:ln w="9525">
            <a:noFill/>
            <a:miter lim="800000"/>
            <a:headEnd/>
            <a:tailEnd/>
          </a:ln>
          <a:effectLst/>
        </p:spPr>
        <p:txBody>
          <a:bodyPr>
            <a:prstTxWarp prst="textNoShape">
              <a:avLst/>
            </a:prstTxWarp>
            <a:spAutoFit/>
          </a:bodyPr>
          <a:lstStyle/>
          <a:p>
            <a:pPr>
              <a:lnSpc>
                <a:spcPct val="60000"/>
              </a:lnSpc>
              <a:spcBef>
                <a:spcPct val="50000"/>
              </a:spcBef>
            </a:pPr>
            <a:r>
              <a:rPr lang="en-GB" dirty="0" smtClean="0">
                <a:solidFill>
                  <a:srgbClr val="000000"/>
                </a:solidFill>
                <a:latin typeface="Euphemia UCAS Bold" charset="0"/>
              </a:rPr>
              <a:t>Spain</a:t>
            </a:r>
            <a:endParaRPr lang="en-GB" dirty="0">
              <a:solidFill>
                <a:srgbClr val="000000"/>
              </a:solidFill>
            </a:endParaRPr>
          </a:p>
        </p:txBody>
      </p:sp>
      <p:sp>
        <p:nvSpPr>
          <p:cNvPr id="13321" name="Text Box 9"/>
          <p:cNvSpPr txBox="1">
            <a:spLocks noChangeArrowheads="1"/>
          </p:cNvSpPr>
          <p:nvPr/>
        </p:nvSpPr>
        <p:spPr bwMode="auto">
          <a:xfrm>
            <a:off x="5105400" y="1905000"/>
            <a:ext cx="1295400" cy="400110"/>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2000" dirty="0" smtClean="0">
                <a:solidFill>
                  <a:srgbClr val="000000"/>
                </a:solidFill>
                <a:latin typeface="Euphemia UCAS Bold" charset="0"/>
              </a:rPr>
              <a:t>USA</a:t>
            </a:r>
            <a:endParaRPr lang="en-GB" sz="2000" dirty="0">
              <a:solidFill>
                <a:srgbClr val="000000"/>
              </a:solidFill>
              <a:latin typeface="Euphemia UCAS Bold" charset="0"/>
            </a:endParaRPr>
          </a:p>
        </p:txBody>
      </p:sp>
      <p:sp>
        <p:nvSpPr>
          <p:cNvPr id="13322" name="Line 10"/>
          <p:cNvSpPr>
            <a:spLocks noChangeShapeType="1"/>
          </p:cNvSpPr>
          <p:nvPr/>
        </p:nvSpPr>
        <p:spPr bwMode="auto">
          <a:xfrm flipH="1" flipV="1">
            <a:off x="3429000" y="1828800"/>
            <a:ext cx="1524000" cy="228600"/>
          </a:xfrm>
          <a:prstGeom prst="line">
            <a:avLst/>
          </a:prstGeom>
          <a:noFill/>
          <a:ln w="9525">
            <a:solidFill>
              <a:schemeClr val="folHlink"/>
            </a:solidFill>
            <a:round/>
            <a:headEnd/>
            <a:tailEnd type="triangle" w="med" len="med"/>
          </a:ln>
          <a:effectLst/>
        </p:spPr>
        <p:txBody>
          <a:bodyPr wrap="none" anchor="ctr">
            <a:prstTxWarp prst="textNoShape">
              <a:avLst/>
            </a:prstTxWarp>
          </a:bodyPr>
          <a:lstStyle/>
          <a:p>
            <a:endParaRPr lang="pt-BR"/>
          </a:p>
        </p:txBody>
      </p:sp>
      <p:sp>
        <p:nvSpPr>
          <p:cNvPr id="13323" name="Line 11"/>
          <p:cNvSpPr>
            <a:spLocks noChangeShapeType="1"/>
          </p:cNvSpPr>
          <p:nvPr/>
        </p:nvSpPr>
        <p:spPr bwMode="auto">
          <a:xfrm flipH="1" flipV="1">
            <a:off x="1905000" y="1981200"/>
            <a:ext cx="2971800" cy="838200"/>
          </a:xfrm>
          <a:prstGeom prst="line">
            <a:avLst/>
          </a:prstGeom>
          <a:noFill/>
          <a:ln w="9525">
            <a:solidFill>
              <a:schemeClr val="folHlink"/>
            </a:solidFill>
            <a:round/>
            <a:headEnd/>
            <a:tailEnd type="triangle" w="med" len="med"/>
          </a:ln>
          <a:effectLst/>
        </p:spPr>
        <p:txBody>
          <a:bodyPr wrap="none" anchor="ctr">
            <a:prstTxWarp prst="textNoShape">
              <a:avLst/>
            </a:prstTxWarp>
          </a:bodyPr>
          <a:lstStyle/>
          <a:p>
            <a:endParaRPr lang="pt-BR"/>
          </a:p>
        </p:txBody>
      </p:sp>
      <p:sp>
        <p:nvSpPr>
          <p:cNvPr id="13324" name="Line 12"/>
          <p:cNvSpPr>
            <a:spLocks noChangeShapeType="1"/>
          </p:cNvSpPr>
          <p:nvPr/>
        </p:nvSpPr>
        <p:spPr bwMode="auto">
          <a:xfrm flipH="1" flipV="1">
            <a:off x="685800" y="1995488"/>
            <a:ext cx="4343400" cy="1752600"/>
          </a:xfrm>
          <a:prstGeom prst="line">
            <a:avLst/>
          </a:prstGeom>
          <a:noFill/>
          <a:ln w="9525">
            <a:solidFill>
              <a:schemeClr val="folHlink"/>
            </a:solidFill>
            <a:round/>
            <a:headEnd/>
            <a:tailEnd type="triangle" w="med" len="med"/>
          </a:ln>
          <a:effectLst/>
        </p:spPr>
        <p:txBody>
          <a:bodyPr wrap="none" anchor="ctr">
            <a:prstTxWarp prst="textNoShape">
              <a:avLst/>
            </a:prstTxWarp>
          </a:bodyPr>
          <a:lstStyle/>
          <a:p>
            <a:endParaRPr lang="pt-BR"/>
          </a:p>
        </p:txBody>
      </p:sp>
    </p:spTree>
  </p:cSld>
  <p:clrMapOvr>
    <a:masterClrMapping/>
  </p:clrMapOvr>
  <p:transition spd="slow" advClick="0" advTm="5000">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48" name="Picture 12"/>
          <p:cNvPicPr>
            <a:picLocks noChangeAspect="1" noChangeArrowheads="1"/>
          </p:cNvPicPr>
          <p:nvPr/>
        </p:nvPicPr>
        <p:blipFill>
          <a:blip r:embed="rId2"/>
          <a:srcRect/>
          <a:stretch>
            <a:fillRect/>
          </a:stretch>
        </p:blipFill>
        <p:spPr bwMode="auto">
          <a:xfrm>
            <a:off x="0" y="0"/>
            <a:ext cx="3130550" cy="6858000"/>
          </a:xfrm>
          <a:prstGeom prst="rect">
            <a:avLst/>
          </a:prstGeom>
          <a:noFill/>
          <a:ln w="9525">
            <a:noFill/>
            <a:miter lim="800000"/>
            <a:headEnd/>
            <a:tailEnd/>
          </a:ln>
          <a:effectLst/>
        </p:spPr>
      </p:pic>
      <p:pic>
        <p:nvPicPr>
          <p:cNvPr id="14349" name="Picture 13"/>
          <p:cNvPicPr>
            <a:picLocks noChangeAspect="1" noChangeArrowheads="1"/>
          </p:cNvPicPr>
          <p:nvPr/>
        </p:nvPicPr>
        <p:blipFill>
          <a:blip r:embed="rId3"/>
          <a:srcRect/>
          <a:stretch>
            <a:fillRect/>
          </a:stretch>
        </p:blipFill>
        <p:spPr bwMode="auto">
          <a:xfrm>
            <a:off x="3276600" y="228600"/>
            <a:ext cx="5715000" cy="2135187"/>
          </a:xfrm>
          <a:prstGeom prst="rect">
            <a:avLst/>
          </a:prstGeom>
          <a:noFill/>
          <a:ln w="9525">
            <a:noFill/>
            <a:miter lim="800000"/>
            <a:headEnd/>
            <a:tailEnd/>
          </a:ln>
          <a:effectLst/>
        </p:spPr>
      </p:pic>
      <p:sp>
        <p:nvSpPr>
          <p:cNvPr id="5" name="Text Box 8"/>
          <p:cNvSpPr txBox="1">
            <a:spLocks noChangeArrowheads="1"/>
          </p:cNvSpPr>
          <p:nvPr/>
        </p:nvSpPr>
        <p:spPr bwMode="auto">
          <a:xfrm>
            <a:off x="5143500" y="2819400"/>
            <a:ext cx="2362200" cy="3477875"/>
          </a:xfrm>
          <a:prstGeom prst="rect">
            <a:avLst/>
          </a:prstGeom>
          <a:noFill/>
          <a:ln w="9525">
            <a:noFill/>
            <a:miter lim="800000"/>
            <a:headEnd/>
            <a:tailEnd/>
          </a:ln>
          <a:effectLst/>
        </p:spPr>
        <p:txBody>
          <a:bodyPr wrap="square">
            <a:prstTxWarp prst="textNoShape">
              <a:avLst/>
            </a:prstTxWarp>
            <a:spAutoFit/>
          </a:bodyPr>
          <a:lstStyle/>
          <a:p>
            <a:pPr algn="ctr" eaLnBrk="1" hangingPunct="1">
              <a:spcBef>
                <a:spcPct val="50000"/>
              </a:spcBef>
            </a:pPr>
            <a:r>
              <a:rPr lang="en-GB" sz="2200" b="1" dirty="0" err="1" smtClean="0">
                <a:latin typeface="Arial" charset="0"/>
              </a:rPr>
              <a:t>Proyecto</a:t>
            </a:r>
            <a:r>
              <a:rPr lang="en-GB" sz="2200" b="1" dirty="0" smtClean="0">
                <a:latin typeface="Arial" charset="0"/>
              </a:rPr>
              <a:t> Paso</a:t>
            </a:r>
          </a:p>
          <a:p>
            <a:pPr algn="ctr" eaLnBrk="1" hangingPunct="1">
              <a:spcBef>
                <a:spcPct val="50000"/>
              </a:spcBef>
            </a:pPr>
            <a:r>
              <a:rPr lang="en-GB" sz="2200" b="1" dirty="0" smtClean="0">
                <a:latin typeface="Arial" charset="0"/>
              </a:rPr>
              <a:t>(2006)</a:t>
            </a:r>
          </a:p>
          <a:p>
            <a:pPr algn="ctr" eaLnBrk="1" hangingPunct="1">
              <a:spcBef>
                <a:spcPct val="50000"/>
              </a:spcBef>
            </a:pPr>
            <a:r>
              <a:rPr lang="en-GB" sz="2200" b="1" dirty="0" smtClean="0">
                <a:latin typeface="Arial" charset="0"/>
              </a:rPr>
              <a:t>Ivani Santana</a:t>
            </a:r>
          </a:p>
          <a:p>
            <a:pPr algn="ctr" eaLnBrk="1" hangingPunct="1">
              <a:spcBef>
                <a:spcPct val="50000"/>
              </a:spcBef>
            </a:pPr>
            <a:endParaRPr lang="en-GB" sz="2200" b="1" dirty="0" smtClean="0">
              <a:latin typeface="Arial" charset="0"/>
            </a:endParaRPr>
          </a:p>
          <a:p>
            <a:pPr algn="ctr" eaLnBrk="1" hangingPunct="1">
              <a:spcBef>
                <a:spcPct val="50000"/>
              </a:spcBef>
            </a:pPr>
            <a:r>
              <a:rPr lang="en-GB" sz="2200" b="1" dirty="0" smtClean="0">
                <a:latin typeface="Arial" charset="0"/>
              </a:rPr>
              <a:t>Brazil </a:t>
            </a:r>
          </a:p>
          <a:p>
            <a:pPr algn="ctr" eaLnBrk="1" hangingPunct="1">
              <a:spcBef>
                <a:spcPct val="50000"/>
              </a:spcBef>
            </a:pPr>
            <a:r>
              <a:rPr lang="en-GB" sz="2200" b="1" dirty="0" smtClean="0">
                <a:latin typeface="Arial" charset="0"/>
              </a:rPr>
              <a:t>Spain </a:t>
            </a:r>
          </a:p>
          <a:p>
            <a:pPr algn="ctr" eaLnBrk="1" hangingPunct="1">
              <a:spcBef>
                <a:spcPct val="50000"/>
              </a:spcBef>
            </a:pPr>
            <a:r>
              <a:rPr lang="en-GB" sz="2200" b="1" dirty="0" smtClean="0">
                <a:latin typeface="Arial" charset="0"/>
              </a:rPr>
              <a:t>EUA</a:t>
            </a:r>
            <a:endParaRPr lang="en-GB" sz="2200" b="1" dirty="0">
              <a:latin typeface="Arial" charset="0"/>
            </a:endParaRPr>
          </a:p>
        </p:txBody>
      </p:sp>
    </p:spTree>
  </p:cSld>
  <p:clrMapOvr>
    <a:masterClrMapping/>
  </p:clrMapOvr>
  <p:transition spd="slow" advClick="0" advTm="5000">
    <p:dissolv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3810000" y="4648200"/>
            <a:ext cx="4953000" cy="19081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sz="2000">
                <a:solidFill>
                  <a:schemeClr val="bg2"/>
                </a:solidFill>
                <a:latin typeface="Euphemia UCAS Bold" charset="0"/>
              </a:rPr>
              <a:t>2006/2007</a:t>
            </a:r>
          </a:p>
          <a:p>
            <a:pPr algn="ctr">
              <a:spcBef>
                <a:spcPct val="50000"/>
              </a:spcBef>
            </a:pPr>
            <a:r>
              <a:rPr lang="en-GB">
                <a:solidFill>
                  <a:schemeClr val="bg2"/>
                </a:solidFill>
                <a:latin typeface="Euphemia UCAS Bold" charset="0"/>
              </a:rPr>
              <a:t>Proyecto Paso</a:t>
            </a:r>
          </a:p>
          <a:p>
            <a:pPr algn="ctr">
              <a:lnSpc>
                <a:spcPct val="50000"/>
              </a:lnSpc>
              <a:spcBef>
                <a:spcPct val="50000"/>
              </a:spcBef>
            </a:pPr>
            <a:endParaRPr lang="en-GB" sz="800">
              <a:solidFill>
                <a:schemeClr val="bg2"/>
              </a:solidFill>
              <a:latin typeface="Euphemia UCAS Bold" charset="0"/>
            </a:endParaRPr>
          </a:p>
          <a:p>
            <a:pPr algn="ctr">
              <a:lnSpc>
                <a:spcPct val="60000"/>
              </a:lnSpc>
              <a:spcBef>
                <a:spcPct val="50000"/>
              </a:spcBef>
            </a:pPr>
            <a:r>
              <a:rPr lang="en-GB" sz="2000">
                <a:solidFill>
                  <a:schemeClr val="bg2"/>
                </a:solidFill>
                <a:latin typeface="Euphemia UCAS Bold" charset="0"/>
              </a:rPr>
              <a:t>Nukonen, Paso ao Chile</a:t>
            </a:r>
          </a:p>
          <a:p>
            <a:pPr algn="ctr">
              <a:lnSpc>
                <a:spcPct val="60000"/>
              </a:lnSpc>
              <a:spcBef>
                <a:spcPct val="50000"/>
              </a:spcBef>
            </a:pPr>
            <a:r>
              <a:rPr lang="en-GB" sz="2000">
                <a:solidFill>
                  <a:schemeClr val="bg2"/>
                </a:solidFill>
                <a:latin typeface="Euphemia UCAS Bold" charset="0"/>
              </a:rPr>
              <a:t>Brazil, Chile, EUA, Spain</a:t>
            </a:r>
          </a:p>
        </p:txBody>
      </p:sp>
      <p:pic>
        <p:nvPicPr>
          <p:cNvPr id="15368" name="Picture 8"/>
          <p:cNvPicPr>
            <a:picLocks noChangeAspect="1" noChangeArrowheads="1"/>
          </p:cNvPicPr>
          <p:nvPr/>
        </p:nvPicPr>
        <p:blipFill>
          <a:blip r:embed="rId2">
            <a:lum bright="14000" contrast="11000"/>
          </a:blip>
          <a:srcRect/>
          <a:stretch>
            <a:fillRect/>
          </a:stretch>
        </p:blipFill>
        <p:spPr bwMode="auto">
          <a:xfrm>
            <a:off x="165100" y="228600"/>
            <a:ext cx="3568700" cy="6362700"/>
          </a:xfrm>
          <a:prstGeom prst="rect">
            <a:avLst/>
          </a:prstGeom>
          <a:noFill/>
          <a:ln w="9525">
            <a:noFill/>
            <a:miter lim="800000"/>
            <a:headEnd/>
            <a:tailEnd/>
          </a:ln>
          <a:effectLst/>
        </p:spPr>
      </p:pic>
      <p:pic>
        <p:nvPicPr>
          <p:cNvPr id="15369" name="Picture 9"/>
          <p:cNvPicPr>
            <a:picLocks noChangeAspect="1" noChangeArrowheads="1"/>
          </p:cNvPicPr>
          <p:nvPr/>
        </p:nvPicPr>
        <p:blipFill>
          <a:blip r:embed="rId3"/>
          <a:srcRect t="2527" b="1474"/>
          <a:stretch>
            <a:fillRect/>
          </a:stretch>
        </p:blipFill>
        <p:spPr bwMode="auto">
          <a:xfrm>
            <a:off x="4419600" y="304800"/>
            <a:ext cx="3581400" cy="2895600"/>
          </a:xfrm>
          <a:prstGeom prst="rect">
            <a:avLst/>
          </a:prstGeom>
          <a:noFill/>
          <a:ln w="9525">
            <a:noFill/>
            <a:miter lim="800000"/>
            <a:headEnd/>
            <a:tailEnd/>
          </a:ln>
          <a:effectLst/>
        </p:spPr>
      </p:pic>
      <p:sp>
        <p:nvSpPr>
          <p:cNvPr id="6" name="Text Box 8"/>
          <p:cNvSpPr txBox="1">
            <a:spLocks noChangeArrowheads="1"/>
          </p:cNvSpPr>
          <p:nvPr/>
        </p:nvSpPr>
        <p:spPr bwMode="auto">
          <a:xfrm>
            <a:off x="5143500" y="3276600"/>
            <a:ext cx="2362200" cy="3477875"/>
          </a:xfrm>
          <a:prstGeom prst="rect">
            <a:avLst/>
          </a:prstGeom>
          <a:noFill/>
          <a:ln w="9525">
            <a:noFill/>
            <a:miter lim="800000"/>
            <a:headEnd/>
            <a:tailEnd/>
          </a:ln>
          <a:effectLst/>
        </p:spPr>
        <p:txBody>
          <a:bodyPr wrap="square">
            <a:prstTxWarp prst="textNoShape">
              <a:avLst/>
            </a:prstTxWarp>
            <a:spAutoFit/>
          </a:bodyPr>
          <a:lstStyle/>
          <a:p>
            <a:pPr algn="ctr" eaLnBrk="1" hangingPunct="1">
              <a:spcBef>
                <a:spcPct val="50000"/>
              </a:spcBef>
            </a:pPr>
            <a:r>
              <a:rPr lang="en-GB" sz="2200" b="1" dirty="0" err="1" smtClean="0">
                <a:latin typeface="Arial" charset="0"/>
              </a:rPr>
              <a:t>Proyecto</a:t>
            </a:r>
            <a:r>
              <a:rPr lang="en-GB" sz="2200" b="1" dirty="0" smtClean="0">
                <a:latin typeface="Arial" charset="0"/>
              </a:rPr>
              <a:t> Paso</a:t>
            </a:r>
          </a:p>
          <a:p>
            <a:pPr algn="ctr" eaLnBrk="1" hangingPunct="1">
              <a:spcBef>
                <a:spcPct val="50000"/>
              </a:spcBef>
            </a:pPr>
            <a:r>
              <a:rPr lang="en-GB" sz="2200" b="1" dirty="0" smtClean="0">
                <a:latin typeface="Arial" charset="0"/>
              </a:rPr>
              <a:t>(2006)</a:t>
            </a:r>
          </a:p>
          <a:p>
            <a:pPr algn="ctr" eaLnBrk="1" hangingPunct="1">
              <a:spcBef>
                <a:spcPct val="50000"/>
              </a:spcBef>
            </a:pPr>
            <a:r>
              <a:rPr lang="en-GB" sz="2200" b="1" dirty="0" smtClean="0">
                <a:latin typeface="Arial" charset="0"/>
              </a:rPr>
              <a:t>Ivani Santana</a:t>
            </a:r>
          </a:p>
          <a:p>
            <a:pPr algn="ctr" eaLnBrk="1" hangingPunct="1">
              <a:spcBef>
                <a:spcPct val="50000"/>
              </a:spcBef>
            </a:pPr>
            <a:endParaRPr lang="en-GB" sz="2200" b="1" dirty="0" smtClean="0">
              <a:latin typeface="Arial" charset="0"/>
            </a:endParaRPr>
          </a:p>
          <a:p>
            <a:pPr algn="ctr" eaLnBrk="1" hangingPunct="1">
              <a:spcBef>
                <a:spcPct val="50000"/>
              </a:spcBef>
            </a:pPr>
            <a:r>
              <a:rPr lang="en-GB" sz="2200" b="1" dirty="0" smtClean="0">
                <a:latin typeface="Arial" charset="0"/>
              </a:rPr>
              <a:t>Brazil </a:t>
            </a:r>
          </a:p>
          <a:p>
            <a:pPr algn="ctr" eaLnBrk="1" hangingPunct="1">
              <a:spcBef>
                <a:spcPct val="50000"/>
              </a:spcBef>
            </a:pPr>
            <a:r>
              <a:rPr lang="en-GB" sz="2200" b="1" dirty="0" smtClean="0">
                <a:latin typeface="Arial" charset="0"/>
              </a:rPr>
              <a:t>Spain </a:t>
            </a:r>
          </a:p>
          <a:p>
            <a:pPr algn="ctr" eaLnBrk="1" hangingPunct="1">
              <a:spcBef>
                <a:spcPct val="50000"/>
              </a:spcBef>
            </a:pPr>
            <a:r>
              <a:rPr lang="en-GB" sz="2200" b="1" dirty="0" smtClean="0">
                <a:latin typeface="Arial" charset="0"/>
              </a:rPr>
              <a:t>EUA</a:t>
            </a:r>
            <a:endParaRPr lang="en-GB" sz="2200" b="1" dirty="0">
              <a:latin typeface="Arial" charset="0"/>
            </a:endParaRPr>
          </a:p>
        </p:txBody>
      </p:sp>
    </p:spTree>
  </p:cSld>
  <p:clrMapOvr>
    <a:masterClrMapping/>
  </p:clrMapOvr>
  <p:transition spd="slow" advClick="0" advTm="5000">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381000" y="6019800"/>
            <a:ext cx="8305800" cy="36933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b="1" dirty="0" err="1" smtClean="0">
                <a:latin typeface="Euphemia UCAS Bold" charset="0"/>
              </a:rPr>
              <a:t>Proyecto</a:t>
            </a:r>
            <a:r>
              <a:rPr lang="en-GB" b="1" dirty="0" smtClean="0">
                <a:latin typeface="Euphemia UCAS Bold" charset="0"/>
              </a:rPr>
              <a:t> Paso (2006) </a:t>
            </a:r>
            <a:r>
              <a:rPr lang="en-GB" b="1" dirty="0" err="1" smtClean="0">
                <a:latin typeface="Euphemia UCAS Bold" charset="0"/>
              </a:rPr>
              <a:t>Brasil</a:t>
            </a:r>
            <a:r>
              <a:rPr lang="en-GB" b="1" dirty="0" smtClean="0">
                <a:latin typeface="Euphemia UCAS Bold" charset="0"/>
              </a:rPr>
              <a:t>, USA, Spain , Ivani Santana</a:t>
            </a:r>
          </a:p>
          <a:p>
            <a:pPr algn="ctr">
              <a:lnSpc>
                <a:spcPct val="50000"/>
              </a:lnSpc>
              <a:spcBef>
                <a:spcPct val="50000"/>
              </a:spcBef>
            </a:pPr>
            <a:endParaRPr lang="en-GB" sz="800" b="1" dirty="0">
              <a:latin typeface="Euphemia UCAS Bold" charset="0"/>
            </a:endParaRPr>
          </a:p>
        </p:txBody>
      </p:sp>
      <p:pic>
        <p:nvPicPr>
          <p:cNvPr id="16391" name="Picture 7"/>
          <p:cNvPicPr>
            <a:picLocks noChangeAspect="1" noChangeArrowheads="1"/>
          </p:cNvPicPr>
          <p:nvPr/>
        </p:nvPicPr>
        <p:blipFill>
          <a:blip r:embed="rId2"/>
          <a:srcRect/>
          <a:stretch>
            <a:fillRect/>
          </a:stretch>
        </p:blipFill>
        <p:spPr bwMode="auto">
          <a:xfrm>
            <a:off x="0" y="762000"/>
            <a:ext cx="4500228" cy="5181600"/>
          </a:xfrm>
          <a:prstGeom prst="rect">
            <a:avLst/>
          </a:prstGeom>
          <a:noFill/>
          <a:ln w="9525">
            <a:noFill/>
            <a:miter lim="800000"/>
            <a:headEnd/>
            <a:tailEnd/>
          </a:ln>
          <a:effectLst/>
        </p:spPr>
      </p:pic>
      <p:pic>
        <p:nvPicPr>
          <p:cNvPr id="16392" name="Picture 8"/>
          <p:cNvPicPr>
            <a:picLocks noChangeAspect="1" noChangeArrowheads="1"/>
          </p:cNvPicPr>
          <p:nvPr/>
        </p:nvPicPr>
        <p:blipFill>
          <a:blip r:embed="rId3"/>
          <a:srcRect/>
          <a:stretch>
            <a:fillRect/>
          </a:stretch>
        </p:blipFill>
        <p:spPr bwMode="auto">
          <a:xfrm>
            <a:off x="4652628" y="732124"/>
            <a:ext cx="4486786" cy="5173376"/>
          </a:xfrm>
          <a:prstGeom prst="rect">
            <a:avLst/>
          </a:prstGeom>
          <a:noFill/>
          <a:ln w="9525">
            <a:noFill/>
            <a:miter lim="800000"/>
            <a:headEnd/>
            <a:tailEnd/>
          </a:ln>
          <a:effectLst/>
        </p:spPr>
      </p:pic>
    </p:spTree>
  </p:cSld>
  <p:clrMapOvr>
    <a:masterClrMapping/>
  </p:clrMapOvr>
  <p:transition spd="slow" advClick="0" advTm="5000">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2415529" cy="1447800"/>
          </a:xfrm>
        </p:spPr>
        <p:txBody>
          <a:bodyPr>
            <a:normAutofit/>
          </a:bodyPr>
          <a:lstStyle/>
          <a:p>
            <a:pPr>
              <a:buNone/>
            </a:pPr>
            <a:r>
              <a:rPr lang="en-US" sz="2200" b="1" dirty="0" smtClean="0"/>
              <a:t>(</a:t>
            </a:r>
            <a:r>
              <a:rPr lang="en-US" sz="2200" b="1" dirty="0" err="1" smtClean="0"/>
              <a:t>In)TOQue</a:t>
            </a:r>
            <a:r>
              <a:rPr lang="en-US" sz="2200" b="1" dirty="0" smtClean="0"/>
              <a:t> </a:t>
            </a:r>
          </a:p>
          <a:p>
            <a:pPr>
              <a:buNone/>
            </a:pPr>
            <a:r>
              <a:rPr lang="en-US" sz="2200" b="1" dirty="0" smtClean="0"/>
              <a:t>(</a:t>
            </a:r>
            <a:r>
              <a:rPr lang="en-US" sz="2200" b="1" dirty="0" smtClean="0"/>
              <a:t>2008</a:t>
            </a:r>
            <a:r>
              <a:rPr lang="en-US" sz="2200" b="1" dirty="0" smtClean="0"/>
              <a:t>)</a:t>
            </a:r>
          </a:p>
          <a:p>
            <a:pPr>
              <a:buNone/>
            </a:pPr>
            <a:r>
              <a:rPr lang="en-US" sz="2200" b="1" dirty="0" smtClean="0"/>
              <a:t>Ivani Santana</a:t>
            </a:r>
            <a:r>
              <a:rPr lang="pt-BR" sz="2200" b="1" dirty="0" smtClean="0"/>
              <a:t> </a:t>
            </a:r>
            <a:endParaRPr lang="en-US" sz="2200" b="1" dirty="0" smtClean="0"/>
          </a:p>
        </p:txBody>
      </p:sp>
      <p:pic>
        <p:nvPicPr>
          <p:cNvPr id="7" name="Picture 6" descr="nina-ve_3-IT.jpg"/>
          <p:cNvPicPr>
            <a:picLocks noChangeAspect="1"/>
          </p:cNvPicPr>
          <p:nvPr/>
        </p:nvPicPr>
        <p:blipFill>
          <a:blip r:embed="rId2"/>
          <a:stretch>
            <a:fillRect/>
          </a:stretch>
        </p:blipFill>
        <p:spPr>
          <a:xfrm>
            <a:off x="2872729" y="0"/>
            <a:ext cx="6271271" cy="6858000"/>
          </a:xfrm>
          <a:prstGeom prst="rect">
            <a:avLst/>
          </a:prstGeom>
        </p:spPr>
      </p:pic>
    </p:spTree>
  </p:cSld>
  <p:clrMapOvr>
    <a:masterClrMapping/>
  </p:clrMapOvr>
  <p:transition spd="slow" advClick="0" advTm="3000">
    <p:dissolv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nina-ve_4-IT.jpg"/>
          <p:cNvPicPr>
            <a:picLocks noChangeAspect="1"/>
          </p:cNvPicPr>
          <p:nvPr/>
        </p:nvPicPr>
        <p:blipFill>
          <a:blip r:embed="rId2"/>
          <a:srcRect r="38783"/>
          <a:stretch>
            <a:fillRect/>
          </a:stretch>
        </p:blipFill>
        <p:spPr>
          <a:xfrm>
            <a:off x="3429000" y="30368"/>
            <a:ext cx="5715000" cy="6827632"/>
          </a:xfrm>
          <a:prstGeom prst="rect">
            <a:avLst/>
          </a:prstGeom>
        </p:spPr>
      </p:pic>
      <p:sp>
        <p:nvSpPr>
          <p:cNvPr id="6" name="Content Placeholder 2"/>
          <p:cNvSpPr txBox="1">
            <a:spLocks/>
          </p:cNvSpPr>
          <p:nvPr/>
        </p:nvSpPr>
        <p:spPr>
          <a:xfrm>
            <a:off x="457200" y="304800"/>
            <a:ext cx="2415529" cy="14478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smtClean="0">
                <a:ln>
                  <a:noFill/>
                </a:ln>
                <a:solidFill>
                  <a:schemeClr val="tx1"/>
                </a:solidFill>
                <a:effectLst/>
                <a:uLnTx/>
                <a:uFillTx/>
                <a:latin typeface="+mn-lt"/>
                <a:ea typeface="+mn-ea"/>
                <a:cs typeface="+mn-cs"/>
              </a:rPr>
              <a:t>(In)TOQue </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smtClean="0">
                <a:ln>
                  <a:noFill/>
                </a:ln>
                <a:solidFill>
                  <a:schemeClr val="tx1"/>
                </a:solidFill>
                <a:effectLst/>
                <a:uLnTx/>
                <a:uFillTx/>
                <a:latin typeface="+mn-lt"/>
                <a:ea typeface="+mn-ea"/>
                <a:cs typeface="+mn-cs"/>
              </a:rPr>
              <a:t>(2008)</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smtClean="0">
                <a:ln>
                  <a:noFill/>
                </a:ln>
                <a:solidFill>
                  <a:schemeClr val="tx1"/>
                </a:solidFill>
                <a:effectLst/>
                <a:uLnTx/>
                <a:uFillTx/>
                <a:latin typeface="+mn-lt"/>
                <a:ea typeface="+mn-ea"/>
                <a:cs typeface="+mn-cs"/>
              </a:rPr>
              <a:t>Ivani Santana</a:t>
            </a:r>
            <a:r>
              <a:rPr kumimoji="0" lang="pt-BR" sz="2200" b="1" i="0" u="none" strike="noStrike" kern="1200" cap="none" spc="0" normalizeH="0" baseline="0" noProof="0" smtClean="0">
                <a:ln>
                  <a:noFill/>
                </a:ln>
                <a:solidFill>
                  <a:schemeClr val="tx1"/>
                </a:solidFill>
                <a:effectLst/>
                <a:uLnTx/>
                <a:uFillTx/>
                <a:latin typeface="+mn-lt"/>
                <a:ea typeface="+mn-ea"/>
                <a:cs typeface="+mn-cs"/>
              </a:rPr>
              <a:t> </a:t>
            </a:r>
            <a:endParaRPr kumimoji="0" lang="en-US" sz="22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slow" advClick="0" advTm="3000">
    <p:dissolv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nina-ve_5-IT.jpg"/>
          <p:cNvPicPr>
            <a:picLocks noChangeAspect="1"/>
          </p:cNvPicPr>
          <p:nvPr/>
        </p:nvPicPr>
        <p:blipFill>
          <a:blip r:embed="rId2"/>
          <a:stretch>
            <a:fillRect/>
          </a:stretch>
        </p:blipFill>
        <p:spPr>
          <a:xfrm>
            <a:off x="3429000" y="76200"/>
            <a:ext cx="5601629" cy="6705600"/>
          </a:xfrm>
          <a:prstGeom prst="rect">
            <a:avLst/>
          </a:prstGeom>
        </p:spPr>
      </p:pic>
      <p:sp>
        <p:nvSpPr>
          <p:cNvPr id="6" name="Content Placeholder 5"/>
          <p:cNvSpPr>
            <a:spLocks noGrp="1"/>
          </p:cNvSpPr>
          <p:nvPr>
            <p:ph idx="1"/>
          </p:nvPr>
        </p:nvSpPr>
        <p:spPr/>
        <p:txBody>
          <a:bodyPr/>
          <a:lstStyle/>
          <a:p>
            <a:endParaRPr lang="pt-BR"/>
          </a:p>
        </p:txBody>
      </p:sp>
      <p:sp>
        <p:nvSpPr>
          <p:cNvPr id="7" name="Content Placeholder 2"/>
          <p:cNvSpPr txBox="1">
            <a:spLocks/>
          </p:cNvSpPr>
          <p:nvPr/>
        </p:nvSpPr>
        <p:spPr>
          <a:xfrm>
            <a:off x="457200" y="304800"/>
            <a:ext cx="2415529" cy="14478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smtClean="0">
                <a:ln>
                  <a:noFill/>
                </a:ln>
                <a:solidFill>
                  <a:schemeClr val="tx1"/>
                </a:solidFill>
                <a:effectLst/>
                <a:uLnTx/>
                <a:uFillTx/>
                <a:latin typeface="+mn-lt"/>
                <a:ea typeface="+mn-ea"/>
                <a:cs typeface="+mn-cs"/>
              </a:rPr>
              <a:t>(In)TOQue </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smtClean="0">
                <a:ln>
                  <a:noFill/>
                </a:ln>
                <a:solidFill>
                  <a:schemeClr val="tx1"/>
                </a:solidFill>
                <a:effectLst/>
                <a:uLnTx/>
                <a:uFillTx/>
                <a:latin typeface="+mn-lt"/>
                <a:ea typeface="+mn-ea"/>
                <a:cs typeface="+mn-cs"/>
              </a:rPr>
              <a:t>(2008)</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smtClean="0">
                <a:ln>
                  <a:noFill/>
                </a:ln>
                <a:solidFill>
                  <a:schemeClr val="tx1"/>
                </a:solidFill>
                <a:effectLst/>
                <a:uLnTx/>
                <a:uFillTx/>
                <a:latin typeface="+mn-lt"/>
                <a:ea typeface="+mn-ea"/>
                <a:cs typeface="+mn-cs"/>
              </a:rPr>
              <a:t>Ivani Santana</a:t>
            </a:r>
            <a:r>
              <a:rPr kumimoji="0" lang="pt-BR" sz="2200" b="1" i="0" u="none" strike="noStrike" kern="1200" cap="none" spc="0" normalizeH="0" baseline="0" noProof="0" smtClean="0">
                <a:ln>
                  <a:noFill/>
                </a:ln>
                <a:solidFill>
                  <a:schemeClr val="tx1"/>
                </a:solidFill>
                <a:effectLst/>
                <a:uLnTx/>
                <a:uFillTx/>
                <a:latin typeface="+mn-lt"/>
                <a:ea typeface="+mn-ea"/>
                <a:cs typeface="+mn-cs"/>
              </a:rPr>
              <a:t> </a:t>
            </a:r>
            <a:endParaRPr kumimoji="0" lang="en-US" sz="22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slow" advClick="0" advTm="3000">
    <p:dissolv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nina-ve_5-IT.jpg"/>
          <p:cNvPicPr>
            <a:picLocks noChangeAspect="1"/>
          </p:cNvPicPr>
          <p:nvPr/>
        </p:nvPicPr>
        <p:blipFill>
          <a:blip r:embed="rId2"/>
          <a:stretch>
            <a:fillRect/>
          </a:stretch>
        </p:blipFill>
        <p:spPr>
          <a:xfrm>
            <a:off x="3429000" y="76200"/>
            <a:ext cx="5601629" cy="6705600"/>
          </a:xfrm>
          <a:prstGeom prst="rect">
            <a:avLst/>
          </a:prstGeom>
        </p:spPr>
      </p:pic>
      <p:sp>
        <p:nvSpPr>
          <p:cNvPr id="6" name="Content Placeholder 5"/>
          <p:cNvSpPr>
            <a:spLocks noGrp="1"/>
          </p:cNvSpPr>
          <p:nvPr>
            <p:ph idx="1"/>
          </p:nvPr>
        </p:nvSpPr>
        <p:spPr/>
        <p:txBody>
          <a:bodyPr/>
          <a:lstStyle/>
          <a:p>
            <a:endParaRPr lang="pt-BR"/>
          </a:p>
        </p:txBody>
      </p:sp>
      <p:sp>
        <p:nvSpPr>
          <p:cNvPr id="7" name="Content Placeholder 2"/>
          <p:cNvSpPr txBox="1">
            <a:spLocks/>
          </p:cNvSpPr>
          <p:nvPr/>
        </p:nvSpPr>
        <p:spPr>
          <a:xfrm>
            <a:off x="457200" y="304800"/>
            <a:ext cx="2415529" cy="14478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smtClean="0">
                <a:ln>
                  <a:noFill/>
                </a:ln>
                <a:solidFill>
                  <a:schemeClr val="tx1"/>
                </a:solidFill>
                <a:effectLst/>
                <a:uLnTx/>
                <a:uFillTx/>
                <a:latin typeface="+mn-lt"/>
                <a:ea typeface="+mn-ea"/>
                <a:cs typeface="+mn-cs"/>
              </a:rPr>
              <a:t>(In)TOQue </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smtClean="0">
                <a:ln>
                  <a:noFill/>
                </a:ln>
                <a:solidFill>
                  <a:schemeClr val="tx1"/>
                </a:solidFill>
                <a:effectLst/>
                <a:uLnTx/>
                <a:uFillTx/>
                <a:latin typeface="+mn-lt"/>
                <a:ea typeface="+mn-ea"/>
                <a:cs typeface="+mn-cs"/>
              </a:rPr>
              <a:t>(2008)</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smtClean="0">
                <a:ln>
                  <a:noFill/>
                </a:ln>
                <a:solidFill>
                  <a:schemeClr val="tx1"/>
                </a:solidFill>
                <a:effectLst/>
                <a:uLnTx/>
                <a:uFillTx/>
                <a:latin typeface="+mn-lt"/>
                <a:ea typeface="+mn-ea"/>
                <a:cs typeface="+mn-cs"/>
              </a:rPr>
              <a:t>Ivani Santana</a:t>
            </a:r>
            <a:r>
              <a:rPr kumimoji="0" lang="pt-BR" sz="2200" b="1" i="0" u="none" strike="noStrike" kern="1200" cap="none" spc="0" normalizeH="0" baseline="0" noProof="0" smtClean="0">
                <a:ln>
                  <a:noFill/>
                </a:ln>
                <a:solidFill>
                  <a:schemeClr val="tx1"/>
                </a:solidFill>
                <a:effectLst/>
                <a:uLnTx/>
                <a:uFillTx/>
                <a:latin typeface="+mn-lt"/>
                <a:ea typeface="+mn-ea"/>
                <a:cs typeface="+mn-cs"/>
              </a:rPr>
              <a:t> </a:t>
            </a:r>
            <a:endParaRPr kumimoji="0" lang="en-US" sz="22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slow" advClick="0" advTm="3000">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1219200" y="533400"/>
            <a:ext cx="4495800" cy="457200"/>
          </a:xfrm>
          <a:prstGeom prst="rect">
            <a:avLst/>
          </a:prstGeom>
          <a:noFill/>
          <a:ln w="9525">
            <a:noFill/>
            <a:miter lim="800000"/>
            <a:headEnd/>
            <a:tailEnd/>
          </a:ln>
        </p:spPr>
        <p:txBody>
          <a:bodyPr>
            <a:prstTxWarp prst="textNoShape">
              <a:avLst/>
            </a:prstTxWarp>
            <a:spAutoFit/>
          </a:bodyPr>
          <a:lstStyle/>
          <a:p>
            <a:pPr>
              <a:spcBef>
                <a:spcPct val="50000"/>
              </a:spcBef>
            </a:pPr>
            <a:r>
              <a:rPr lang="en-GB"/>
              <a:t>Life Forms</a:t>
            </a:r>
          </a:p>
        </p:txBody>
      </p:sp>
      <p:pic>
        <p:nvPicPr>
          <p:cNvPr id="23555" name="Picture 5" descr="cena4-5.jpg                                                    001BEF74Macintosh HD                   BC93E9EA:"/>
          <p:cNvPicPr>
            <a:picLocks noChangeAspect="1" noChangeArrowheads="1"/>
          </p:cNvPicPr>
          <p:nvPr/>
        </p:nvPicPr>
        <p:blipFill>
          <a:blip r:embed="rId2"/>
          <a:srcRect l="1695" r="3391"/>
          <a:stretch>
            <a:fillRect/>
          </a:stretch>
        </p:blipFill>
        <p:spPr bwMode="auto">
          <a:xfrm>
            <a:off x="158750" y="381000"/>
            <a:ext cx="8832850" cy="6096000"/>
          </a:xfrm>
          <a:prstGeom prst="rect">
            <a:avLst/>
          </a:prstGeom>
          <a:noFill/>
          <a:ln w="9525">
            <a:noFill/>
            <a:miter lim="800000"/>
            <a:headEnd/>
            <a:tailEnd/>
          </a:ln>
        </p:spPr>
      </p:pic>
    </p:spTree>
  </p:cSld>
  <p:clrMapOvr>
    <a:masterClrMapping/>
  </p:clrMapOvr>
  <p:transition spd="slow" advClick="0" advTm="3000">
    <p:dissolv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nina-ve_IT.jpg"/>
          <p:cNvPicPr>
            <a:picLocks noChangeAspect="1"/>
          </p:cNvPicPr>
          <p:nvPr/>
        </p:nvPicPr>
        <p:blipFill>
          <a:blip r:embed="rId2"/>
          <a:srcRect r="11719"/>
          <a:stretch>
            <a:fillRect/>
          </a:stretch>
        </p:blipFill>
        <p:spPr>
          <a:xfrm>
            <a:off x="3962400" y="16454"/>
            <a:ext cx="5181600" cy="6841546"/>
          </a:xfrm>
          <a:prstGeom prst="rect">
            <a:avLst/>
          </a:prstGeom>
        </p:spPr>
      </p:pic>
      <p:sp>
        <p:nvSpPr>
          <p:cNvPr id="6" name="Content Placeholder 5"/>
          <p:cNvSpPr>
            <a:spLocks noGrp="1"/>
          </p:cNvSpPr>
          <p:nvPr>
            <p:ph idx="1"/>
          </p:nvPr>
        </p:nvSpPr>
        <p:spPr/>
        <p:txBody>
          <a:bodyPr/>
          <a:lstStyle/>
          <a:p>
            <a:endParaRPr lang="pt-BR"/>
          </a:p>
        </p:txBody>
      </p:sp>
      <p:sp>
        <p:nvSpPr>
          <p:cNvPr id="7" name="Content Placeholder 2"/>
          <p:cNvSpPr txBox="1">
            <a:spLocks/>
          </p:cNvSpPr>
          <p:nvPr/>
        </p:nvSpPr>
        <p:spPr>
          <a:xfrm>
            <a:off x="457200" y="304800"/>
            <a:ext cx="2415529" cy="14478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smtClean="0">
                <a:ln>
                  <a:noFill/>
                </a:ln>
                <a:solidFill>
                  <a:schemeClr val="tx1"/>
                </a:solidFill>
                <a:effectLst/>
                <a:uLnTx/>
                <a:uFillTx/>
                <a:latin typeface="+mn-lt"/>
                <a:ea typeface="+mn-ea"/>
                <a:cs typeface="+mn-cs"/>
              </a:rPr>
              <a:t>(In)TOQue </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smtClean="0">
                <a:ln>
                  <a:noFill/>
                </a:ln>
                <a:solidFill>
                  <a:schemeClr val="tx1"/>
                </a:solidFill>
                <a:effectLst/>
                <a:uLnTx/>
                <a:uFillTx/>
                <a:latin typeface="+mn-lt"/>
                <a:ea typeface="+mn-ea"/>
                <a:cs typeface="+mn-cs"/>
              </a:rPr>
              <a:t>(2008)</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smtClean="0">
                <a:ln>
                  <a:noFill/>
                </a:ln>
                <a:solidFill>
                  <a:schemeClr val="tx1"/>
                </a:solidFill>
                <a:effectLst/>
                <a:uLnTx/>
                <a:uFillTx/>
                <a:latin typeface="+mn-lt"/>
                <a:ea typeface="+mn-ea"/>
                <a:cs typeface="+mn-cs"/>
              </a:rPr>
              <a:t>Ivani Santana</a:t>
            </a:r>
            <a:r>
              <a:rPr kumimoji="0" lang="pt-BR" sz="2200" b="1" i="0" u="none" strike="noStrike" kern="1200" cap="none" spc="0" normalizeH="0" baseline="0" noProof="0" smtClean="0">
                <a:ln>
                  <a:noFill/>
                </a:ln>
                <a:solidFill>
                  <a:schemeClr val="tx1"/>
                </a:solidFill>
                <a:effectLst/>
                <a:uLnTx/>
                <a:uFillTx/>
                <a:latin typeface="+mn-lt"/>
                <a:ea typeface="+mn-ea"/>
                <a:cs typeface="+mn-cs"/>
              </a:rPr>
              <a:t> </a:t>
            </a:r>
            <a:endParaRPr kumimoji="0" lang="en-US" sz="22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slow" advClick="0" advTm="3000">
    <p:dissolv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ve-hugo.jpg"/>
          <p:cNvPicPr>
            <a:picLocks noChangeAspect="1"/>
          </p:cNvPicPr>
          <p:nvPr/>
        </p:nvPicPr>
        <p:blipFill>
          <a:blip r:embed="rId2"/>
          <a:stretch>
            <a:fillRect/>
          </a:stretch>
        </p:blipFill>
        <p:spPr>
          <a:xfrm>
            <a:off x="0" y="762000"/>
            <a:ext cx="9144000" cy="6096000"/>
          </a:xfrm>
          <a:prstGeom prst="rect">
            <a:avLst/>
          </a:prstGeom>
        </p:spPr>
      </p:pic>
      <p:sp>
        <p:nvSpPr>
          <p:cNvPr id="6" name="Content Placeholder 5"/>
          <p:cNvSpPr>
            <a:spLocks noGrp="1"/>
          </p:cNvSpPr>
          <p:nvPr>
            <p:ph idx="1"/>
          </p:nvPr>
        </p:nvSpPr>
        <p:spPr/>
        <p:txBody>
          <a:bodyPr/>
          <a:lstStyle/>
          <a:p>
            <a:endParaRPr lang="pt-BR"/>
          </a:p>
        </p:txBody>
      </p:sp>
      <p:sp>
        <p:nvSpPr>
          <p:cNvPr id="7" name="Content Placeholder 2"/>
          <p:cNvSpPr txBox="1">
            <a:spLocks/>
          </p:cNvSpPr>
          <p:nvPr/>
        </p:nvSpPr>
        <p:spPr>
          <a:xfrm>
            <a:off x="457200" y="304800"/>
            <a:ext cx="6019800" cy="4572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dirty="0" smtClean="0">
                <a:ln>
                  <a:noFill/>
                </a:ln>
                <a:solidFill>
                  <a:schemeClr val="tx1"/>
                </a:solidFill>
                <a:effectLst/>
                <a:uLnTx/>
                <a:uFillTx/>
                <a:latin typeface="+mn-lt"/>
                <a:ea typeface="+mn-ea"/>
                <a:cs typeface="+mn-cs"/>
              </a:rPr>
              <a:t>(</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In)TOQue</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 (2008)  - Ivani Santana</a:t>
            </a:r>
            <a:r>
              <a:rPr kumimoji="0" lang="pt-BR" sz="22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2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slow" advClick="0" advTm="5000">
    <p:dissolv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4" name="Picture 8" descr="cenafractal.jpg"/>
          <p:cNvPicPr>
            <a:picLocks noChangeAspect="1"/>
          </p:cNvPicPr>
          <p:nvPr/>
        </p:nvPicPr>
        <p:blipFill>
          <a:blip r:embed="rId2"/>
          <a:srcRect/>
          <a:stretch>
            <a:fillRect/>
          </a:stretch>
        </p:blipFill>
        <p:spPr bwMode="auto">
          <a:xfrm>
            <a:off x="451251" y="228600"/>
            <a:ext cx="8083149" cy="6019800"/>
          </a:xfrm>
          <a:prstGeom prst="rect">
            <a:avLst/>
          </a:prstGeom>
          <a:noFill/>
          <a:ln w="9525">
            <a:noFill/>
            <a:miter lim="800000"/>
            <a:headEnd/>
            <a:tailEnd/>
          </a:ln>
        </p:spPr>
      </p:pic>
    </p:spTree>
  </p:cSld>
  <p:clrMapOvr>
    <a:masterClrMapping/>
  </p:clrMapOvr>
  <p:transition spd="slow" advClick="0" advTm="5000">
    <p:dissolv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8" name="Picture 7" descr="cenafinal.jpg"/>
          <p:cNvPicPr>
            <a:picLocks noChangeAspect="1"/>
          </p:cNvPicPr>
          <p:nvPr/>
        </p:nvPicPr>
        <p:blipFill>
          <a:blip r:embed="rId2"/>
          <a:srcRect/>
          <a:stretch>
            <a:fillRect/>
          </a:stretch>
        </p:blipFill>
        <p:spPr bwMode="auto">
          <a:xfrm>
            <a:off x="228600" y="76200"/>
            <a:ext cx="8588077" cy="6324600"/>
          </a:xfrm>
          <a:prstGeom prst="rect">
            <a:avLst/>
          </a:prstGeom>
          <a:noFill/>
          <a:ln w="9525">
            <a:noFill/>
            <a:miter lim="800000"/>
            <a:headEnd/>
            <a:tailEnd/>
          </a:ln>
        </p:spPr>
      </p:pic>
    </p:spTree>
  </p:cSld>
  <p:clrMapOvr>
    <a:masterClrMapping/>
  </p:clrMapOvr>
  <p:transition spd="slow" advClick="0" advTm="5000">
    <p:dissolv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62" name="Picture 7" descr="avatar.jpg"/>
          <p:cNvPicPr>
            <a:picLocks noChangeAspect="1"/>
          </p:cNvPicPr>
          <p:nvPr/>
        </p:nvPicPr>
        <p:blipFill>
          <a:blip r:embed="rId2"/>
          <a:srcRect/>
          <a:stretch>
            <a:fillRect/>
          </a:stretch>
        </p:blipFill>
        <p:spPr bwMode="auto">
          <a:xfrm>
            <a:off x="112712" y="3733800"/>
            <a:ext cx="4346119" cy="2903159"/>
          </a:xfrm>
          <a:prstGeom prst="rect">
            <a:avLst/>
          </a:prstGeom>
          <a:noFill/>
          <a:ln w="9525">
            <a:noFill/>
            <a:miter lim="800000"/>
            <a:headEnd/>
            <a:tailEnd/>
          </a:ln>
        </p:spPr>
      </p:pic>
      <p:pic>
        <p:nvPicPr>
          <p:cNvPr id="70663" name="Picture 8" descr="avatar1.tiff"/>
          <p:cNvPicPr>
            <a:picLocks noChangeAspect="1"/>
          </p:cNvPicPr>
          <p:nvPr/>
        </p:nvPicPr>
        <p:blipFill>
          <a:blip r:embed="rId3"/>
          <a:srcRect/>
          <a:stretch>
            <a:fillRect/>
          </a:stretch>
        </p:blipFill>
        <p:spPr bwMode="auto">
          <a:xfrm>
            <a:off x="2641853" y="228600"/>
            <a:ext cx="3633955" cy="3810000"/>
          </a:xfrm>
          <a:prstGeom prst="rect">
            <a:avLst/>
          </a:prstGeom>
          <a:noFill/>
          <a:ln w="9525">
            <a:noFill/>
            <a:miter lim="800000"/>
            <a:headEnd/>
            <a:tailEnd/>
          </a:ln>
        </p:spPr>
      </p:pic>
      <p:pic>
        <p:nvPicPr>
          <p:cNvPr id="70664" name="Picture 9" descr="avatar2.tiff"/>
          <p:cNvPicPr>
            <a:picLocks noChangeAspect="1"/>
          </p:cNvPicPr>
          <p:nvPr/>
        </p:nvPicPr>
        <p:blipFill>
          <a:blip r:embed="rId4"/>
          <a:srcRect/>
          <a:stretch>
            <a:fillRect/>
          </a:stretch>
        </p:blipFill>
        <p:spPr bwMode="auto">
          <a:xfrm>
            <a:off x="5729121" y="1833987"/>
            <a:ext cx="3338679" cy="4947813"/>
          </a:xfrm>
          <a:prstGeom prst="rect">
            <a:avLst/>
          </a:prstGeom>
          <a:noFill/>
          <a:ln w="9525">
            <a:noFill/>
            <a:miter lim="800000"/>
            <a:headEnd/>
            <a:tailEnd/>
          </a:ln>
        </p:spPr>
      </p:pic>
      <p:sp>
        <p:nvSpPr>
          <p:cNvPr id="8" name="TextBox 7"/>
          <p:cNvSpPr txBox="1"/>
          <p:nvPr/>
        </p:nvSpPr>
        <p:spPr>
          <a:xfrm>
            <a:off x="112712" y="685800"/>
            <a:ext cx="2529141" cy="1754327"/>
          </a:xfrm>
          <a:prstGeom prst="rect">
            <a:avLst/>
          </a:prstGeom>
          <a:noFill/>
        </p:spPr>
        <p:txBody>
          <a:bodyPr wrap="square" rtlCol="0">
            <a:spAutoFit/>
          </a:bodyPr>
          <a:lstStyle/>
          <a:p>
            <a:r>
              <a:rPr lang="pt-BR" b="1" dirty="0" err="1" smtClean="0"/>
              <a:t>Avatar</a:t>
            </a:r>
            <a:r>
              <a:rPr lang="pt-BR" b="1" dirty="0" smtClean="0"/>
              <a:t> = </a:t>
            </a:r>
            <a:r>
              <a:rPr lang="pt-BR" b="1" dirty="0" err="1" smtClean="0"/>
              <a:t>Euvira</a:t>
            </a:r>
            <a:endParaRPr lang="pt-BR" b="1" dirty="0" smtClean="0"/>
          </a:p>
          <a:p>
            <a:endParaRPr lang="pt-BR" b="1" dirty="0" smtClean="0"/>
          </a:p>
          <a:p>
            <a:r>
              <a:rPr lang="pt-BR" b="1" dirty="0" err="1" smtClean="0"/>
              <a:t>e</a:t>
            </a:r>
            <a:r>
              <a:rPr lang="pt-BR" b="1" dirty="0" err="1" smtClean="0"/>
              <a:t>_Pormundos</a:t>
            </a:r>
            <a:r>
              <a:rPr lang="pt-BR" b="1" dirty="0" smtClean="0"/>
              <a:t> Afeto</a:t>
            </a:r>
          </a:p>
          <a:p>
            <a:r>
              <a:rPr lang="pt-BR" b="1" dirty="0" smtClean="0"/>
              <a:t>(2010)</a:t>
            </a:r>
          </a:p>
          <a:p>
            <a:r>
              <a:rPr lang="pt-BR" b="1" dirty="0" smtClean="0"/>
              <a:t>Ivani Santana/ </a:t>
            </a:r>
            <a:r>
              <a:rPr lang="pt-BR" b="1" dirty="0" err="1" smtClean="0"/>
              <a:t>Konic</a:t>
            </a:r>
            <a:r>
              <a:rPr lang="pt-BR" b="1" dirty="0" smtClean="0"/>
              <a:t> </a:t>
            </a:r>
            <a:r>
              <a:rPr lang="pt-BR" b="1" dirty="0" err="1" smtClean="0"/>
              <a:t>Thtr</a:t>
            </a:r>
            <a:endParaRPr lang="pt-BR" b="1" dirty="0"/>
          </a:p>
        </p:txBody>
      </p:sp>
    </p:spTree>
  </p:cSld>
  <p:clrMapOvr>
    <a:masterClrMapping/>
  </p:clrMapOvr>
  <p:transition spd="slow" advClick="0" advTm="5000">
    <p:dissolv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590" name="Picture 10" descr="cenarobo.jpg"/>
          <p:cNvPicPr>
            <a:picLocks noChangeAspect="1"/>
          </p:cNvPicPr>
          <p:nvPr/>
        </p:nvPicPr>
        <p:blipFill>
          <a:blip r:embed="rId2"/>
          <a:srcRect/>
          <a:stretch>
            <a:fillRect/>
          </a:stretch>
        </p:blipFill>
        <p:spPr bwMode="auto">
          <a:xfrm>
            <a:off x="-22087" y="228600"/>
            <a:ext cx="9166087" cy="5715000"/>
          </a:xfrm>
          <a:prstGeom prst="rect">
            <a:avLst/>
          </a:prstGeom>
          <a:noFill/>
          <a:ln w="9525">
            <a:noFill/>
            <a:miter lim="800000"/>
            <a:headEnd/>
            <a:tailEnd/>
          </a:ln>
        </p:spPr>
      </p:pic>
    </p:spTree>
  </p:cSld>
  <p:clrMapOvr>
    <a:masterClrMapping/>
  </p:clrMapOvr>
  <p:transition spd="slow" advClick="0" advTm="5000">
    <p:dissolv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BR" dirty="0"/>
          </a:p>
        </p:txBody>
      </p:sp>
      <p:pic>
        <p:nvPicPr>
          <p:cNvPr id="4" name="Picture 3" descr="e_pormundos2011-espanha1.tiff"/>
          <p:cNvPicPr>
            <a:picLocks noChangeAspect="1"/>
          </p:cNvPicPr>
          <p:nvPr/>
        </p:nvPicPr>
        <p:blipFill>
          <a:blip r:embed="rId2"/>
          <a:stretch>
            <a:fillRect/>
          </a:stretch>
        </p:blipFill>
        <p:spPr>
          <a:xfrm>
            <a:off x="0" y="4627"/>
            <a:ext cx="9144000" cy="6848745"/>
          </a:xfrm>
          <a:prstGeom prst="rect">
            <a:avLst/>
          </a:prstGeom>
        </p:spPr>
      </p:pic>
      <p:sp>
        <p:nvSpPr>
          <p:cNvPr id="5" name="Content Placeholder 2"/>
          <p:cNvSpPr txBox="1">
            <a:spLocks/>
          </p:cNvSpPr>
          <p:nvPr/>
        </p:nvSpPr>
        <p:spPr>
          <a:xfrm>
            <a:off x="1752600" y="304800"/>
            <a:ext cx="6934200" cy="457200"/>
          </a:xfrm>
          <a:prstGeom prst="rect">
            <a:avLst/>
          </a:prstGeom>
        </p:spPr>
        <p:txBody>
          <a:bodyPr vert="horz" lIns="91440" tIns="45720" rIns="91440" bIns="45720" rtlCol="0">
            <a:normAutofit fontScale="77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2200" b="1" dirty="0" err="1" smtClean="0"/>
              <a:t>e</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_</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Pormundos</a:t>
            </a:r>
            <a:r>
              <a:rPr kumimoji="0" lang="en-US" sz="2200" b="1" i="0" u="none" strike="noStrike" kern="1200" cap="none" spc="0" normalizeH="0" noProof="0" dirty="0" smtClean="0">
                <a:ln>
                  <a:noFill/>
                </a:ln>
                <a:solidFill>
                  <a:schemeClr val="tx1"/>
                </a:solidFill>
                <a:effectLst/>
                <a:uLnTx/>
                <a:uFillTx/>
                <a:latin typeface="+mn-lt"/>
                <a:ea typeface="+mn-ea"/>
                <a:cs typeface="+mn-cs"/>
              </a:rPr>
              <a:t> </a:t>
            </a:r>
            <a:r>
              <a:rPr kumimoji="0" lang="en-US" sz="2200" b="1" i="0" u="none" strike="noStrike" kern="1200" cap="none" spc="0" normalizeH="0" noProof="0" dirty="0" err="1" smtClean="0">
                <a:ln>
                  <a:noFill/>
                </a:ln>
                <a:solidFill>
                  <a:schemeClr val="tx1"/>
                </a:solidFill>
                <a:effectLst/>
                <a:uLnTx/>
                <a:uFillTx/>
                <a:latin typeface="+mn-lt"/>
                <a:ea typeface="+mn-ea"/>
                <a:cs typeface="+mn-cs"/>
              </a:rPr>
              <a:t>Afeto</a:t>
            </a:r>
            <a:r>
              <a:rPr kumimoji="0" lang="en-US" sz="2200" b="1" i="0" u="none" strike="noStrike" kern="1200" cap="none" spc="0" normalizeH="0" noProof="0" dirty="0" smtClean="0">
                <a:ln>
                  <a:noFill/>
                </a:ln>
                <a:solidFill>
                  <a:schemeClr val="tx1"/>
                </a:solidFill>
                <a:effectLst/>
                <a:uLnTx/>
                <a:uFillTx/>
                <a:latin typeface="+mn-lt"/>
                <a:ea typeface="+mn-ea"/>
                <a:cs typeface="+mn-cs"/>
              </a:rPr>
              <a:t> </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(2011)  - Ivani Santana/ </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Konic</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 </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Thtr</a:t>
            </a:r>
            <a:r>
              <a:rPr lang="en-US" sz="2200" b="1" dirty="0" smtClean="0"/>
              <a:t>    </a:t>
            </a:r>
            <a:r>
              <a:rPr lang="en-US" sz="2200" b="1" dirty="0" err="1" smtClean="0"/>
              <a:t>Brasil</a:t>
            </a:r>
            <a:r>
              <a:rPr lang="en-US" sz="2200" b="1" dirty="0" smtClean="0"/>
              <a:t>/Spain</a:t>
            </a:r>
            <a:r>
              <a:rPr kumimoji="0" lang="pt-BR" sz="22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2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slow" advClick="0" advTm="5000">
    <p:dissolv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e_pormundos2011-espanha2.tiff"/>
          <p:cNvPicPr>
            <a:picLocks noChangeAspect="1"/>
          </p:cNvPicPr>
          <p:nvPr/>
        </p:nvPicPr>
        <p:blipFill>
          <a:blip r:embed="rId2"/>
          <a:stretch>
            <a:fillRect/>
          </a:stretch>
        </p:blipFill>
        <p:spPr>
          <a:xfrm>
            <a:off x="0" y="0"/>
            <a:ext cx="5397271" cy="6858000"/>
          </a:xfrm>
          <a:prstGeom prst="rect">
            <a:avLst/>
          </a:prstGeom>
        </p:spPr>
      </p:pic>
      <p:sp>
        <p:nvSpPr>
          <p:cNvPr id="6" name="Content Placeholder 2"/>
          <p:cNvSpPr txBox="1">
            <a:spLocks/>
          </p:cNvSpPr>
          <p:nvPr/>
        </p:nvSpPr>
        <p:spPr>
          <a:xfrm>
            <a:off x="5638800" y="1524000"/>
            <a:ext cx="3505200" cy="49530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2200" b="1" dirty="0" err="1" smtClean="0"/>
              <a:t>e</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_</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Pormundos</a:t>
            </a:r>
            <a:r>
              <a:rPr kumimoji="0" lang="en-US" sz="2200" b="1" i="0" u="none" strike="noStrike" kern="1200" cap="none" spc="0" normalizeH="0" noProof="0" dirty="0" smtClean="0">
                <a:ln>
                  <a:noFill/>
                </a:ln>
                <a:solidFill>
                  <a:schemeClr val="tx1"/>
                </a:solidFill>
                <a:effectLst/>
                <a:uLnTx/>
                <a:uFillTx/>
                <a:latin typeface="+mn-lt"/>
                <a:ea typeface="+mn-ea"/>
                <a:cs typeface="+mn-cs"/>
              </a:rPr>
              <a:t> </a:t>
            </a:r>
            <a:r>
              <a:rPr kumimoji="0" lang="en-US" sz="2200" b="1" i="0" u="none" strike="noStrike" kern="1200" cap="none" spc="0" normalizeH="0" noProof="0" dirty="0" err="1" smtClean="0">
                <a:ln>
                  <a:noFill/>
                </a:ln>
                <a:solidFill>
                  <a:schemeClr val="tx1"/>
                </a:solidFill>
                <a:effectLst/>
                <a:uLnTx/>
                <a:uFillTx/>
                <a:latin typeface="+mn-lt"/>
                <a:ea typeface="+mn-ea"/>
                <a:cs typeface="+mn-cs"/>
              </a:rPr>
              <a:t>Afeto</a:t>
            </a:r>
            <a:r>
              <a:rPr kumimoji="0" lang="en-US" sz="2200" b="1" i="0" u="none" strike="noStrike" kern="1200" cap="none" spc="0" normalizeH="0" noProof="0" dirty="0" smtClean="0">
                <a:ln>
                  <a:noFill/>
                </a:ln>
                <a:solidFill>
                  <a:schemeClr val="tx1"/>
                </a:solidFill>
                <a:effectLst/>
                <a:uLnTx/>
                <a:uFillTx/>
                <a:latin typeface="+mn-lt"/>
                <a:ea typeface="+mn-ea"/>
                <a:cs typeface="+mn-cs"/>
              </a:rPr>
              <a:t> </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(2011)</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dirty="0" smtClean="0">
                <a:ln>
                  <a:noFill/>
                </a:ln>
                <a:solidFill>
                  <a:schemeClr val="tx1"/>
                </a:solidFill>
                <a:effectLst/>
                <a:uLnTx/>
                <a:uFillTx/>
                <a:latin typeface="+mn-lt"/>
                <a:ea typeface="+mn-ea"/>
                <a:cs typeface="+mn-cs"/>
              </a:rPr>
              <a:t> Ivani Santana/ </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Konic</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 </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Thtr</a:t>
            </a:r>
            <a:r>
              <a:rPr lang="en-US" sz="2200" b="1" dirty="0" smtClean="0"/>
              <a:t>    </a:t>
            </a:r>
            <a:r>
              <a:rPr lang="en-US" sz="2200" b="1" dirty="0" err="1" smtClean="0"/>
              <a:t>Brasil</a:t>
            </a:r>
            <a:r>
              <a:rPr lang="en-US" sz="2200" b="1" dirty="0" smtClean="0"/>
              <a:t>/Spain</a:t>
            </a:r>
            <a:r>
              <a:rPr kumimoji="0" lang="pt-BR" sz="22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2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slow" advClick="0" advTm="5000">
    <p:dissolv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e_pormundos2011-espanha4.tiff"/>
          <p:cNvPicPr>
            <a:picLocks noChangeAspect="1"/>
          </p:cNvPicPr>
          <p:nvPr/>
        </p:nvPicPr>
        <p:blipFill>
          <a:blip r:embed="rId2"/>
          <a:stretch>
            <a:fillRect/>
          </a:stretch>
        </p:blipFill>
        <p:spPr>
          <a:xfrm>
            <a:off x="0" y="1675792"/>
            <a:ext cx="9144000" cy="4877408"/>
          </a:xfrm>
          <a:prstGeom prst="rect">
            <a:avLst/>
          </a:prstGeom>
        </p:spPr>
      </p:pic>
      <p:sp>
        <p:nvSpPr>
          <p:cNvPr id="6" name="Content Placeholder 2"/>
          <p:cNvSpPr txBox="1">
            <a:spLocks/>
          </p:cNvSpPr>
          <p:nvPr/>
        </p:nvSpPr>
        <p:spPr>
          <a:xfrm>
            <a:off x="1219200" y="762000"/>
            <a:ext cx="6934200" cy="457200"/>
          </a:xfrm>
          <a:prstGeom prst="rect">
            <a:avLst/>
          </a:prstGeom>
        </p:spPr>
        <p:txBody>
          <a:bodyPr vert="horz" lIns="91440" tIns="45720" rIns="91440" bIns="45720" rtlCol="0">
            <a:normAutofit fontScale="77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2200" b="1" dirty="0" err="1" smtClean="0"/>
              <a:t>e</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_</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Pormundos</a:t>
            </a:r>
            <a:r>
              <a:rPr kumimoji="0" lang="en-US" sz="2200" b="1" i="0" u="none" strike="noStrike" kern="1200" cap="none" spc="0" normalizeH="0" noProof="0" dirty="0" smtClean="0">
                <a:ln>
                  <a:noFill/>
                </a:ln>
                <a:solidFill>
                  <a:schemeClr val="tx1"/>
                </a:solidFill>
                <a:effectLst/>
                <a:uLnTx/>
                <a:uFillTx/>
                <a:latin typeface="+mn-lt"/>
                <a:ea typeface="+mn-ea"/>
                <a:cs typeface="+mn-cs"/>
              </a:rPr>
              <a:t> </a:t>
            </a:r>
            <a:r>
              <a:rPr kumimoji="0" lang="en-US" sz="2200" b="1" i="0" u="none" strike="noStrike" kern="1200" cap="none" spc="0" normalizeH="0" noProof="0" dirty="0" err="1" smtClean="0">
                <a:ln>
                  <a:noFill/>
                </a:ln>
                <a:solidFill>
                  <a:schemeClr val="tx1"/>
                </a:solidFill>
                <a:effectLst/>
                <a:uLnTx/>
                <a:uFillTx/>
                <a:latin typeface="+mn-lt"/>
                <a:ea typeface="+mn-ea"/>
                <a:cs typeface="+mn-cs"/>
              </a:rPr>
              <a:t>Afeto</a:t>
            </a:r>
            <a:r>
              <a:rPr kumimoji="0" lang="en-US" sz="2200" b="1" i="0" u="none" strike="noStrike" kern="1200" cap="none" spc="0" normalizeH="0" noProof="0" dirty="0" smtClean="0">
                <a:ln>
                  <a:noFill/>
                </a:ln>
                <a:solidFill>
                  <a:schemeClr val="tx1"/>
                </a:solidFill>
                <a:effectLst/>
                <a:uLnTx/>
                <a:uFillTx/>
                <a:latin typeface="+mn-lt"/>
                <a:ea typeface="+mn-ea"/>
                <a:cs typeface="+mn-cs"/>
              </a:rPr>
              <a:t> </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(2011)  - Ivani Santana/ </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Konic</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 </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Thtr</a:t>
            </a:r>
            <a:r>
              <a:rPr lang="en-US" sz="2200" b="1" dirty="0" smtClean="0"/>
              <a:t>    </a:t>
            </a:r>
            <a:r>
              <a:rPr lang="en-US" sz="2200" b="1" dirty="0" err="1" smtClean="0"/>
              <a:t>Brasil</a:t>
            </a:r>
            <a:r>
              <a:rPr lang="en-US" sz="2200" b="1" dirty="0" smtClean="0"/>
              <a:t>/Spain</a:t>
            </a:r>
            <a:r>
              <a:rPr kumimoji="0" lang="pt-BR" sz="22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2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slow" advClick="0" advTm="5000">
    <p:dissolv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e_pormundos2011-espanha3.tiff"/>
          <p:cNvPicPr>
            <a:picLocks noGrp="1" noChangeAspect="1"/>
          </p:cNvPicPr>
          <p:nvPr>
            <p:ph idx="1"/>
          </p:nvPr>
        </p:nvPicPr>
        <p:blipFill>
          <a:blip r:embed="rId2"/>
          <a:stretch>
            <a:fillRect/>
          </a:stretch>
        </p:blipFill>
        <p:spPr>
          <a:xfrm>
            <a:off x="0" y="780341"/>
            <a:ext cx="9144000" cy="6001459"/>
          </a:xfrm>
        </p:spPr>
      </p:pic>
      <p:sp>
        <p:nvSpPr>
          <p:cNvPr id="5" name="Content Placeholder 2"/>
          <p:cNvSpPr txBox="1">
            <a:spLocks/>
          </p:cNvSpPr>
          <p:nvPr/>
        </p:nvSpPr>
        <p:spPr>
          <a:xfrm>
            <a:off x="1752600" y="304800"/>
            <a:ext cx="6934200" cy="457200"/>
          </a:xfrm>
          <a:prstGeom prst="rect">
            <a:avLst/>
          </a:prstGeom>
        </p:spPr>
        <p:txBody>
          <a:bodyPr vert="horz" lIns="91440" tIns="45720" rIns="91440" bIns="45720" rtlCol="0">
            <a:normAutofit fontScale="77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2200" b="1" dirty="0" err="1" smtClean="0"/>
              <a:t>e</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_</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Pormundos</a:t>
            </a:r>
            <a:r>
              <a:rPr kumimoji="0" lang="en-US" sz="2200" b="1" i="0" u="none" strike="noStrike" kern="1200" cap="none" spc="0" normalizeH="0" noProof="0" dirty="0" smtClean="0">
                <a:ln>
                  <a:noFill/>
                </a:ln>
                <a:solidFill>
                  <a:schemeClr val="tx1"/>
                </a:solidFill>
                <a:effectLst/>
                <a:uLnTx/>
                <a:uFillTx/>
                <a:latin typeface="+mn-lt"/>
                <a:ea typeface="+mn-ea"/>
                <a:cs typeface="+mn-cs"/>
              </a:rPr>
              <a:t> </a:t>
            </a:r>
            <a:r>
              <a:rPr kumimoji="0" lang="en-US" sz="2200" b="1" i="0" u="none" strike="noStrike" kern="1200" cap="none" spc="0" normalizeH="0" noProof="0" dirty="0" err="1" smtClean="0">
                <a:ln>
                  <a:noFill/>
                </a:ln>
                <a:solidFill>
                  <a:schemeClr val="tx1"/>
                </a:solidFill>
                <a:effectLst/>
                <a:uLnTx/>
                <a:uFillTx/>
                <a:latin typeface="+mn-lt"/>
                <a:ea typeface="+mn-ea"/>
                <a:cs typeface="+mn-cs"/>
              </a:rPr>
              <a:t>Afeto</a:t>
            </a:r>
            <a:r>
              <a:rPr kumimoji="0" lang="en-US" sz="2200" b="1" i="0" u="none" strike="noStrike" kern="1200" cap="none" spc="0" normalizeH="0" noProof="0" dirty="0" smtClean="0">
                <a:ln>
                  <a:noFill/>
                </a:ln>
                <a:solidFill>
                  <a:schemeClr val="tx1"/>
                </a:solidFill>
                <a:effectLst/>
                <a:uLnTx/>
                <a:uFillTx/>
                <a:latin typeface="+mn-lt"/>
                <a:ea typeface="+mn-ea"/>
                <a:cs typeface="+mn-cs"/>
              </a:rPr>
              <a:t> </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(2011)  - Ivani Santana/ </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Konic</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 </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Thtr</a:t>
            </a:r>
            <a:r>
              <a:rPr lang="en-US" sz="2200" b="1" dirty="0" smtClean="0"/>
              <a:t>    </a:t>
            </a:r>
            <a:r>
              <a:rPr lang="en-US" sz="2200" b="1" dirty="0" err="1" smtClean="0"/>
              <a:t>Brasil</a:t>
            </a:r>
            <a:r>
              <a:rPr lang="en-US" sz="2200" b="1" dirty="0" smtClean="0"/>
              <a:t>/Spain</a:t>
            </a:r>
            <a:r>
              <a:rPr kumimoji="0" lang="pt-BR" sz="22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2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slow" advClick="0" advTm="5000">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1219200" y="533400"/>
            <a:ext cx="4495800" cy="457200"/>
          </a:xfrm>
          <a:prstGeom prst="rect">
            <a:avLst/>
          </a:prstGeom>
          <a:noFill/>
          <a:ln w="9525">
            <a:noFill/>
            <a:miter lim="800000"/>
            <a:headEnd/>
            <a:tailEnd/>
          </a:ln>
        </p:spPr>
        <p:txBody>
          <a:bodyPr>
            <a:prstTxWarp prst="textNoShape">
              <a:avLst/>
            </a:prstTxWarp>
            <a:spAutoFit/>
          </a:bodyPr>
          <a:lstStyle/>
          <a:p>
            <a:pPr>
              <a:spcBef>
                <a:spcPct val="50000"/>
              </a:spcBef>
            </a:pPr>
            <a:r>
              <a:rPr lang="en-GB"/>
              <a:t>Micro-câmera</a:t>
            </a:r>
          </a:p>
        </p:txBody>
      </p:sp>
      <p:pic>
        <p:nvPicPr>
          <p:cNvPr id="24579" name="Picture 5" descr=" 010_5.jpg                                                      0018C8F5Macintosh HD                   BC94303A:"/>
          <p:cNvPicPr>
            <a:picLocks noChangeAspect="1" noChangeArrowheads="1"/>
          </p:cNvPicPr>
          <p:nvPr/>
        </p:nvPicPr>
        <p:blipFill>
          <a:blip r:embed="rId2"/>
          <a:srcRect/>
          <a:stretch>
            <a:fillRect/>
          </a:stretch>
        </p:blipFill>
        <p:spPr bwMode="auto">
          <a:xfrm>
            <a:off x="0" y="366713"/>
            <a:ext cx="9144000" cy="6034087"/>
          </a:xfrm>
          <a:prstGeom prst="rect">
            <a:avLst/>
          </a:prstGeom>
          <a:noFill/>
          <a:ln w="9525">
            <a:noFill/>
            <a:miter lim="800000"/>
            <a:headEnd/>
            <a:tailEnd/>
          </a:ln>
        </p:spPr>
      </p:pic>
    </p:spTree>
  </p:cSld>
  <p:clrMapOvr>
    <a:masterClrMapping/>
  </p:clrMapOvr>
  <p:transition spd="slow" advClick="0" advTm="3000">
    <p:dissolv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BR"/>
          </a:p>
        </p:txBody>
      </p:sp>
      <p:pic>
        <p:nvPicPr>
          <p:cNvPr id="4" name="Content Placeholder 3" descr="e_pormundos2011-espanha6.tiff"/>
          <p:cNvPicPr>
            <a:picLocks noGrp="1" noChangeAspect="1"/>
          </p:cNvPicPr>
          <p:nvPr>
            <p:ph idx="1"/>
          </p:nvPr>
        </p:nvPicPr>
        <p:blipFill>
          <a:blip r:embed="rId2"/>
          <a:stretch>
            <a:fillRect/>
          </a:stretch>
        </p:blipFill>
        <p:spPr>
          <a:xfrm>
            <a:off x="228600" y="57191"/>
            <a:ext cx="5638800" cy="6800809"/>
          </a:xfrm>
        </p:spPr>
      </p:pic>
      <p:sp>
        <p:nvSpPr>
          <p:cNvPr id="5" name="Content Placeholder 2"/>
          <p:cNvSpPr txBox="1">
            <a:spLocks/>
          </p:cNvSpPr>
          <p:nvPr/>
        </p:nvSpPr>
        <p:spPr>
          <a:xfrm>
            <a:off x="6172200" y="1524000"/>
            <a:ext cx="2971800" cy="30480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2200" b="1" dirty="0" err="1" smtClean="0"/>
              <a:t>e</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_</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Pormundos</a:t>
            </a:r>
            <a:r>
              <a:rPr kumimoji="0" lang="en-US" sz="2200" b="1" i="0" u="none" strike="noStrike" kern="1200" cap="none" spc="0" normalizeH="0" noProof="0" dirty="0" smtClean="0">
                <a:ln>
                  <a:noFill/>
                </a:ln>
                <a:solidFill>
                  <a:schemeClr val="tx1"/>
                </a:solidFill>
                <a:effectLst/>
                <a:uLnTx/>
                <a:uFillTx/>
                <a:latin typeface="+mn-lt"/>
                <a:ea typeface="+mn-ea"/>
                <a:cs typeface="+mn-cs"/>
              </a:rPr>
              <a:t> </a:t>
            </a:r>
            <a:r>
              <a:rPr kumimoji="0" lang="en-US" sz="2200" b="1" i="0" u="none" strike="noStrike" kern="1200" cap="none" spc="0" normalizeH="0" noProof="0" dirty="0" err="1" smtClean="0">
                <a:ln>
                  <a:noFill/>
                </a:ln>
                <a:solidFill>
                  <a:schemeClr val="tx1"/>
                </a:solidFill>
                <a:effectLst/>
                <a:uLnTx/>
                <a:uFillTx/>
                <a:latin typeface="+mn-lt"/>
                <a:ea typeface="+mn-ea"/>
                <a:cs typeface="+mn-cs"/>
              </a:rPr>
              <a:t>Afeto</a:t>
            </a:r>
            <a:r>
              <a:rPr kumimoji="0" lang="en-US" sz="2200" b="1" i="0" u="none" strike="noStrike" kern="1200" cap="none" spc="0" normalizeH="0" noProof="0" dirty="0" smtClean="0">
                <a:ln>
                  <a:noFill/>
                </a:ln>
                <a:solidFill>
                  <a:schemeClr val="tx1"/>
                </a:solidFill>
                <a:effectLst/>
                <a:uLnTx/>
                <a:uFillTx/>
                <a:latin typeface="+mn-lt"/>
                <a:ea typeface="+mn-ea"/>
                <a:cs typeface="+mn-cs"/>
              </a:rPr>
              <a:t> </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(2011)</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dirty="0" smtClean="0">
                <a:ln>
                  <a:noFill/>
                </a:ln>
                <a:solidFill>
                  <a:schemeClr val="tx1"/>
                </a:solidFill>
                <a:effectLst/>
                <a:uLnTx/>
                <a:uFillTx/>
                <a:latin typeface="+mn-lt"/>
                <a:ea typeface="+mn-ea"/>
                <a:cs typeface="+mn-cs"/>
              </a:rPr>
              <a:t> Ivani Santana/ </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Konic</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 </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Thtr</a:t>
            </a:r>
            <a:r>
              <a:rPr lang="en-US" sz="2200" b="1" dirty="0" smtClean="0"/>
              <a:t>    </a:t>
            </a:r>
            <a:r>
              <a:rPr lang="en-US" sz="2200" b="1" dirty="0" err="1" smtClean="0"/>
              <a:t>Brasil</a:t>
            </a:r>
            <a:r>
              <a:rPr lang="en-US" sz="2200" b="1" dirty="0" smtClean="0"/>
              <a:t>/Spain</a:t>
            </a:r>
            <a:r>
              <a:rPr kumimoji="0" lang="pt-BR" sz="22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2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slow" advClick="0" advTm="5000">
    <p:dissolv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e_pormundos2011-espanha8.tiff"/>
          <p:cNvPicPr>
            <a:picLocks noGrp="1" noChangeAspect="1"/>
          </p:cNvPicPr>
          <p:nvPr>
            <p:ph idx="1"/>
          </p:nvPr>
        </p:nvPicPr>
        <p:blipFill>
          <a:blip r:embed="rId2"/>
          <a:stretch>
            <a:fillRect/>
          </a:stretch>
        </p:blipFill>
        <p:spPr>
          <a:xfrm>
            <a:off x="65337" y="1752600"/>
            <a:ext cx="9002463" cy="3810000"/>
          </a:xfrm>
        </p:spPr>
      </p:pic>
      <p:sp>
        <p:nvSpPr>
          <p:cNvPr id="7" name="Content Placeholder 2"/>
          <p:cNvSpPr txBox="1">
            <a:spLocks/>
          </p:cNvSpPr>
          <p:nvPr/>
        </p:nvSpPr>
        <p:spPr>
          <a:xfrm>
            <a:off x="1219200" y="762000"/>
            <a:ext cx="6934200" cy="457200"/>
          </a:xfrm>
          <a:prstGeom prst="rect">
            <a:avLst/>
          </a:prstGeom>
        </p:spPr>
        <p:txBody>
          <a:bodyPr vert="horz" lIns="91440" tIns="45720" rIns="91440" bIns="45720" rtlCol="0">
            <a:normAutofit fontScale="77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2200" b="1" dirty="0" err="1" smtClean="0"/>
              <a:t>e</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_</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Pormundos</a:t>
            </a:r>
            <a:r>
              <a:rPr kumimoji="0" lang="en-US" sz="2200" b="1" i="0" u="none" strike="noStrike" kern="1200" cap="none" spc="0" normalizeH="0" noProof="0" dirty="0" smtClean="0">
                <a:ln>
                  <a:noFill/>
                </a:ln>
                <a:solidFill>
                  <a:schemeClr val="tx1"/>
                </a:solidFill>
                <a:effectLst/>
                <a:uLnTx/>
                <a:uFillTx/>
                <a:latin typeface="+mn-lt"/>
                <a:ea typeface="+mn-ea"/>
                <a:cs typeface="+mn-cs"/>
              </a:rPr>
              <a:t> </a:t>
            </a:r>
            <a:r>
              <a:rPr kumimoji="0" lang="en-US" sz="2200" b="1" i="0" u="none" strike="noStrike" kern="1200" cap="none" spc="0" normalizeH="0" noProof="0" dirty="0" err="1" smtClean="0">
                <a:ln>
                  <a:noFill/>
                </a:ln>
                <a:solidFill>
                  <a:schemeClr val="tx1"/>
                </a:solidFill>
                <a:effectLst/>
                <a:uLnTx/>
                <a:uFillTx/>
                <a:latin typeface="+mn-lt"/>
                <a:ea typeface="+mn-ea"/>
                <a:cs typeface="+mn-cs"/>
              </a:rPr>
              <a:t>Afeto</a:t>
            </a:r>
            <a:r>
              <a:rPr kumimoji="0" lang="en-US" sz="2200" b="1" i="0" u="none" strike="noStrike" kern="1200" cap="none" spc="0" normalizeH="0" noProof="0" dirty="0" smtClean="0">
                <a:ln>
                  <a:noFill/>
                </a:ln>
                <a:solidFill>
                  <a:schemeClr val="tx1"/>
                </a:solidFill>
                <a:effectLst/>
                <a:uLnTx/>
                <a:uFillTx/>
                <a:latin typeface="+mn-lt"/>
                <a:ea typeface="+mn-ea"/>
                <a:cs typeface="+mn-cs"/>
              </a:rPr>
              <a:t> </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(2011)  - Ivani Santana/ </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Konic</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 </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Thtr</a:t>
            </a:r>
            <a:r>
              <a:rPr lang="en-US" sz="2200" b="1" dirty="0" smtClean="0"/>
              <a:t>    </a:t>
            </a:r>
            <a:r>
              <a:rPr lang="en-US" sz="2200" b="1" dirty="0" err="1" smtClean="0"/>
              <a:t>Brasil</a:t>
            </a:r>
            <a:r>
              <a:rPr lang="en-US" sz="2200" b="1" dirty="0" smtClean="0"/>
              <a:t>/Spain</a:t>
            </a:r>
            <a:r>
              <a:rPr kumimoji="0" lang="pt-BR" sz="22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2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slow" advClick="0" advTm="5000">
    <p:dissolv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e_pormundos2011-espanha7.tiff"/>
          <p:cNvPicPr>
            <a:picLocks noGrp="1" noChangeAspect="1"/>
          </p:cNvPicPr>
          <p:nvPr>
            <p:ph idx="1"/>
          </p:nvPr>
        </p:nvPicPr>
        <p:blipFill>
          <a:blip r:embed="rId2"/>
          <a:stretch>
            <a:fillRect/>
          </a:stretch>
        </p:blipFill>
        <p:spPr>
          <a:xfrm>
            <a:off x="228599" y="1066800"/>
            <a:ext cx="8750447" cy="5592763"/>
          </a:xfrm>
        </p:spPr>
      </p:pic>
      <p:sp>
        <p:nvSpPr>
          <p:cNvPr id="5" name="Content Placeholder 2"/>
          <p:cNvSpPr txBox="1">
            <a:spLocks/>
          </p:cNvSpPr>
          <p:nvPr/>
        </p:nvSpPr>
        <p:spPr>
          <a:xfrm>
            <a:off x="1219200" y="533400"/>
            <a:ext cx="6934200" cy="457200"/>
          </a:xfrm>
          <a:prstGeom prst="rect">
            <a:avLst/>
          </a:prstGeom>
        </p:spPr>
        <p:txBody>
          <a:bodyPr vert="horz" lIns="91440" tIns="45720" rIns="91440" bIns="45720" rtlCol="0">
            <a:normAutofit fontScale="77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2200" b="1" dirty="0" err="1" smtClean="0"/>
              <a:t>e</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_</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Pormundos</a:t>
            </a:r>
            <a:r>
              <a:rPr kumimoji="0" lang="en-US" sz="2200" b="1" i="0" u="none" strike="noStrike" kern="1200" cap="none" spc="0" normalizeH="0" noProof="0" dirty="0" smtClean="0">
                <a:ln>
                  <a:noFill/>
                </a:ln>
                <a:solidFill>
                  <a:schemeClr val="tx1"/>
                </a:solidFill>
                <a:effectLst/>
                <a:uLnTx/>
                <a:uFillTx/>
                <a:latin typeface="+mn-lt"/>
                <a:ea typeface="+mn-ea"/>
                <a:cs typeface="+mn-cs"/>
              </a:rPr>
              <a:t> </a:t>
            </a:r>
            <a:r>
              <a:rPr kumimoji="0" lang="en-US" sz="2200" b="1" i="0" u="none" strike="noStrike" kern="1200" cap="none" spc="0" normalizeH="0" noProof="0" dirty="0" err="1" smtClean="0">
                <a:ln>
                  <a:noFill/>
                </a:ln>
                <a:solidFill>
                  <a:schemeClr val="tx1"/>
                </a:solidFill>
                <a:effectLst/>
                <a:uLnTx/>
                <a:uFillTx/>
                <a:latin typeface="+mn-lt"/>
                <a:ea typeface="+mn-ea"/>
                <a:cs typeface="+mn-cs"/>
              </a:rPr>
              <a:t>Afeto</a:t>
            </a:r>
            <a:r>
              <a:rPr kumimoji="0" lang="en-US" sz="2200" b="1" i="0" u="none" strike="noStrike" kern="1200" cap="none" spc="0" normalizeH="0" noProof="0" dirty="0" smtClean="0">
                <a:ln>
                  <a:noFill/>
                </a:ln>
                <a:solidFill>
                  <a:schemeClr val="tx1"/>
                </a:solidFill>
                <a:effectLst/>
                <a:uLnTx/>
                <a:uFillTx/>
                <a:latin typeface="+mn-lt"/>
                <a:ea typeface="+mn-ea"/>
                <a:cs typeface="+mn-cs"/>
              </a:rPr>
              <a:t> </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(2011)  - Ivani Santana/ </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Konic</a:t>
            </a:r>
            <a:r>
              <a:rPr kumimoji="0" lang="en-US" sz="2200" b="1" i="0" u="none" strike="noStrike" kern="1200" cap="none" spc="0" normalizeH="0" baseline="0" noProof="0" dirty="0" smtClean="0">
                <a:ln>
                  <a:noFill/>
                </a:ln>
                <a:solidFill>
                  <a:schemeClr val="tx1"/>
                </a:solidFill>
                <a:effectLst/>
                <a:uLnTx/>
                <a:uFillTx/>
                <a:latin typeface="+mn-lt"/>
                <a:ea typeface="+mn-ea"/>
                <a:cs typeface="+mn-cs"/>
              </a:rPr>
              <a:t> </a:t>
            </a:r>
            <a:r>
              <a:rPr kumimoji="0" lang="en-US" sz="2200" b="1" i="0" u="none" strike="noStrike" kern="1200" cap="none" spc="0" normalizeH="0" baseline="0" noProof="0" dirty="0" err="1" smtClean="0">
                <a:ln>
                  <a:noFill/>
                </a:ln>
                <a:solidFill>
                  <a:schemeClr val="tx1"/>
                </a:solidFill>
                <a:effectLst/>
                <a:uLnTx/>
                <a:uFillTx/>
                <a:latin typeface="+mn-lt"/>
                <a:ea typeface="+mn-ea"/>
                <a:cs typeface="+mn-cs"/>
              </a:rPr>
              <a:t>Thtr</a:t>
            </a:r>
            <a:r>
              <a:rPr lang="en-US" sz="2200" b="1" dirty="0" smtClean="0"/>
              <a:t>    </a:t>
            </a:r>
            <a:r>
              <a:rPr lang="en-US" sz="2200" b="1" dirty="0" err="1" smtClean="0"/>
              <a:t>Brasil</a:t>
            </a:r>
            <a:r>
              <a:rPr lang="en-US" sz="2200" b="1" dirty="0" smtClean="0"/>
              <a:t>/Spain</a:t>
            </a:r>
            <a:r>
              <a:rPr kumimoji="0" lang="pt-BR" sz="22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2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slow"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4267200"/>
          </a:xfrm>
        </p:spPr>
        <p:txBody>
          <a:bodyPr>
            <a:normAutofit/>
          </a:bodyPr>
          <a:lstStyle/>
          <a:p>
            <a:pPr>
              <a:buNone/>
            </a:pPr>
            <a:r>
              <a:rPr lang="en-US" dirty="0" smtClean="0"/>
              <a:t>Next Project</a:t>
            </a:r>
          </a:p>
          <a:p>
            <a:r>
              <a:rPr lang="en-US" dirty="0" err="1" smtClean="0"/>
              <a:t>Ecotelemedia</a:t>
            </a:r>
            <a:r>
              <a:rPr lang="en-US" dirty="0" smtClean="0"/>
              <a:t> = </a:t>
            </a:r>
            <a:r>
              <a:rPr lang="en-US" dirty="0" err="1" smtClean="0"/>
              <a:t>Brasil</a:t>
            </a:r>
            <a:r>
              <a:rPr lang="en-US" dirty="0" smtClean="0"/>
              <a:t> (Rio de Janeiro/Salvador), </a:t>
            </a:r>
            <a:r>
              <a:rPr lang="en-US" dirty="0" err="1" smtClean="0"/>
              <a:t>Dinamarca</a:t>
            </a:r>
            <a:r>
              <a:rPr lang="en-US" dirty="0" smtClean="0"/>
              <a:t>/China</a:t>
            </a:r>
          </a:p>
          <a:p>
            <a:endParaRPr lang="en-US" dirty="0" smtClean="0"/>
          </a:p>
          <a:p>
            <a:r>
              <a:rPr lang="en-US" dirty="0" err="1" smtClean="0"/>
              <a:t>CyberPerformance</a:t>
            </a:r>
            <a:r>
              <a:rPr lang="en-US" dirty="0" smtClean="0"/>
              <a:t> </a:t>
            </a:r>
            <a:r>
              <a:rPr lang="en-US" dirty="0" smtClean="0"/>
              <a:t>(</a:t>
            </a:r>
            <a:r>
              <a:rPr lang="en-US" dirty="0" smtClean="0"/>
              <a:t>2012</a:t>
            </a:r>
            <a:r>
              <a:rPr lang="en-US" dirty="0" smtClean="0"/>
              <a:t>)</a:t>
            </a:r>
          </a:p>
          <a:p>
            <a:pPr>
              <a:buNone/>
            </a:pPr>
            <a:r>
              <a:rPr lang="en-US" dirty="0" smtClean="0"/>
              <a:t> </a:t>
            </a:r>
            <a:r>
              <a:rPr lang="en-US" dirty="0" err="1" smtClean="0"/>
              <a:t>Brasil</a:t>
            </a:r>
            <a:r>
              <a:rPr lang="en-US" dirty="0" smtClean="0"/>
              <a:t>/Korea/Thai</a:t>
            </a:r>
          </a:p>
          <a:p>
            <a:pPr>
              <a:buNone/>
            </a:pPr>
            <a:r>
              <a:rPr dirty="0" smtClean="0"/>
              <a:t>APAN (the Asia Pacific Advanced Network)</a:t>
            </a:r>
            <a:r>
              <a:rPr lang="en-US" dirty="0" smtClean="0"/>
              <a:t> </a:t>
            </a:r>
            <a:endParaRPr lang="en-US" dirty="0" smtClean="0"/>
          </a:p>
        </p:txBody>
      </p:sp>
    </p:spTree>
  </p:cSld>
  <p:clrMapOvr>
    <a:masterClrMapping/>
  </p:clrMapOvr>
  <p:transition spd="slow"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1OLHO.jpg"/>
          <p:cNvPicPr>
            <a:picLocks noChangeAspect="1"/>
          </p:cNvPicPr>
          <p:nvPr/>
        </p:nvPicPr>
        <p:blipFill>
          <a:blip r:embed="rId2">
            <a:lum bright="37000" contrast="11000"/>
          </a:blip>
          <a:stretch>
            <a:fillRect/>
          </a:stretch>
        </p:blipFill>
        <p:spPr>
          <a:xfrm>
            <a:off x="0" y="0"/>
            <a:ext cx="9144000" cy="6858000"/>
          </a:xfrm>
          <a:prstGeom prst="rect">
            <a:avLst/>
          </a:prstGeom>
        </p:spPr>
      </p:pic>
      <p:sp>
        <p:nvSpPr>
          <p:cNvPr id="2" name="Title 1"/>
          <p:cNvSpPr>
            <a:spLocks noGrp="1"/>
          </p:cNvSpPr>
          <p:nvPr>
            <p:ph type="title"/>
          </p:nvPr>
        </p:nvSpPr>
        <p:spPr>
          <a:xfrm>
            <a:off x="0" y="1524000"/>
            <a:ext cx="9144000" cy="2590800"/>
          </a:xfrm>
        </p:spPr>
        <p:txBody>
          <a:bodyPr>
            <a:normAutofit fontScale="90000"/>
          </a:bodyPr>
          <a:lstStyle/>
          <a:p>
            <a:r>
              <a:rPr lang="pt-BR" b="1" dirty="0" smtClean="0"/>
              <a:t/>
            </a:r>
            <a:br>
              <a:rPr lang="pt-BR" b="1" dirty="0" smtClean="0"/>
            </a:br>
            <a:r>
              <a:rPr lang="pt-BR" b="1" dirty="0" err="1" smtClean="0"/>
              <a:t>Why</a:t>
            </a:r>
            <a:r>
              <a:rPr lang="pt-BR" b="1" dirty="0" smtClean="0"/>
              <a:t> </a:t>
            </a:r>
            <a:br>
              <a:rPr lang="pt-BR" b="1" dirty="0" smtClean="0"/>
            </a:br>
            <a:r>
              <a:rPr lang="pt-BR" b="1" dirty="0" smtClean="0"/>
              <a:t>NETWORK PERFORMANCE</a:t>
            </a:r>
            <a:br>
              <a:rPr lang="pt-BR" b="1" dirty="0" smtClean="0"/>
            </a:br>
            <a:r>
              <a:rPr lang="pt-BR" b="1" dirty="0" smtClean="0"/>
              <a:t>TELEMATIC ART</a:t>
            </a:r>
            <a:br>
              <a:rPr lang="pt-BR" b="1" dirty="0" smtClean="0"/>
            </a:br>
            <a:r>
              <a:rPr lang="pt-BR" b="1" dirty="0" smtClean="0"/>
              <a:t>?</a:t>
            </a:r>
            <a:endParaRPr lang="pt-BR" b="1" dirty="0"/>
          </a:p>
        </p:txBody>
      </p:sp>
      <p:sp>
        <p:nvSpPr>
          <p:cNvPr id="3" name="Content Placeholder 2"/>
          <p:cNvSpPr>
            <a:spLocks noGrp="1"/>
          </p:cNvSpPr>
          <p:nvPr>
            <p:ph idx="1"/>
          </p:nvPr>
        </p:nvSpPr>
        <p:spPr>
          <a:xfrm>
            <a:off x="0" y="4343400"/>
            <a:ext cx="8229600" cy="2514600"/>
          </a:xfrm>
        </p:spPr>
        <p:txBody>
          <a:bodyPr>
            <a:normAutofit fontScale="77500" lnSpcReduction="20000"/>
          </a:bodyPr>
          <a:lstStyle/>
          <a:p>
            <a:r>
              <a:rPr lang="pt-BR" b="1" dirty="0" err="1" smtClean="0"/>
              <a:t>Give</a:t>
            </a:r>
            <a:r>
              <a:rPr lang="pt-BR" b="1" dirty="0" smtClean="0"/>
              <a:t> </a:t>
            </a:r>
            <a:r>
              <a:rPr lang="pt-BR" b="1" dirty="0" err="1" smtClean="0"/>
              <a:t>new</a:t>
            </a:r>
            <a:r>
              <a:rPr lang="pt-BR" b="1" dirty="0" smtClean="0"/>
              <a:t> </a:t>
            </a:r>
            <a:r>
              <a:rPr lang="pt-BR" b="1" dirty="0" err="1" smtClean="0"/>
              <a:t>ideas</a:t>
            </a:r>
            <a:r>
              <a:rPr lang="pt-BR" b="1" dirty="0" smtClean="0"/>
              <a:t>;</a:t>
            </a:r>
          </a:p>
          <a:p>
            <a:r>
              <a:rPr lang="pt-BR" b="1" dirty="0" err="1" smtClean="0"/>
              <a:t>Transgress</a:t>
            </a:r>
            <a:r>
              <a:rPr lang="pt-BR" b="1" dirty="0" smtClean="0"/>
              <a:t>, </a:t>
            </a:r>
            <a:r>
              <a:rPr lang="pt-BR" b="1" dirty="0" err="1" smtClean="0"/>
              <a:t>go</a:t>
            </a:r>
            <a:r>
              <a:rPr lang="pt-BR" b="1" dirty="0" smtClean="0"/>
              <a:t> </a:t>
            </a:r>
            <a:r>
              <a:rPr lang="pt-BR" b="1" dirty="0" err="1" smtClean="0"/>
              <a:t>beyond</a:t>
            </a:r>
            <a:r>
              <a:rPr lang="pt-BR" b="1" dirty="0" smtClean="0"/>
              <a:t>;</a:t>
            </a:r>
          </a:p>
          <a:p>
            <a:r>
              <a:rPr lang="pt-BR" b="1" dirty="0" err="1" smtClean="0"/>
              <a:t>Create</a:t>
            </a:r>
            <a:r>
              <a:rPr lang="pt-BR" b="1" dirty="0" smtClean="0"/>
              <a:t> </a:t>
            </a:r>
            <a:r>
              <a:rPr lang="pt-BR" b="1" dirty="0" err="1" smtClean="0"/>
              <a:t>new</a:t>
            </a:r>
            <a:r>
              <a:rPr lang="pt-BR" b="1" dirty="0" smtClean="0"/>
              <a:t> </a:t>
            </a:r>
            <a:r>
              <a:rPr lang="pt-BR" b="1" dirty="0" err="1" smtClean="0"/>
              <a:t>demands</a:t>
            </a:r>
            <a:r>
              <a:rPr lang="pt-BR" b="1" dirty="0" smtClean="0"/>
              <a:t> to </a:t>
            </a:r>
            <a:r>
              <a:rPr lang="pt-BR" b="1" dirty="0" err="1" smtClean="0"/>
              <a:t>the</a:t>
            </a:r>
            <a:r>
              <a:rPr lang="pt-BR" b="1" dirty="0" smtClean="0"/>
              <a:t> network;</a:t>
            </a:r>
          </a:p>
          <a:p>
            <a:r>
              <a:rPr lang="pt-BR" b="1" dirty="0" err="1" smtClean="0"/>
              <a:t>Integrate</a:t>
            </a:r>
            <a:r>
              <a:rPr lang="pt-BR" b="1" dirty="0" smtClean="0"/>
              <a:t> </a:t>
            </a:r>
            <a:r>
              <a:rPr lang="pt-BR" b="1" dirty="0" err="1" smtClean="0"/>
              <a:t>cultures</a:t>
            </a:r>
            <a:r>
              <a:rPr lang="pt-BR" b="1" dirty="0" smtClean="0"/>
              <a:t>;</a:t>
            </a:r>
          </a:p>
          <a:p>
            <a:r>
              <a:rPr lang="pt-BR" b="1" dirty="0" err="1" smtClean="0"/>
              <a:t>It</a:t>
            </a:r>
            <a:r>
              <a:rPr lang="pt-BR" b="1" dirty="0" err="1" smtClean="0"/>
              <a:t>’s</a:t>
            </a:r>
            <a:r>
              <a:rPr lang="pt-BR" b="1" dirty="0" smtClean="0"/>
              <a:t> a </a:t>
            </a:r>
            <a:r>
              <a:rPr lang="pt-BR" b="1" dirty="0" err="1" smtClean="0"/>
              <a:t>reflex</a:t>
            </a:r>
            <a:r>
              <a:rPr lang="pt-BR" b="1" dirty="0" smtClean="0"/>
              <a:t> </a:t>
            </a:r>
            <a:r>
              <a:rPr lang="pt-BR" b="1" dirty="0" err="1" smtClean="0"/>
              <a:t>of</a:t>
            </a:r>
            <a:r>
              <a:rPr lang="pt-BR" b="1" dirty="0" smtClean="0"/>
              <a:t> </a:t>
            </a:r>
            <a:r>
              <a:rPr lang="pt-BR" b="1" dirty="0" err="1" smtClean="0"/>
              <a:t>our</a:t>
            </a:r>
            <a:r>
              <a:rPr lang="pt-BR" b="1" dirty="0" smtClean="0"/>
              <a:t> time;</a:t>
            </a:r>
            <a:endParaRPr lang="pt-BR" b="1" dirty="0" smtClean="0"/>
          </a:p>
          <a:p>
            <a:r>
              <a:rPr lang="pt-BR" b="1" dirty="0" err="1" smtClean="0"/>
              <a:t>It</a:t>
            </a:r>
            <a:r>
              <a:rPr lang="pt-BR" b="1" dirty="0" err="1" smtClean="0"/>
              <a:t>’s</a:t>
            </a:r>
            <a:r>
              <a:rPr lang="pt-BR" b="1" dirty="0" smtClean="0"/>
              <a:t> </a:t>
            </a:r>
            <a:r>
              <a:rPr lang="pt-BR" b="1" dirty="0" err="1" smtClean="0"/>
              <a:t>beautiful</a:t>
            </a:r>
            <a:r>
              <a:rPr lang="pt-BR" b="1" dirty="0" smtClean="0"/>
              <a:t>!!!!!!</a:t>
            </a:r>
            <a:endParaRPr lang="pt-BR"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build="p"/>
    </p:bld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1OLHO.jpg"/>
          <p:cNvPicPr>
            <a:picLocks noChangeAspect="1"/>
          </p:cNvPicPr>
          <p:nvPr/>
        </p:nvPicPr>
        <p:blipFill>
          <a:blip r:embed="rId2">
            <a:lum bright="37000" contrast="11000"/>
          </a:blip>
          <a:stretch>
            <a:fillRect/>
          </a:stretch>
        </p:blipFill>
        <p:spPr>
          <a:xfrm>
            <a:off x="0" y="4343400"/>
            <a:ext cx="3352800" cy="2514600"/>
          </a:xfrm>
          <a:prstGeom prst="rect">
            <a:avLst/>
          </a:prstGeom>
        </p:spPr>
      </p:pic>
      <p:pic>
        <p:nvPicPr>
          <p:cNvPr id="7" name="Picture 6" descr="1OLHO.jpg"/>
          <p:cNvPicPr>
            <a:picLocks noChangeAspect="1"/>
          </p:cNvPicPr>
          <p:nvPr/>
        </p:nvPicPr>
        <p:blipFill>
          <a:blip r:embed="rId2">
            <a:lum bright="37000" contrast="11000"/>
          </a:blip>
          <a:stretch>
            <a:fillRect/>
          </a:stretch>
        </p:blipFill>
        <p:spPr>
          <a:xfrm>
            <a:off x="5791200" y="0"/>
            <a:ext cx="3352800" cy="2514600"/>
          </a:xfrm>
          <a:prstGeom prst="rect">
            <a:avLst/>
          </a:prstGeom>
        </p:spPr>
      </p:pic>
      <p:pic>
        <p:nvPicPr>
          <p:cNvPr id="4" name="Picture 3" descr="1OLHO.jpg"/>
          <p:cNvPicPr>
            <a:picLocks noChangeAspect="1"/>
          </p:cNvPicPr>
          <p:nvPr/>
        </p:nvPicPr>
        <p:blipFill>
          <a:blip r:embed="rId2">
            <a:lum bright="37000" contrast="11000"/>
          </a:blip>
          <a:stretch>
            <a:fillRect/>
          </a:stretch>
        </p:blipFill>
        <p:spPr>
          <a:xfrm>
            <a:off x="0" y="0"/>
            <a:ext cx="3352800" cy="2514600"/>
          </a:xfrm>
          <a:prstGeom prst="rect">
            <a:avLst/>
          </a:prstGeom>
        </p:spPr>
      </p:pic>
      <p:sp>
        <p:nvSpPr>
          <p:cNvPr id="2" name="Title 1"/>
          <p:cNvSpPr>
            <a:spLocks noGrp="1"/>
          </p:cNvSpPr>
          <p:nvPr>
            <p:ph type="title"/>
          </p:nvPr>
        </p:nvSpPr>
        <p:spPr>
          <a:xfrm>
            <a:off x="0" y="1066800"/>
            <a:ext cx="9144000" cy="3810000"/>
          </a:xfrm>
        </p:spPr>
        <p:txBody>
          <a:bodyPr>
            <a:normAutofit/>
          </a:bodyPr>
          <a:lstStyle/>
          <a:p>
            <a:r>
              <a:rPr lang="pt-BR" b="1" dirty="0" err="1" smtClean="0"/>
              <a:t>Why</a:t>
            </a:r>
            <a:r>
              <a:rPr lang="pt-BR" b="1" dirty="0" smtClean="0"/>
              <a:t> </a:t>
            </a:r>
            <a:r>
              <a:rPr lang="pt-BR" b="1" dirty="0" err="1" smtClean="0"/>
              <a:t>not</a:t>
            </a:r>
            <a:r>
              <a:rPr lang="pt-BR" b="1" dirty="0" smtClean="0"/>
              <a:t/>
            </a:r>
            <a:br>
              <a:rPr lang="pt-BR" b="1" dirty="0" smtClean="0"/>
            </a:br>
            <a:r>
              <a:rPr lang="pt-BR" b="1" dirty="0" smtClean="0"/>
              <a:t>a Cultural Network </a:t>
            </a:r>
            <a:br>
              <a:rPr lang="pt-BR" b="1" dirty="0" smtClean="0"/>
            </a:br>
            <a:r>
              <a:rPr lang="pt-BR" b="1" dirty="0" smtClean="0"/>
              <a:t>to interchange</a:t>
            </a:r>
            <a:br>
              <a:rPr lang="pt-BR" b="1" dirty="0" smtClean="0"/>
            </a:br>
            <a:r>
              <a:rPr lang="pt-BR" b="1" dirty="0" err="1" smtClean="0"/>
              <a:t>Art</a:t>
            </a:r>
            <a:r>
              <a:rPr lang="pt-BR" b="1" dirty="0" smtClean="0"/>
              <a:t> </a:t>
            </a:r>
            <a:r>
              <a:rPr lang="pt-BR" b="1" dirty="0" err="1" smtClean="0"/>
              <a:t>Knowledge</a:t>
            </a:r>
            <a:r>
              <a:rPr lang="pt-BR" b="1" dirty="0" smtClean="0"/>
              <a:t>?</a:t>
            </a:r>
            <a:endParaRPr lang="pt-BR" b="1" dirty="0"/>
          </a:p>
        </p:txBody>
      </p:sp>
      <p:pic>
        <p:nvPicPr>
          <p:cNvPr id="6" name="Picture 5" descr="1OLHO.jpg"/>
          <p:cNvPicPr>
            <a:picLocks noChangeAspect="1"/>
          </p:cNvPicPr>
          <p:nvPr/>
        </p:nvPicPr>
        <p:blipFill>
          <a:blip r:embed="rId2">
            <a:lum bright="37000" contrast="11000"/>
          </a:blip>
          <a:stretch>
            <a:fillRect/>
          </a:stretch>
        </p:blipFill>
        <p:spPr>
          <a:xfrm>
            <a:off x="5791200" y="4343400"/>
            <a:ext cx="3352800" cy="2514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343247348GRS CAVE UFO 1.jpg"/>
          <p:cNvPicPr>
            <a:picLocks noChangeAspect="1"/>
          </p:cNvPicPr>
          <p:nvPr/>
        </p:nvPicPr>
        <p:blipFill>
          <a:blip r:embed="rId2"/>
          <a:stretch>
            <a:fillRect/>
          </a:stretch>
        </p:blipFill>
        <p:spPr>
          <a:xfrm>
            <a:off x="-41563" y="1084217"/>
            <a:ext cx="9185563" cy="5773783"/>
          </a:xfrm>
          <a:prstGeom prst="rect">
            <a:avLst/>
          </a:prstGeom>
        </p:spPr>
      </p:pic>
      <p:sp>
        <p:nvSpPr>
          <p:cNvPr id="2" name="Title 1"/>
          <p:cNvSpPr>
            <a:spLocks noGrp="1"/>
          </p:cNvSpPr>
          <p:nvPr>
            <p:ph type="title"/>
          </p:nvPr>
        </p:nvSpPr>
        <p:spPr>
          <a:xfrm>
            <a:off x="0" y="274638"/>
            <a:ext cx="9064336" cy="1020762"/>
          </a:xfrm>
        </p:spPr>
        <p:txBody>
          <a:bodyPr>
            <a:noAutofit/>
          </a:bodyPr>
          <a:lstStyle/>
          <a:p>
            <a:r>
              <a:rPr lang="pt-BR" sz="3200" b="1" dirty="0" smtClean="0"/>
              <a:t>Do </a:t>
            </a:r>
            <a:r>
              <a:rPr lang="pt-BR" sz="3200" b="1" dirty="0" err="1" smtClean="0"/>
              <a:t>you</a:t>
            </a:r>
            <a:r>
              <a:rPr lang="pt-BR" sz="3200" b="1" dirty="0" smtClean="0"/>
              <a:t> </a:t>
            </a:r>
            <a:r>
              <a:rPr lang="pt-BR" sz="3200" b="1" dirty="0" err="1" smtClean="0"/>
              <a:t>know</a:t>
            </a:r>
            <a:r>
              <a:rPr lang="pt-BR" sz="3200" b="1" dirty="0" smtClean="0"/>
              <a:t> </a:t>
            </a:r>
            <a:r>
              <a:rPr lang="pt-BR" sz="3200" b="1" dirty="0" err="1" smtClean="0"/>
              <a:t>any</a:t>
            </a:r>
            <a:r>
              <a:rPr lang="pt-BR" sz="3200" b="1" dirty="0" smtClean="0"/>
              <a:t> </a:t>
            </a:r>
            <a:r>
              <a:rPr lang="pt-BR" sz="3200" b="1" dirty="0" err="1" smtClean="0"/>
              <a:t>culture</a:t>
            </a:r>
            <a:r>
              <a:rPr lang="pt-BR" sz="3200" b="1" dirty="0" smtClean="0"/>
              <a:t>, </a:t>
            </a:r>
            <a:r>
              <a:rPr lang="pt-BR" sz="3200" b="1" dirty="0" err="1" smtClean="0"/>
              <a:t>at</a:t>
            </a:r>
            <a:r>
              <a:rPr lang="pt-BR" sz="3200" b="1" dirty="0" smtClean="0"/>
              <a:t> </a:t>
            </a:r>
            <a:r>
              <a:rPr lang="pt-BR" sz="3200" b="1" dirty="0" err="1" smtClean="0"/>
              <a:t>any</a:t>
            </a:r>
            <a:r>
              <a:rPr lang="pt-BR" sz="3200" b="1" dirty="0" smtClean="0"/>
              <a:t> time, </a:t>
            </a:r>
            <a:r>
              <a:rPr lang="pt-BR" sz="3200" b="1" dirty="0" err="1" smtClean="0"/>
              <a:t>without</a:t>
            </a:r>
            <a:r>
              <a:rPr lang="pt-BR" sz="3200" b="1" dirty="0" smtClean="0"/>
              <a:t> </a:t>
            </a:r>
            <a:r>
              <a:rPr lang="pt-BR" sz="3200" b="1" dirty="0" err="1" smtClean="0"/>
              <a:t>art</a:t>
            </a:r>
            <a:r>
              <a:rPr lang="pt-BR" sz="3200" b="1" dirty="0" smtClean="0"/>
              <a:t>?</a:t>
            </a:r>
            <a:endParaRPr lang="pt-BR" sz="3200" b="1"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PixelToy Image 2"/>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858000"/>
          </a:xfrm>
          <a:prstGeom prst="rect">
            <a:avLst/>
          </a:prstGeom>
        </p:spPr>
      </p:pic>
      <p:sp>
        <p:nvSpPr>
          <p:cNvPr id="2" name="Title 1"/>
          <p:cNvSpPr>
            <a:spLocks noGrp="1"/>
          </p:cNvSpPr>
          <p:nvPr>
            <p:ph type="title"/>
          </p:nvPr>
        </p:nvSpPr>
        <p:spPr>
          <a:xfrm>
            <a:off x="457200" y="152400"/>
            <a:ext cx="8229600" cy="1401762"/>
          </a:xfrm>
        </p:spPr>
        <p:txBody>
          <a:bodyPr>
            <a:normAutofit fontScale="90000"/>
          </a:bodyPr>
          <a:lstStyle/>
          <a:p>
            <a:r>
              <a:rPr lang="pt-BR" dirty="0" err="1" smtClean="0">
                <a:solidFill>
                  <a:schemeClr val="bg1"/>
                </a:solidFill>
              </a:rPr>
              <a:t>This</a:t>
            </a:r>
            <a:r>
              <a:rPr lang="pt-BR" dirty="0" smtClean="0">
                <a:solidFill>
                  <a:schemeClr val="bg1"/>
                </a:solidFill>
              </a:rPr>
              <a:t> is </a:t>
            </a:r>
            <a:r>
              <a:rPr lang="pt-BR" dirty="0" err="1" smtClean="0">
                <a:solidFill>
                  <a:schemeClr val="bg1"/>
                </a:solidFill>
              </a:rPr>
              <a:t>the</a:t>
            </a:r>
            <a:r>
              <a:rPr lang="pt-BR" dirty="0" smtClean="0">
                <a:solidFill>
                  <a:schemeClr val="bg1"/>
                </a:solidFill>
              </a:rPr>
              <a:t> ART </a:t>
            </a:r>
            <a:r>
              <a:rPr lang="pt-BR" dirty="0" err="1" smtClean="0">
                <a:solidFill>
                  <a:schemeClr val="bg1"/>
                </a:solidFill>
              </a:rPr>
              <a:t>of</a:t>
            </a:r>
            <a:r>
              <a:rPr lang="pt-BR" dirty="0" smtClean="0">
                <a:solidFill>
                  <a:schemeClr val="bg1"/>
                </a:solidFill>
              </a:rPr>
              <a:t> </a:t>
            </a:r>
            <a:r>
              <a:rPr lang="pt-BR" dirty="0" err="1" smtClean="0">
                <a:solidFill>
                  <a:schemeClr val="bg1"/>
                </a:solidFill>
              </a:rPr>
              <a:t>our</a:t>
            </a:r>
            <a:r>
              <a:rPr lang="pt-BR" dirty="0" smtClean="0">
                <a:solidFill>
                  <a:schemeClr val="bg1"/>
                </a:solidFill>
              </a:rPr>
              <a:t> time!</a:t>
            </a:r>
            <a:br>
              <a:rPr lang="pt-BR" dirty="0" smtClean="0">
                <a:solidFill>
                  <a:schemeClr val="bg1"/>
                </a:solidFill>
              </a:rPr>
            </a:br>
            <a:r>
              <a:rPr lang="pt-BR" dirty="0" smtClean="0">
                <a:solidFill>
                  <a:schemeClr val="bg1"/>
                </a:solidFill>
              </a:rPr>
              <a:t>DIGITAL CULTURE</a:t>
            </a:r>
            <a:endParaRPr lang="pt-BR" dirty="0">
              <a:solidFill>
                <a:schemeClr val="bg1"/>
              </a:solidFill>
            </a:endParaRPr>
          </a:p>
        </p:txBody>
      </p:sp>
      <p:sp>
        <p:nvSpPr>
          <p:cNvPr id="4" name="TextBox 3"/>
          <p:cNvSpPr txBox="1"/>
          <p:nvPr/>
        </p:nvSpPr>
        <p:spPr>
          <a:xfrm>
            <a:off x="1143000" y="5943600"/>
            <a:ext cx="7239000" cy="646331"/>
          </a:xfrm>
          <a:prstGeom prst="rect">
            <a:avLst/>
          </a:prstGeom>
          <a:noFill/>
        </p:spPr>
        <p:txBody>
          <a:bodyPr wrap="square" rtlCol="0">
            <a:spAutoFit/>
          </a:bodyPr>
          <a:lstStyle/>
          <a:p>
            <a:r>
              <a:rPr lang="pt-BR" dirty="0" smtClean="0"/>
              <a:t>Ivani Santana                                               www.poeticatecnologica.ufba.br</a:t>
            </a:r>
          </a:p>
          <a:p>
            <a:r>
              <a:rPr lang="pt-BR" dirty="0" smtClean="0"/>
              <a:t>i</a:t>
            </a:r>
            <a:r>
              <a:rPr lang="pt-BR" dirty="0" smtClean="0"/>
              <a:t>vani_santana@uol.com.br                       www.mapad2.ufba.br</a:t>
            </a:r>
            <a:endParaRPr lang="pt-B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1600200" y="762000"/>
            <a:ext cx="6096000" cy="457200"/>
          </a:xfrm>
          <a:prstGeom prst="rect">
            <a:avLst/>
          </a:prstGeom>
          <a:noFill/>
          <a:ln w="9525">
            <a:noFill/>
            <a:miter lim="800000"/>
            <a:headEnd/>
            <a:tailEnd/>
          </a:ln>
        </p:spPr>
        <p:txBody>
          <a:bodyPr>
            <a:prstTxWarp prst="textNoShape">
              <a:avLst/>
            </a:prstTxWarp>
            <a:spAutoFit/>
          </a:bodyPr>
          <a:lstStyle/>
          <a:p>
            <a:pPr>
              <a:spcBef>
                <a:spcPct val="50000"/>
              </a:spcBef>
            </a:pPr>
            <a:r>
              <a:rPr lang="en-GB"/>
              <a:t>“Close-circuit” - circuito fechado de câmera</a:t>
            </a:r>
          </a:p>
        </p:txBody>
      </p:sp>
      <p:pic>
        <p:nvPicPr>
          <p:cNvPr id="25603" name="Picture 5" descr="09_1.jpg                                                       0018C922Macintosh HD                   BC94303A:"/>
          <p:cNvPicPr>
            <a:picLocks noChangeAspect="1" noChangeArrowheads="1"/>
          </p:cNvPicPr>
          <p:nvPr/>
        </p:nvPicPr>
        <p:blipFill>
          <a:blip r:embed="rId2"/>
          <a:srcRect/>
          <a:stretch>
            <a:fillRect/>
          </a:stretch>
        </p:blipFill>
        <p:spPr bwMode="auto">
          <a:xfrm>
            <a:off x="0" y="381000"/>
            <a:ext cx="9144000" cy="6218238"/>
          </a:xfrm>
          <a:prstGeom prst="rect">
            <a:avLst/>
          </a:prstGeom>
          <a:noFill/>
          <a:ln w="9525">
            <a:noFill/>
            <a:miter lim="800000"/>
            <a:headEnd/>
            <a:tailEnd/>
          </a:ln>
        </p:spPr>
      </p:pic>
    </p:spTree>
  </p:cSld>
  <p:clrMapOvr>
    <a:masterClrMapping/>
  </p:clrMapOvr>
  <p:transition spd="slow" advClick="0" advTm="3000">
    <p:dissolv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2308</TotalTime>
  <Words>1691</Words>
  <Application>Microsoft Macintosh PowerPoint</Application>
  <PresentationFormat>On-screen Show (4:3)</PresentationFormat>
  <Paragraphs>276</Paragraphs>
  <Slides>87</Slides>
  <Notes>15</Notes>
  <HiddenSlides>0</HiddenSlides>
  <MMClips>1</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87</vt:i4>
      </vt:variant>
    </vt:vector>
  </HeadingPairs>
  <TitlesOfParts>
    <vt:vector size="89" baseType="lpstr">
      <vt:lpstr>Office Theme</vt:lpstr>
      <vt:lpstr>Document</vt:lpstr>
      <vt:lpstr>Ivani Santana ivani.santana@pq.cnpq.br / ivani@ufba.br ivani_santana@uol.com.br   Federal University of Bahia  Institutit of Humanities, Arts and Science Prof. Milton Santos Professor of Art and Contemporary Technology (ArTeC) and Master and PH.D. Program of Theater and Dance  Research Group Technological Poetics www.poeticatecnologica.ufba.br  Map and Program of Art in Digital Dance www.mapad2.ufba.br  Choreographer, dancer,  research of art/dance and tecnology</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“A hole in space”. A “non-place” (network) to Performing Arts. Ivani Santana</vt:lpstr>
      <vt:lpstr>Slide 19</vt:lpstr>
      <vt:lpstr>Slide 20</vt:lpstr>
      <vt:lpstr>Slide 21</vt:lpstr>
      <vt:lpstr>Slide 22</vt:lpstr>
      <vt:lpstr>Slide 23</vt:lpstr>
      <vt:lpstr>Slide 24</vt:lpstr>
      <vt:lpstr>Slide 25</vt:lpstr>
      <vt:lpstr>“A hole in space”. A “non-place” (network) toPerforming Arts Ivani Santana</vt:lpstr>
      <vt:lpstr>Slide 27</vt:lpstr>
      <vt:lpstr>Slide 28</vt:lpstr>
      <vt:lpstr>Slide 29</vt:lpstr>
      <vt:lpstr>Slide 30</vt:lpstr>
      <vt:lpstr>Slide 31</vt:lpstr>
      <vt:lpstr>Slide 32</vt:lpstr>
      <vt:lpstr>Slide 33</vt:lpstr>
      <vt:lpstr>“A hole in space”. A “non-place” (network) toPerforming Arts Ivani Santana</vt:lpstr>
      <vt:lpstr>Slide 35</vt:lpstr>
      <vt:lpstr>Slide 36</vt:lpstr>
      <vt:lpstr>Slide 37</vt:lpstr>
      <vt:lpstr>Slide 38</vt:lpstr>
      <vt:lpstr>Slide 39</vt:lpstr>
      <vt:lpstr>Slide 40</vt:lpstr>
      <vt:lpstr>Slide 41</vt:lpstr>
      <vt:lpstr>Slide 42</vt:lpstr>
      <vt:lpstr>“A hole in space”. A “non-place” (network) toPerforming Arts</vt:lpstr>
      <vt:lpstr>Slide 44</vt:lpstr>
      <vt:lpstr>Slide 45</vt:lpstr>
      <vt:lpstr>Slide 46</vt:lpstr>
      <vt:lpstr>“A hole in space”. A “non-place” (network) to Performing Arts</vt:lpstr>
      <vt:lpstr>“A hole in space”. A “non-place” (network) to Performing Arts</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 Why  NETWORK PERFORMANCE TELEMATIC ART ?</vt:lpstr>
      <vt:lpstr>Why not a Cultural Network  to interchange Art Knowledge?</vt:lpstr>
      <vt:lpstr>Do you know any culture, at any time, without art?</vt:lpstr>
      <vt:lpstr>This is the ART of our time! DIGITAL CULTURE</vt:lpstr>
    </vt:vector>
  </TitlesOfParts>
  <Company>UFBA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hole in space” Network Performance</dc:title>
  <dc:creator>Ivani Santana</dc:creator>
  <cp:lastModifiedBy>Ivani Santana</cp:lastModifiedBy>
  <cp:revision>108</cp:revision>
  <dcterms:created xsi:type="dcterms:W3CDTF">2011-10-18T10:57:52Z</dcterms:created>
  <dcterms:modified xsi:type="dcterms:W3CDTF">2011-10-18T17:41:03Z</dcterms:modified>
</cp:coreProperties>
</file>