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comments/comment1.xml" ContentType="application/vnd.openxmlformats-officedocument.presentationml.comment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56" r:id="rId2"/>
    <p:sldId id="364" r:id="rId3"/>
    <p:sldId id="321" r:id="rId4"/>
    <p:sldId id="322" r:id="rId5"/>
    <p:sldId id="353" r:id="rId6"/>
    <p:sldId id="351" r:id="rId7"/>
    <p:sldId id="352" r:id="rId8"/>
    <p:sldId id="354" r:id="rId9"/>
    <p:sldId id="291" r:id="rId10"/>
    <p:sldId id="366" r:id="rId11"/>
    <p:sldId id="372" r:id="rId12"/>
    <p:sldId id="375" r:id="rId13"/>
    <p:sldId id="356" r:id="rId14"/>
    <p:sldId id="369" r:id="rId15"/>
    <p:sldId id="367" r:id="rId16"/>
    <p:sldId id="368" r:id="rId17"/>
    <p:sldId id="360" r:id="rId18"/>
    <p:sldId id="363" r:id="rId19"/>
    <p:sldId id="371" r:id="rId20"/>
    <p:sldId id="309" r:id="rId21"/>
    <p:sldId id="310" r:id="rId22"/>
    <p:sldId id="312" r:id="rId23"/>
    <p:sldId id="258" r:id="rId24"/>
    <p:sldId id="313" r:id="rId25"/>
    <p:sldId id="336" r:id="rId26"/>
    <p:sldId id="332" r:id="rId27"/>
    <p:sldId id="337" r:id="rId28"/>
    <p:sldId id="373" r:id="rId29"/>
    <p:sldId id="374" r:id="rId30"/>
    <p:sldId id="339" r:id="rId31"/>
    <p:sldId id="341" r:id="rId32"/>
    <p:sldId id="340" r:id="rId33"/>
    <p:sldId id="338" r:id="rId34"/>
    <p:sldId id="292" r:id="rId35"/>
    <p:sldId id="277" r:id="rId36"/>
    <p:sldId id="333" r:id="rId37"/>
    <p:sldId id="288" r:id="rId38"/>
    <p:sldId id="307" r:id="rId39"/>
    <p:sldId id="306" r:id="rId40"/>
    <p:sldId id="317" r:id="rId41"/>
    <p:sldId id="370" r:id="rId42"/>
    <p:sldId id="297" r:id="rId43"/>
    <p:sldId id="334" r:id="rId44"/>
    <p:sldId id="316" r:id="rId45"/>
    <p:sldId id="376"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llan Orozco Solano" initials="AA" lastIdx="2"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190A1F"/>
    <a:srgbClr val="1A0F31"/>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Objects="1">
      <p:cViewPr varScale="1">
        <p:scale>
          <a:sx n="111" d="100"/>
          <a:sy n="111" d="100"/>
        </p:scale>
        <p:origin x="-816" y="-12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aorozco:Desktop:INB_statisticalGraphs_Jun2009.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aorozco:Desktop:INB_statisticalGraphs_Jun2009.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1400"/>
            </a:pPr>
            <a:r>
              <a:rPr lang="en-US" sz="1400"/>
              <a:t>MOBY-DEV Repository (402 services)</a:t>
            </a:r>
          </a:p>
        </c:rich>
      </c:tx>
      <c:layout>
        <c:manualLayout>
          <c:xMode val="edge"/>
          <c:yMode val="edge"/>
          <c:x val="0.216671364434743"/>
          <c:y val="5.1282635723166221E-2"/>
        </c:manualLayout>
      </c:layout>
      <c:spPr>
        <a:noFill/>
        <a:ln w="25400">
          <a:noFill/>
        </a:ln>
      </c:spPr>
    </c:title>
    <c:view3D>
      <c:rotX val="47"/>
      <c:rotY val="3"/>
      <c:perspective val="30"/>
    </c:view3D>
    <c:plotArea>
      <c:layout>
        <c:manualLayout>
          <c:layoutTarget val="inner"/>
          <c:xMode val="edge"/>
          <c:yMode val="edge"/>
          <c:x val="0.10683067964062201"/>
          <c:y val="0.11496192498963904"/>
          <c:w val="0.54395690663989715"/>
          <c:h val="0.88174860132615018"/>
        </c:manualLayout>
      </c:layout>
      <c:pie3DChart>
        <c:varyColors val="1"/>
        <c:ser>
          <c:idx val="0"/>
          <c:order val="0"/>
          <c:spPr>
            <a:solidFill>
              <a:srgbClr val="4F81BD"/>
            </a:solidFill>
            <a:ln w="25400">
              <a:noFill/>
            </a:ln>
            <a:scene3d>
              <a:camera prst="orthographicFront"/>
              <a:lightRig rig="threePt" dir="t"/>
            </a:scene3d>
            <a:sp3d>
              <a:bevelT w="139700" prst="cross"/>
            </a:sp3d>
          </c:spPr>
          <c:explosion val="23"/>
          <c:dPt>
            <c:idx val="0"/>
            <c:spPr>
              <a:scene3d>
                <a:camera prst="orthographicFront"/>
                <a:lightRig rig="threePt" dir="t"/>
              </a:scene3d>
              <a:sp3d>
                <a:bevelT w="139700" prst="cross"/>
              </a:sp3d>
            </c:spPr>
          </c:dPt>
          <c:dPt>
            <c:idx val="1"/>
            <c:spPr>
              <a:scene3d>
                <a:camera prst="orthographicFront"/>
                <a:lightRig rig="threePt" dir="t"/>
              </a:scene3d>
              <a:sp3d>
                <a:bevelT w="139700" prst="cross"/>
              </a:sp3d>
            </c:spPr>
          </c:dPt>
          <c:dPt>
            <c:idx val="2"/>
            <c:spPr>
              <a:scene3d>
                <a:camera prst="orthographicFront"/>
                <a:lightRig rig="threePt" dir="t"/>
              </a:scene3d>
              <a:sp3d>
                <a:bevelT w="139700" prst="cross"/>
              </a:sp3d>
            </c:spPr>
          </c:dPt>
          <c:dPt>
            <c:idx val="3"/>
            <c:spPr>
              <a:scene3d>
                <a:camera prst="orthographicFront"/>
                <a:lightRig rig="threePt" dir="t"/>
              </a:scene3d>
              <a:sp3d>
                <a:bevelT w="139700" prst="cross"/>
              </a:sp3d>
            </c:spPr>
          </c:dPt>
          <c:dPt>
            <c:idx val="4"/>
            <c:spPr>
              <a:scene3d>
                <a:camera prst="orthographicFront"/>
                <a:lightRig rig="threePt" dir="t"/>
              </a:scene3d>
              <a:sp3d>
                <a:bevelT w="139700" prst="cross"/>
              </a:sp3d>
            </c:spPr>
          </c:dPt>
          <c:dPt>
            <c:idx val="5"/>
            <c:spPr>
              <a:scene3d>
                <a:camera prst="orthographicFront"/>
                <a:lightRig rig="threePt" dir="t"/>
              </a:scene3d>
              <a:sp3d>
                <a:bevelT w="139700" prst="cross"/>
              </a:sp3d>
            </c:spPr>
          </c:dPt>
          <c:dPt>
            <c:idx val="6"/>
            <c:spPr>
              <a:scene3d>
                <a:camera prst="orthographicFront"/>
                <a:lightRig rig="threePt" dir="t"/>
              </a:scene3d>
              <a:sp3d>
                <a:bevelT w="139700" prst="cross"/>
              </a:sp3d>
            </c:spPr>
          </c:dPt>
          <c:dPt>
            <c:idx val="7"/>
            <c:spPr>
              <a:scene3d>
                <a:camera prst="orthographicFront"/>
                <a:lightRig rig="threePt" dir="t"/>
              </a:scene3d>
              <a:sp3d>
                <a:bevelT w="139700" prst="cross"/>
              </a:sp3d>
            </c:spPr>
          </c:dPt>
          <c:dPt>
            <c:idx val="8"/>
            <c:spPr>
              <a:scene3d>
                <a:camera prst="orthographicFront"/>
                <a:lightRig rig="threePt" dir="t"/>
              </a:scene3d>
              <a:sp3d>
                <a:bevelT w="139700" prst="cross"/>
              </a:sp3d>
            </c:spPr>
          </c:dPt>
          <c:dPt>
            <c:idx val="9"/>
            <c:spPr>
              <a:scene3d>
                <a:camera prst="orthographicFront"/>
                <a:lightRig rig="threePt" dir="t"/>
              </a:scene3d>
              <a:sp3d>
                <a:bevelT w="139700" prst="cross"/>
              </a:sp3d>
            </c:spPr>
          </c:dPt>
          <c:dPt>
            <c:idx val="10"/>
            <c:spPr>
              <a:scene3d>
                <a:camera prst="orthographicFront"/>
                <a:lightRig rig="threePt" dir="t"/>
              </a:scene3d>
              <a:sp3d>
                <a:bevelT w="139700" prst="cross"/>
              </a:sp3d>
            </c:spPr>
          </c:dPt>
          <c:dPt>
            <c:idx val="11"/>
            <c:spPr>
              <a:scene3d>
                <a:camera prst="orthographicFront"/>
                <a:lightRig rig="threePt" dir="t"/>
              </a:scene3d>
              <a:sp3d>
                <a:bevelT w="139700" prst="cross"/>
              </a:sp3d>
            </c:spPr>
          </c:dPt>
          <c:dPt>
            <c:idx val="12"/>
            <c:spPr>
              <a:scene3d>
                <a:camera prst="orthographicFront"/>
                <a:lightRig rig="threePt" dir="t"/>
              </a:scene3d>
              <a:sp3d>
                <a:bevelT w="139700" prst="cross"/>
              </a:sp3d>
            </c:spPr>
          </c:dPt>
          <c:dPt>
            <c:idx val="13"/>
            <c:spPr>
              <a:scene3d>
                <a:camera prst="orthographicFront"/>
                <a:lightRig rig="threePt" dir="t"/>
              </a:scene3d>
              <a:sp3d>
                <a:bevelT w="139700" prst="cross"/>
              </a:sp3d>
            </c:spPr>
          </c:dPt>
          <c:dPt>
            <c:idx val="14"/>
            <c:spPr>
              <a:scene3d>
                <a:camera prst="orthographicFront"/>
                <a:lightRig rig="threePt" dir="t"/>
              </a:scene3d>
              <a:sp3d>
                <a:bevelT w="139700" prst="cross"/>
              </a:sp3d>
            </c:spPr>
          </c:dPt>
          <c:dPt>
            <c:idx val="15"/>
            <c:spPr>
              <a:scene3d>
                <a:camera prst="orthographicFront"/>
                <a:lightRig rig="threePt" dir="t"/>
              </a:scene3d>
              <a:sp3d>
                <a:bevelT w="139700" prst="cross"/>
              </a:sp3d>
            </c:spPr>
          </c:dPt>
          <c:dPt>
            <c:idx val="16"/>
            <c:spPr>
              <a:scene3d>
                <a:camera prst="orthographicFront"/>
                <a:lightRig rig="threePt" dir="t"/>
              </a:scene3d>
              <a:sp3d>
                <a:bevelT w="139700" prst="cross"/>
              </a:sp3d>
            </c:spPr>
          </c:dPt>
          <c:dPt>
            <c:idx val="17"/>
            <c:spPr>
              <a:scene3d>
                <a:camera prst="orthographicFront"/>
                <a:lightRig rig="threePt" dir="t"/>
              </a:scene3d>
              <a:sp3d>
                <a:bevelT w="139700" prst="cross"/>
              </a:sp3d>
            </c:spPr>
          </c:dPt>
          <c:dPt>
            <c:idx val="18"/>
            <c:spPr>
              <a:scene3d>
                <a:camera prst="orthographicFront"/>
                <a:lightRig rig="threePt" dir="t"/>
              </a:scene3d>
              <a:sp3d>
                <a:bevelT w="139700" prst="cross"/>
              </a:sp3d>
            </c:spPr>
          </c:dPt>
          <c:dLbls>
            <c:spPr>
              <a:noFill/>
              <a:ln w="25400">
                <a:noFill/>
              </a:ln>
            </c:spPr>
            <c:showVal val="1"/>
          </c:dLbls>
          <c:cat>
            <c:strRef>
              <c:f>Sheet1!$A$19:$S$19</c:f>
              <c:strCache>
                <c:ptCount val="19"/>
                <c:pt idx="0">
                  <c:v>Distances</c:v>
                </c:pt>
                <c:pt idx="1">
                  <c:v>Clustering</c:v>
                </c:pt>
                <c:pt idx="2">
                  <c:v>Repeat_Masking</c:v>
                </c:pt>
                <c:pt idx="3">
                  <c:v>StructuralStudies</c:v>
                </c:pt>
                <c:pt idx="4">
                  <c:v>SequenceAnalysis</c:v>
                </c:pt>
                <c:pt idx="5">
                  <c:v>Base_Calling</c:v>
                </c:pt>
                <c:pt idx="6">
                  <c:v>Database</c:v>
                </c:pt>
                <c:pt idx="7">
                  <c:v>Biochemistry</c:v>
                </c:pt>
                <c:pt idx="8">
                  <c:v>Translating</c:v>
                </c:pt>
                <c:pt idx="9">
                  <c:v>Sequence_Assembly</c:v>
                </c:pt>
                <c:pt idx="10">
                  <c:v>Annotations</c:v>
                </c:pt>
                <c:pt idx="11">
                  <c:v>GeneExpression</c:v>
                </c:pt>
                <c:pt idx="12">
                  <c:v>Alignment</c:v>
                </c:pt>
                <c:pt idx="13">
                  <c:v>Sequence_Filtering</c:v>
                </c:pt>
                <c:pt idx="14">
                  <c:v>Low_Complexity_Masking</c:v>
                </c:pt>
                <c:pt idx="15">
                  <c:v>Displaying</c:v>
                </c:pt>
                <c:pt idx="16">
                  <c:v>Converting</c:v>
                </c:pt>
                <c:pt idx="17">
                  <c:v>Parsing</c:v>
                </c:pt>
                <c:pt idx="18">
                  <c:v>StatisticsAndAccounting</c:v>
                </c:pt>
              </c:strCache>
            </c:strRef>
          </c:cat>
          <c:val>
            <c:numRef>
              <c:f>Sheet1!$A$20:$S$20</c:f>
              <c:numCache>
                <c:formatCode>General</c:formatCode>
                <c:ptCount val="19"/>
                <c:pt idx="0">
                  <c:v>14</c:v>
                </c:pt>
                <c:pt idx="1">
                  <c:v>2</c:v>
                </c:pt>
                <c:pt idx="2">
                  <c:v>2</c:v>
                </c:pt>
                <c:pt idx="3">
                  <c:v>97</c:v>
                </c:pt>
                <c:pt idx="4">
                  <c:v>37</c:v>
                </c:pt>
                <c:pt idx="5">
                  <c:v>2</c:v>
                </c:pt>
                <c:pt idx="6">
                  <c:v>71</c:v>
                </c:pt>
                <c:pt idx="7">
                  <c:v>3</c:v>
                </c:pt>
                <c:pt idx="8">
                  <c:v>4</c:v>
                </c:pt>
                <c:pt idx="9">
                  <c:v>2</c:v>
                </c:pt>
                <c:pt idx="10">
                  <c:v>17</c:v>
                </c:pt>
                <c:pt idx="11">
                  <c:v>7</c:v>
                </c:pt>
                <c:pt idx="12">
                  <c:v>67</c:v>
                </c:pt>
                <c:pt idx="13">
                  <c:v>2</c:v>
                </c:pt>
                <c:pt idx="14">
                  <c:v>3</c:v>
                </c:pt>
                <c:pt idx="15">
                  <c:v>7</c:v>
                </c:pt>
                <c:pt idx="16">
                  <c:v>27</c:v>
                </c:pt>
                <c:pt idx="17">
                  <c:v>26</c:v>
                </c:pt>
                <c:pt idx="18">
                  <c:v>5</c:v>
                </c:pt>
              </c:numCache>
            </c:numRef>
          </c:val>
        </c:ser>
      </c:pie3DChart>
      <c:spPr>
        <a:noFill/>
        <a:ln w="25400">
          <a:noFill/>
        </a:ln>
      </c:spPr>
    </c:plotArea>
    <c:legend>
      <c:legendPos val="r"/>
      <c:layout>
        <c:manualLayout>
          <c:xMode val="edge"/>
          <c:yMode val="edge"/>
          <c:x val="0.59572479187299598"/>
          <c:y val="0.28872259672576905"/>
          <c:w val="0.36716653102048408"/>
          <c:h val="0.52921401461508011"/>
        </c:manualLayout>
      </c:layout>
      <c:spPr>
        <a:noFill/>
        <a:ln w="25400">
          <a:noFill/>
        </a:ln>
      </c:spPr>
      <c:txPr>
        <a:bodyPr/>
        <a:lstStyle/>
        <a:p>
          <a:pPr>
            <a:defRPr sz="800"/>
          </a:pPr>
          <a:endParaRPr lang="en-US"/>
        </a:p>
      </c:txPr>
    </c:legend>
    <c:dispBlanksAs val="zero"/>
  </c:chart>
  <c:spPr>
    <a:solidFill>
      <a:srgbClr val="FFFFFF"/>
    </a:solidFill>
    <a:ln w="3175">
      <a:solidFill>
        <a:schemeClr val="bg1"/>
      </a:solidFill>
      <a:prstDash val="solid"/>
    </a:ln>
  </c:sp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1000"/>
            </a:pPr>
            <a:r>
              <a:rPr lang="en-US" sz="1000"/>
              <a:t>INAB Repository (278 services)</a:t>
            </a:r>
          </a:p>
        </c:rich>
      </c:tx>
      <c:layout>
        <c:manualLayout>
          <c:xMode val="edge"/>
          <c:yMode val="edge"/>
          <c:x val="0.25059151142692493"/>
          <c:y val="2.9449927913940302E-3"/>
        </c:manualLayout>
      </c:layout>
      <c:spPr>
        <a:noFill/>
        <a:ln w="25400">
          <a:noFill/>
        </a:ln>
      </c:spPr>
    </c:title>
    <c:plotArea>
      <c:layout>
        <c:manualLayout>
          <c:layoutTarget val="inner"/>
          <c:xMode val="edge"/>
          <c:yMode val="edge"/>
          <c:x val="0.18357025287142206"/>
          <c:y val="0.12612460374271398"/>
          <c:w val="0.50329266176438692"/>
          <c:h val="0.7676270429431612"/>
        </c:manualLayout>
      </c:layout>
      <c:doughnutChart>
        <c:varyColors val="1"/>
        <c:ser>
          <c:idx val="1"/>
          <c:order val="1"/>
          <c:spPr>
            <a:solidFill>
              <a:srgbClr val="4F81BD"/>
            </a:solidFill>
            <a:ln w="25400">
              <a:noFill/>
            </a:ln>
          </c:spPr>
          <c:dPt>
            <c:idx val="0"/>
            <c:spPr/>
          </c:dPt>
          <c:dPt>
            <c:idx val="1"/>
            <c:spPr/>
          </c:dPt>
          <c:dPt>
            <c:idx val="2"/>
            <c:spPr/>
          </c:dPt>
          <c:dPt>
            <c:idx val="3"/>
            <c:spPr/>
          </c:dPt>
          <c:dPt>
            <c:idx val="4"/>
            <c:spPr/>
          </c:dPt>
          <c:dPt>
            <c:idx val="5"/>
            <c:spPr/>
          </c:dPt>
          <c:dPt>
            <c:idx val="6"/>
            <c:spPr/>
          </c:dPt>
          <c:dPt>
            <c:idx val="7"/>
            <c:spPr/>
          </c:dPt>
          <c:dPt>
            <c:idx val="8"/>
            <c:spPr/>
          </c:dPt>
          <c:dPt>
            <c:idx val="9"/>
            <c:spPr/>
          </c:dPt>
          <c:dPt>
            <c:idx val="10"/>
            <c:spPr/>
          </c:dPt>
          <c:dPt>
            <c:idx val="11"/>
            <c:spPr/>
          </c:dPt>
          <c:dPt>
            <c:idx val="12"/>
            <c:spPr/>
          </c:dPt>
          <c:dLbls>
            <c:dLbl>
              <c:idx val="0"/>
              <c:layout/>
              <c:showVal val="1"/>
            </c:dLbl>
            <c:dLbl>
              <c:idx val="1"/>
              <c:layout/>
              <c:showVal val="1"/>
            </c:dLbl>
            <c:dLbl>
              <c:idx val="2"/>
              <c:layout/>
              <c:showVal val="1"/>
            </c:dLbl>
            <c:dLbl>
              <c:idx val="3"/>
              <c:layout/>
              <c:showVal val="1"/>
            </c:dLbl>
            <c:dLbl>
              <c:idx val="4"/>
              <c:layout/>
              <c:showVal val="1"/>
            </c:dLbl>
            <c:dLbl>
              <c:idx val="5"/>
              <c:layout/>
              <c:showVal val="1"/>
            </c:dLbl>
            <c:dLbl>
              <c:idx val="6"/>
              <c:layout/>
              <c:showVal val="1"/>
            </c:dLbl>
            <c:dLbl>
              <c:idx val="7"/>
              <c:layout/>
              <c:showVal val="1"/>
            </c:dLbl>
            <c:dLbl>
              <c:idx val="8"/>
              <c:layout/>
              <c:showVal val="1"/>
            </c:dLbl>
            <c:dLbl>
              <c:idx val="9"/>
              <c:layout/>
              <c:showVal val="1"/>
            </c:dLbl>
            <c:dLbl>
              <c:idx val="10"/>
              <c:layout/>
              <c:showVal val="1"/>
            </c:dLbl>
            <c:dLbl>
              <c:idx val="11"/>
              <c:layout/>
              <c:showVal val="1"/>
            </c:dLbl>
            <c:dLbl>
              <c:idx val="12"/>
              <c:layout/>
              <c:showVal val="1"/>
            </c:dLbl>
            <c:delete val="1"/>
          </c:dLbls>
          <c:cat>
            <c:strRef>
              <c:f>Sheet1!$A$28:$M$28</c:f>
              <c:strCache>
                <c:ptCount val="13"/>
                <c:pt idx="0">
                  <c:v>Distances</c:v>
                </c:pt>
                <c:pt idx="1">
                  <c:v>Clustering</c:v>
                </c:pt>
                <c:pt idx="2">
                  <c:v>Structural Studies</c:v>
                </c:pt>
                <c:pt idx="3">
                  <c:v>Sequence Analysis</c:v>
                </c:pt>
                <c:pt idx="4">
                  <c:v>Database</c:v>
                </c:pt>
                <c:pt idx="5">
                  <c:v>Biochemistry</c:v>
                </c:pt>
                <c:pt idx="6">
                  <c:v>Translating</c:v>
                </c:pt>
                <c:pt idx="7">
                  <c:v>Annotations</c:v>
                </c:pt>
                <c:pt idx="8">
                  <c:v>GeneExpression</c:v>
                </c:pt>
                <c:pt idx="9">
                  <c:v>Alignment</c:v>
                </c:pt>
                <c:pt idx="10">
                  <c:v>Displaying</c:v>
                </c:pt>
                <c:pt idx="11">
                  <c:v>Converting</c:v>
                </c:pt>
                <c:pt idx="12">
                  <c:v>Parsing</c:v>
                </c:pt>
              </c:strCache>
            </c:strRef>
          </c:cat>
          <c:val>
            <c:numRef>
              <c:f>Sheet1!$A$29:$M$29</c:f>
              <c:numCache>
                <c:formatCode>General</c:formatCode>
                <c:ptCount val="13"/>
                <c:pt idx="0">
                  <c:v>12</c:v>
                </c:pt>
                <c:pt idx="1">
                  <c:v>2</c:v>
                </c:pt>
                <c:pt idx="2">
                  <c:v>28</c:v>
                </c:pt>
                <c:pt idx="3">
                  <c:v>34</c:v>
                </c:pt>
                <c:pt idx="4">
                  <c:v>51</c:v>
                </c:pt>
                <c:pt idx="5">
                  <c:v>1</c:v>
                </c:pt>
                <c:pt idx="6">
                  <c:v>3</c:v>
                </c:pt>
                <c:pt idx="7">
                  <c:v>13</c:v>
                </c:pt>
                <c:pt idx="8">
                  <c:v>9</c:v>
                </c:pt>
                <c:pt idx="9">
                  <c:v>61</c:v>
                </c:pt>
                <c:pt idx="10">
                  <c:v>6</c:v>
                </c:pt>
                <c:pt idx="11">
                  <c:v>25</c:v>
                </c:pt>
                <c:pt idx="12">
                  <c:v>30</c:v>
                </c:pt>
              </c:numCache>
            </c:numRef>
          </c:val>
        </c:ser>
        <c:ser>
          <c:idx val="0"/>
          <c:order val="0"/>
          <c:spPr>
            <a:solidFill>
              <a:srgbClr val="4F81BD"/>
            </a:solidFill>
            <a:ln w="25400">
              <a:noFill/>
            </a:ln>
            <a:scene3d>
              <a:camera prst="orthographicFront"/>
              <a:lightRig rig="threePt" dir="t"/>
            </a:scene3d>
            <a:sp3d>
              <a:bevelT w="139700" prst="cross"/>
            </a:sp3d>
          </c:spPr>
          <c:explosion val="13"/>
          <c:dPt>
            <c:idx val="0"/>
            <c:spPr>
              <a:scene3d>
                <a:camera prst="orthographicFront"/>
                <a:lightRig rig="threePt" dir="t"/>
              </a:scene3d>
              <a:sp3d>
                <a:bevelT w="139700" prst="cross"/>
              </a:sp3d>
            </c:spPr>
          </c:dPt>
          <c:dPt>
            <c:idx val="1"/>
            <c:spPr>
              <a:scene3d>
                <a:camera prst="orthographicFront"/>
                <a:lightRig rig="threePt" dir="t"/>
              </a:scene3d>
              <a:sp3d>
                <a:bevelT w="139700" prst="cross"/>
              </a:sp3d>
            </c:spPr>
          </c:dPt>
          <c:dPt>
            <c:idx val="2"/>
            <c:spPr>
              <a:scene3d>
                <a:camera prst="orthographicFront"/>
                <a:lightRig rig="threePt" dir="t"/>
              </a:scene3d>
              <a:sp3d>
                <a:bevelT w="139700" prst="cross"/>
              </a:sp3d>
            </c:spPr>
          </c:dPt>
          <c:dPt>
            <c:idx val="3"/>
            <c:spPr>
              <a:scene3d>
                <a:camera prst="orthographicFront"/>
                <a:lightRig rig="threePt" dir="t"/>
              </a:scene3d>
              <a:sp3d>
                <a:bevelT w="139700" prst="cross"/>
              </a:sp3d>
            </c:spPr>
          </c:dPt>
          <c:dPt>
            <c:idx val="4"/>
            <c:spPr>
              <a:scene3d>
                <a:camera prst="orthographicFront"/>
                <a:lightRig rig="threePt" dir="t"/>
              </a:scene3d>
              <a:sp3d>
                <a:bevelT w="139700" prst="cross"/>
              </a:sp3d>
            </c:spPr>
          </c:dPt>
          <c:dPt>
            <c:idx val="5"/>
            <c:spPr>
              <a:scene3d>
                <a:camera prst="orthographicFront"/>
                <a:lightRig rig="threePt" dir="t"/>
              </a:scene3d>
              <a:sp3d>
                <a:bevelT w="139700" prst="cross"/>
              </a:sp3d>
            </c:spPr>
          </c:dPt>
          <c:dPt>
            <c:idx val="6"/>
            <c:spPr>
              <a:scene3d>
                <a:camera prst="orthographicFront"/>
                <a:lightRig rig="threePt" dir="t"/>
              </a:scene3d>
              <a:sp3d>
                <a:bevelT w="139700" prst="cross"/>
              </a:sp3d>
            </c:spPr>
          </c:dPt>
          <c:dPt>
            <c:idx val="7"/>
            <c:spPr>
              <a:scene3d>
                <a:camera prst="orthographicFront"/>
                <a:lightRig rig="threePt" dir="t"/>
              </a:scene3d>
              <a:sp3d>
                <a:bevelT w="139700" prst="cross"/>
              </a:sp3d>
            </c:spPr>
          </c:dPt>
          <c:dPt>
            <c:idx val="8"/>
            <c:spPr>
              <a:scene3d>
                <a:camera prst="orthographicFront"/>
                <a:lightRig rig="threePt" dir="t"/>
              </a:scene3d>
              <a:sp3d>
                <a:bevelT w="139700" prst="cross"/>
              </a:sp3d>
            </c:spPr>
          </c:dPt>
          <c:dPt>
            <c:idx val="9"/>
            <c:spPr>
              <a:scene3d>
                <a:camera prst="orthographicFront"/>
                <a:lightRig rig="threePt" dir="t"/>
              </a:scene3d>
              <a:sp3d>
                <a:bevelT w="139700" prst="cross"/>
              </a:sp3d>
            </c:spPr>
          </c:dPt>
          <c:dPt>
            <c:idx val="10"/>
            <c:spPr>
              <a:scene3d>
                <a:camera prst="orthographicFront"/>
                <a:lightRig rig="threePt" dir="t"/>
              </a:scene3d>
              <a:sp3d>
                <a:bevelT w="139700" prst="cross"/>
              </a:sp3d>
            </c:spPr>
          </c:dPt>
          <c:dPt>
            <c:idx val="11"/>
            <c:spPr>
              <a:scene3d>
                <a:camera prst="orthographicFront"/>
                <a:lightRig rig="threePt" dir="t"/>
              </a:scene3d>
              <a:sp3d>
                <a:bevelT w="139700" prst="cross"/>
              </a:sp3d>
            </c:spPr>
          </c:dPt>
          <c:dPt>
            <c:idx val="12"/>
            <c:spPr>
              <a:scene3d>
                <a:camera prst="orthographicFront"/>
                <a:lightRig rig="threePt" dir="t"/>
              </a:scene3d>
              <a:sp3d>
                <a:bevelT w="139700" prst="cross"/>
              </a:sp3d>
            </c:spPr>
          </c:dPt>
          <c:dLbls>
            <c:dLbl>
              <c:idx val="0"/>
              <c:layout>
                <c:manualLayout>
                  <c:x val="4.1322314049586722E-2"/>
                  <c:y val="-6.7226890756302518E-2"/>
                </c:manualLayout>
              </c:layout>
              <c:showCatName val="1"/>
              <c:showPercent val="1"/>
            </c:dLbl>
            <c:dLbl>
              <c:idx val="1"/>
              <c:layout>
                <c:manualLayout>
                  <c:x val="6.4738292011019216E-2"/>
                  <c:y val="-4.6218487394958013E-2"/>
                </c:manualLayout>
              </c:layout>
              <c:showCatName val="1"/>
              <c:showPercent val="1"/>
            </c:dLbl>
            <c:dLbl>
              <c:idx val="2"/>
              <c:layout>
                <c:manualLayout>
                  <c:x val="4.3821066219387923E-2"/>
                  <c:y val="-9.7402597402596828E-3"/>
                </c:manualLayout>
              </c:layout>
              <c:showCatName val="1"/>
              <c:showPercent val="1"/>
            </c:dLbl>
            <c:dLbl>
              <c:idx val="3"/>
              <c:layout>
                <c:manualLayout>
                  <c:x val="-5.509641873278342E-3"/>
                  <c:y val="2.5210084033613401E-2"/>
                </c:manualLayout>
              </c:layout>
              <c:showCatName val="1"/>
              <c:showPercent val="1"/>
            </c:dLbl>
            <c:dLbl>
              <c:idx val="4"/>
              <c:layout/>
              <c:showCatName val="1"/>
              <c:showPercent val="1"/>
            </c:dLbl>
            <c:dLbl>
              <c:idx val="5"/>
              <c:layout/>
              <c:showCatName val="1"/>
              <c:showPercent val="1"/>
            </c:dLbl>
            <c:dLbl>
              <c:idx val="6"/>
              <c:layout>
                <c:manualLayout>
                  <c:x val="5.509641873278192E-3"/>
                  <c:y val="7.3529411764705899E-2"/>
                </c:manualLayout>
              </c:layout>
              <c:showCatName val="1"/>
              <c:showPercent val="1"/>
            </c:dLbl>
            <c:dLbl>
              <c:idx val="7"/>
              <c:layout>
                <c:manualLayout>
                  <c:x val="-5.3719008264462811E-2"/>
                  <c:y val="4.8319327731092321E-2"/>
                </c:manualLayout>
              </c:layout>
              <c:showCatName val="1"/>
              <c:showPercent val="1"/>
            </c:dLbl>
            <c:dLbl>
              <c:idx val="8"/>
              <c:layout/>
              <c:showCatName val="1"/>
              <c:showPercent val="1"/>
            </c:dLbl>
            <c:dLbl>
              <c:idx val="9"/>
              <c:layout>
                <c:manualLayout>
                  <c:x val="-9.0909090909090898E-2"/>
                  <c:y val="-4.8319327731092522E-2"/>
                </c:manualLayout>
              </c:layout>
              <c:showCatName val="1"/>
              <c:showPercent val="1"/>
            </c:dLbl>
            <c:dLbl>
              <c:idx val="10"/>
              <c:layout>
                <c:manualLayout>
                  <c:x val="-7.8512396694214892E-2"/>
                  <c:y val="-1.8907563025210204E-2"/>
                </c:manualLayout>
              </c:layout>
              <c:showCatName val="1"/>
              <c:showPercent val="1"/>
            </c:dLbl>
            <c:dLbl>
              <c:idx val="11"/>
              <c:layout>
                <c:manualLayout>
                  <c:x val="-6.3360881542699699E-2"/>
                  <c:y val="-6.0924369747899103E-2"/>
                </c:manualLayout>
              </c:layout>
              <c:showCatName val="1"/>
              <c:showPercent val="1"/>
            </c:dLbl>
            <c:dLbl>
              <c:idx val="12"/>
              <c:layout>
                <c:manualLayout>
                  <c:x val="1.3774104683195103E-3"/>
                  <c:y val="-3.8514961234346229E-17"/>
                </c:manualLayout>
              </c:layout>
              <c:showCatName val="1"/>
              <c:showPercent val="1"/>
            </c:dLbl>
            <c:spPr>
              <a:noFill/>
              <a:ln w="25400">
                <a:noFill/>
              </a:ln>
              <a:effectLst>
                <a:outerShdw blurRad="63500" dir="13500000" kx="2700000" rotWithShape="0">
                  <a:srgbClr val="000000">
                    <a:alpha val="15000"/>
                  </a:srgbClr>
                </a:outerShdw>
              </a:effectLst>
            </c:spPr>
            <c:txPr>
              <a:bodyPr/>
              <a:lstStyle/>
              <a:p>
                <a:pPr>
                  <a:defRPr sz="500"/>
                </a:pPr>
                <a:endParaRPr lang="en-US"/>
              </a:p>
            </c:txPr>
            <c:showVal val="1"/>
          </c:dLbls>
          <c:cat>
            <c:strRef>
              <c:f>Sheet1!$A$28:$M$28</c:f>
              <c:strCache>
                <c:ptCount val="13"/>
                <c:pt idx="0">
                  <c:v>Distances</c:v>
                </c:pt>
                <c:pt idx="1">
                  <c:v>Clustering</c:v>
                </c:pt>
                <c:pt idx="2">
                  <c:v>Structural Studies</c:v>
                </c:pt>
                <c:pt idx="3">
                  <c:v>Sequence Analysis</c:v>
                </c:pt>
                <c:pt idx="4">
                  <c:v>Database</c:v>
                </c:pt>
                <c:pt idx="5">
                  <c:v>Biochemistry</c:v>
                </c:pt>
                <c:pt idx="6">
                  <c:v>Translating</c:v>
                </c:pt>
                <c:pt idx="7">
                  <c:v>Annotations</c:v>
                </c:pt>
                <c:pt idx="8">
                  <c:v>GeneExpression</c:v>
                </c:pt>
                <c:pt idx="9">
                  <c:v>Alignment</c:v>
                </c:pt>
                <c:pt idx="10">
                  <c:v>Displaying</c:v>
                </c:pt>
                <c:pt idx="11">
                  <c:v>Converting</c:v>
                </c:pt>
                <c:pt idx="12">
                  <c:v>Parsing</c:v>
                </c:pt>
              </c:strCache>
            </c:strRef>
          </c:cat>
          <c:val>
            <c:numRef>
              <c:f>Sheet1!$A$29:$M$29</c:f>
              <c:numCache>
                <c:formatCode>General</c:formatCode>
                <c:ptCount val="13"/>
                <c:pt idx="0">
                  <c:v>12</c:v>
                </c:pt>
                <c:pt idx="1">
                  <c:v>2</c:v>
                </c:pt>
                <c:pt idx="2">
                  <c:v>28</c:v>
                </c:pt>
                <c:pt idx="3">
                  <c:v>34</c:v>
                </c:pt>
                <c:pt idx="4">
                  <c:v>51</c:v>
                </c:pt>
                <c:pt idx="5">
                  <c:v>1</c:v>
                </c:pt>
                <c:pt idx="6">
                  <c:v>3</c:v>
                </c:pt>
                <c:pt idx="7">
                  <c:v>13</c:v>
                </c:pt>
                <c:pt idx="8">
                  <c:v>9</c:v>
                </c:pt>
                <c:pt idx="9">
                  <c:v>61</c:v>
                </c:pt>
                <c:pt idx="10">
                  <c:v>6</c:v>
                </c:pt>
                <c:pt idx="11">
                  <c:v>25</c:v>
                </c:pt>
                <c:pt idx="12">
                  <c:v>30</c:v>
                </c:pt>
              </c:numCache>
            </c:numRef>
          </c:val>
        </c:ser>
        <c:firstSliceAng val="14"/>
        <c:holeSize val="50"/>
      </c:doughnutChart>
    </c:plotArea>
    <c:legend>
      <c:legendPos val="r"/>
      <c:layout>
        <c:manualLayout>
          <c:xMode val="edge"/>
          <c:yMode val="edge"/>
          <c:x val="0.73065039043984215"/>
          <c:y val="0.17918396564065897"/>
          <c:w val="0.17420424831946804"/>
          <c:h val="0.76052791696492505"/>
        </c:manualLayout>
      </c:layout>
      <c:spPr>
        <a:noFill/>
        <a:ln w="25400">
          <a:noFill/>
        </a:ln>
        <a:effectLst>
          <a:outerShdw blurRad="50800" dist="38100" dir="2700000" algn="tl" rotWithShape="0">
            <a:srgbClr val="000000">
              <a:alpha val="43000"/>
            </a:srgbClr>
          </a:outerShdw>
        </a:effectLst>
      </c:spPr>
      <c:txPr>
        <a:bodyPr/>
        <a:lstStyle/>
        <a:p>
          <a:pPr>
            <a:defRPr sz="800"/>
          </a:pPr>
          <a:endParaRPr lang="en-US"/>
        </a:p>
      </c:txPr>
    </c:legend>
    <c:dispBlanksAs val="zero"/>
  </c:chart>
  <c:spPr>
    <a:solidFill>
      <a:srgbClr val="FFFFFF"/>
    </a:solidFill>
    <a:ln w="3175">
      <a:solidFill>
        <a:srgbClr val="808080"/>
      </a:solidFill>
      <a:prstDash val="solid"/>
    </a:ln>
    <a:effectLst/>
  </c:spPr>
  <c:externalData r:id="rId1"/>
</c:chartSpace>
</file>

<file path=ppt/comments/comment1.xml><?xml version="1.0" encoding="utf-8"?>
<p:cmLst xmlns:a="http://schemas.openxmlformats.org/drawingml/2006/main" xmlns:r="http://schemas.openxmlformats.org/officeDocument/2006/relationships" xmlns:p="http://schemas.openxmlformats.org/presentationml/2006/main">
  <p:cm authorId="0" dt="2009-03-22T23:25:51.993" idx="2">
    <p:pos x="1469" y="3923"/>
    <p:text/>
  </p:cm>
</p:cmLst>
</file>

<file path=ppt/drawings/_rels/vmlDrawing1.v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 Id="rId4" Type="http://schemas.openxmlformats.org/officeDocument/2006/relationships/image" Target="../media/image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45EE097-5DD6-5C45-A301-1EA8C9D51797}" type="datetimeFigureOut">
              <a:rPr lang="en-US" smtClean="0"/>
              <a:pPr/>
              <a:t>10/18/2011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026118-DD38-CC4E-8854-C9A6DA7EF99E}" type="slidenum">
              <a:rPr lang="en-US" smtClean="0"/>
              <a:pPr/>
              <a:t>‹nº›</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5AB669D6-BE8D-0E47-AA56-AECC0FF72566}" type="slidenum">
              <a:rPr lang="es-ES">
                <a:latin typeface="Arial" pitchFamily="-107" charset="0"/>
              </a:rPr>
              <a:pPr/>
              <a:t>2</a:t>
            </a:fld>
            <a:endParaRPr lang="es-ES">
              <a:latin typeface="Arial" pitchFamily="-107" charset="0"/>
            </a:endParaRPr>
          </a:p>
        </p:txBody>
      </p:sp>
      <p:sp>
        <p:nvSpPr>
          <p:cNvPr id="25603" name="Rectangle 2"/>
          <p:cNvSpPr>
            <a:spLocks noGrp="1" noRot="1" noChangeAspect="1" noChangeArrowheads="1" noTextEdit="1"/>
          </p:cNvSpPr>
          <p:nvPr>
            <p:ph type="sldImg"/>
          </p:nvPr>
        </p:nvSpPr>
        <p:spPr>
          <a:xfrm>
            <a:off x="1319213" y="877888"/>
            <a:ext cx="4219575" cy="3165475"/>
          </a:xfrm>
          <a:solidFill>
            <a:srgbClr val="FFFFFF"/>
          </a:solidFill>
          <a:ln/>
        </p:spPr>
      </p:sp>
      <p:sp>
        <p:nvSpPr>
          <p:cNvPr id="25604" name="Text Box 3"/>
          <p:cNvSpPr>
            <a:spLocks noGrp="1" noChangeArrowheads="1"/>
          </p:cNvSpPr>
          <p:nvPr>
            <p:ph type="body" idx="1"/>
          </p:nvPr>
        </p:nvSpPr>
        <p:spPr>
          <a:xfrm>
            <a:off x="1062038" y="4349750"/>
            <a:ext cx="4743450" cy="3514725"/>
          </a:xfrm>
          <a:noFill/>
          <a:ln/>
        </p:spPr>
        <p:txBody>
          <a:bodyPr wrap="none" lIns="80184" tIns="40092" rIns="80184" bIns="40092" anchor="ctr"/>
          <a:lstStyle/>
          <a:p>
            <a:pPr eaLnBrk="1" hangingPunct="1"/>
            <a:endParaRPr lang="es-AR">
              <a:latin typeface="Arial" pitchFamily="-107"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080896E3-9A89-4345-9A3D-8162EC8F35DD}" type="slidenum">
              <a:rPr lang="es-ES">
                <a:latin typeface="Arial" pitchFamily="-107" charset="0"/>
              </a:rPr>
              <a:pPr/>
              <a:t>5</a:t>
            </a:fld>
            <a:endParaRPr lang="es-ES">
              <a:latin typeface="Arial" pitchFamily="-107"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xfrm>
            <a:off x="914400" y="4343400"/>
            <a:ext cx="5029200" cy="4114800"/>
          </a:xfrm>
          <a:noFill/>
          <a:ln/>
        </p:spPr>
        <p:txBody>
          <a:bodyPr/>
          <a:lstStyle/>
          <a:p>
            <a:pPr eaLnBrk="1" hangingPunct="1"/>
            <a:endParaRPr lang="en-US">
              <a:latin typeface="Arial" pitchFamily="-107"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6"/>
          <p:cNvSpPr>
            <a:spLocks noGrp="1" noChangeArrowheads="1"/>
          </p:cNvSpPr>
          <p:nvPr>
            <p:ph type="sldNum" sz="quarter"/>
          </p:nvPr>
        </p:nvSpPr>
        <p:spPr>
          <a:noFill/>
        </p:spPr>
        <p:txBody>
          <a:bodyPr/>
          <a:lstStyle/>
          <a:p>
            <a:fld id="{0A0B1F82-518F-6B4F-AC29-85D1C7C85F4B}" type="slidenum">
              <a:rPr lang="en-US"/>
              <a:pPr/>
              <a:t>34</a:t>
            </a:fld>
            <a:endParaRPr lang="en-US"/>
          </a:p>
        </p:txBody>
      </p:sp>
      <p:sp>
        <p:nvSpPr>
          <p:cNvPr id="15363" name="Text Box 1"/>
          <p:cNvSpPr>
            <a:spLocks noGrp="1" noRot="1" noChangeAspect="1" noChangeArrowheads="1"/>
          </p:cNvSpPr>
          <p:nvPr>
            <p:ph type="sldImg"/>
          </p:nvPr>
        </p:nvSpPr>
        <p:spPr>
          <a:xfrm>
            <a:off x="1143000" y="695325"/>
            <a:ext cx="4570413" cy="3427413"/>
          </a:xfrm>
          <a:solidFill>
            <a:srgbClr val="FFFFFF"/>
          </a:solidFill>
          <a:ln>
            <a:solidFill>
              <a:srgbClr val="000000"/>
            </a:solidFill>
            <a:miter lim="800000"/>
          </a:ln>
        </p:spPr>
      </p:sp>
      <p:sp>
        <p:nvSpPr>
          <p:cNvPr id="15364" name="Text Box 2"/>
          <p:cNvSpPr>
            <a:spLocks noGrp="1" noChangeArrowheads="1"/>
          </p:cNvSpPr>
          <p:nvPr>
            <p:ph type="body" idx="1"/>
          </p:nvPr>
        </p:nvSpPr>
        <p:spPr>
          <a:xfrm>
            <a:off x="685512" y="4343230"/>
            <a:ext cx="5486976" cy="4115139"/>
          </a:xfrm>
          <a:noFill/>
          <a:ln/>
        </p:spPr>
        <p:txBody>
          <a:bodyPr wrap="none" anchor="ctr"/>
          <a:lstStyle/>
          <a:p>
            <a:endParaRPr lang="en-US">
              <a:latin typeface="Times New Roman" pitchFamily="-107" charset="0"/>
              <a:ea typeface="ＭＳ Ｐゴシック" pitchFamily="-107" charset="-128"/>
              <a:cs typeface="ＭＳ Ｐゴシック" pitchFamily="-107"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Click to edit Master subtitle style</a:t>
            </a:r>
            <a:endParaRPr lang="en-US"/>
          </a:p>
        </p:txBody>
      </p:sp>
      <p:sp>
        <p:nvSpPr>
          <p:cNvPr id="4" name="Date Placeholder 3"/>
          <p:cNvSpPr>
            <a:spLocks noGrp="1"/>
          </p:cNvSpPr>
          <p:nvPr>
            <p:ph type="dt" sz="half" idx="10"/>
          </p:nvPr>
        </p:nvSpPr>
        <p:spPr/>
        <p:txBody>
          <a:bodyPr/>
          <a:lstStyle/>
          <a:p>
            <a:fld id="{E204B232-9FFD-7448-A362-BAC309A264AC}" type="datetimeFigureOut">
              <a:rPr lang="en-US" smtClean="0"/>
              <a:pPr/>
              <a:t>10/18/2011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FC3824-F58D-8C47-8A1E-F13FEF79C609}"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p>
            <a:fld id="{E204B232-9FFD-7448-A362-BAC309A264AC}" type="datetimeFigureOut">
              <a:rPr lang="en-US" smtClean="0"/>
              <a:pPr/>
              <a:t>10/18/2011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FC3824-F58D-8C47-8A1E-F13FEF79C609}"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p>
            <a:fld id="{E204B232-9FFD-7448-A362-BAC309A264AC}" type="datetimeFigureOut">
              <a:rPr lang="en-US" smtClean="0"/>
              <a:pPr/>
              <a:t>10/18/2011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FC3824-F58D-8C47-8A1E-F13FEF79C609}" type="slidenum">
              <a:rPr lang="en-US" smtClean="0"/>
              <a:pPr/>
              <a:t>‹nº›</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s-ES_tradnl"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FCE96804-3503-8048-BB08-25CF33BA6AB2}" type="slidenum">
              <a:rPr lang="es-ES"/>
              <a:pPr>
                <a:defRPr/>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p>
            <a:fld id="{E204B232-9FFD-7448-A362-BAC309A264AC}" type="datetimeFigureOut">
              <a:rPr lang="en-US" smtClean="0"/>
              <a:pPr/>
              <a:t>10/18/2011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FC3824-F58D-8C47-8A1E-F13FEF79C609}"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Click to edit Master text styles</a:t>
            </a:r>
          </a:p>
        </p:txBody>
      </p:sp>
      <p:sp>
        <p:nvSpPr>
          <p:cNvPr id="4" name="Date Placeholder 3"/>
          <p:cNvSpPr>
            <a:spLocks noGrp="1"/>
          </p:cNvSpPr>
          <p:nvPr>
            <p:ph type="dt" sz="half" idx="10"/>
          </p:nvPr>
        </p:nvSpPr>
        <p:spPr/>
        <p:txBody>
          <a:bodyPr/>
          <a:lstStyle/>
          <a:p>
            <a:fld id="{E204B232-9FFD-7448-A362-BAC309A264AC}" type="datetimeFigureOut">
              <a:rPr lang="en-US" smtClean="0"/>
              <a:pPr/>
              <a:t>10/18/2011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FC3824-F58D-8C47-8A1E-F13FEF79C609}"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Date Placeholder 4"/>
          <p:cNvSpPr>
            <a:spLocks noGrp="1"/>
          </p:cNvSpPr>
          <p:nvPr>
            <p:ph type="dt" sz="half" idx="10"/>
          </p:nvPr>
        </p:nvSpPr>
        <p:spPr/>
        <p:txBody>
          <a:bodyPr/>
          <a:lstStyle/>
          <a:p>
            <a:fld id="{E204B232-9FFD-7448-A362-BAC309A264AC}" type="datetimeFigureOut">
              <a:rPr lang="en-US" smtClean="0"/>
              <a:pPr/>
              <a:t>10/18/2011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FC3824-F58D-8C47-8A1E-F13FEF79C609}"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7" name="Date Placeholder 6"/>
          <p:cNvSpPr>
            <a:spLocks noGrp="1"/>
          </p:cNvSpPr>
          <p:nvPr>
            <p:ph type="dt" sz="half" idx="10"/>
          </p:nvPr>
        </p:nvSpPr>
        <p:spPr/>
        <p:txBody>
          <a:bodyPr/>
          <a:lstStyle/>
          <a:p>
            <a:fld id="{E204B232-9FFD-7448-A362-BAC309A264AC}" type="datetimeFigureOut">
              <a:rPr lang="en-US" smtClean="0"/>
              <a:pPr/>
              <a:t>10/18/2011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FC3824-F58D-8C47-8A1E-F13FEF79C609}"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Date Placeholder 2"/>
          <p:cNvSpPr>
            <a:spLocks noGrp="1"/>
          </p:cNvSpPr>
          <p:nvPr>
            <p:ph type="dt" sz="half" idx="10"/>
          </p:nvPr>
        </p:nvSpPr>
        <p:spPr/>
        <p:txBody>
          <a:bodyPr/>
          <a:lstStyle/>
          <a:p>
            <a:fld id="{E204B232-9FFD-7448-A362-BAC309A264AC}" type="datetimeFigureOut">
              <a:rPr lang="en-US" smtClean="0"/>
              <a:pPr/>
              <a:t>10/18/2011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FC3824-F58D-8C47-8A1E-F13FEF79C609}"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04B232-9FFD-7448-A362-BAC309A264AC}" type="datetimeFigureOut">
              <a:rPr lang="en-US" smtClean="0"/>
              <a:pPr/>
              <a:t>10/18/2011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FC3824-F58D-8C47-8A1E-F13FEF79C609}"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4"/>
          <p:cNvSpPr>
            <a:spLocks noGrp="1"/>
          </p:cNvSpPr>
          <p:nvPr>
            <p:ph type="dt" sz="half" idx="10"/>
          </p:nvPr>
        </p:nvSpPr>
        <p:spPr/>
        <p:txBody>
          <a:bodyPr/>
          <a:lstStyle/>
          <a:p>
            <a:fld id="{E204B232-9FFD-7448-A362-BAC309A264AC}" type="datetimeFigureOut">
              <a:rPr lang="en-US" smtClean="0"/>
              <a:pPr/>
              <a:t>10/18/2011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FC3824-F58D-8C47-8A1E-F13FEF79C609}"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4"/>
          <p:cNvSpPr>
            <a:spLocks noGrp="1"/>
          </p:cNvSpPr>
          <p:nvPr>
            <p:ph type="dt" sz="half" idx="10"/>
          </p:nvPr>
        </p:nvSpPr>
        <p:spPr/>
        <p:txBody>
          <a:bodyPr/>
          <a:lstStyle/>
          <a:p>
            <a:fld id="{E204B232-9FFD-7448-A362-BAC309A264AC}" type="datetimeFigureOut">
              <a:rPr lang="en-US" smtClean="0"/>
              <a:pPr/>
              <a:t>10/18/2011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FC3824-F58D-8C47-8A1E-F13FEF79C609}"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04B232-9FFD-7448-A362-BAC309A264AC}" type="datetimeFigureOut">
              <a:rPr lang="en-US" smtClean="0"/>
              <a:pPr/>
              <a:t>10/18/2011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FC3824-F58D-8C47-8A1E-F13FEF79C609}"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oleObject" Target="???" TargetMode="External"/><Relationship Id="rId2" Type="http://schemas.openxmlformats.org/officeDocument/2006/relationships/slideLayout" Target="../slideLayouts/slideLayout1.xml"/><Relationship Id="rId1" Type="http://schemas.openxmlformats.org/officeDocument/2006/relationships/vmlDrawing" Target="../drawings/vmlDrawing2.vm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73.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40.jpeg"/></Relationships>
</file>

<file path=ppt/slides/_rels/slide3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92.png"/><Relationship Id="rId4" Type="http://schemas.openxmlformats.org/officeDocument/2006/relationships/image" Target="../media/image91.png"/></Relationships>
</file>

<file path=ppt/slides/_rels/slide3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png"/></Relationships>
</file>

<file path=ppt/slides/_rels/slide4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4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3.png"/><Relationship Id="rId3" Type="http://schemas.openxmlformats.org/officeDocument/2006/relationships/notesSlide" Target="../notesSlides/notesSlide2.xml"/><Relationship Id="rId7" Type="http://schemas.openxmlformats.org/officeDocument/2006/relationships/image" Target="../media/image11.png"/><Relationship Id="rId12"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0.png"/><Relationship Id="rId11" Type="http://schemas.openxmlformats.org/officeDocument/2006/relationships/oleObject" Target="../embeddings/oleObject3.bin"/><Relationship Id="rId5" Type="http://schemas.openxmlformats.org/officeDocument/2006/relationships/image" Target="../media/image9.png"/><Relationship Id="rId10" Type="http://schemas.openxmlformats.org/officeDocument/2006/relationships/oleObject" Target="../embeddings/oleObject2.bin"/><Relationship Id="rId4" Type="http://schemas.openxmlformats.org/officeDocument/2006/relationships/image" Target="../media/image8.png"/><Relationship Id="rId9" Type="http://schemas.openxmlformats.org/officeDocument/2006/relationships/oleObject" Target="../embeddings/oleObject1.bin"/><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hyperlink" Target="http://images.google.com/imgres?imgurl=http://show.docjava.com:8086/book/dsp/data/images/gifs/baboon.GIF&amp;imgrefurl=http://show.docjava.com:8086/book/dsp/data/images/gifs/&amp;h=512&amp;w=512&amp;sz=258&amp;tbnid=jKpgkJ-c2OYJ:&amp;tbnh=128&amp;tbnw=128&amp;start=13&amp;prev=/images?q=baboon&amp;hl=en&amp;lr=&amp;sa=N" TargetMode="External"/><Relationship Id="rId13" Type="http://schemas.openxmlformats.org/officeDocument/2006/relationships/image" Target="../media/image23.jpeg"/><Relationship Id="rId3" Type="http://schemas.openxmlformats.org/officeDocument/2006/relationships/image" Target="../media/image16.png"/><Relationship Id="rId7" Type="http://schemas.openxmlformats.org/officeDocument/2006/relationships/image" Target="../media/image20.jpeg"/><Relationship Id="rId12" Type="http://schemas.openxmlformats.org/officeDocument/2006/relationships/hyperlink" Target="http://images.google.com/imgres?imgurl=http://www.nature.com/news/2004/041206/images/chicken.jpg&amp;imgrefurl=http://www.nature.com/news/2004/041206/full/041206-8.html&amp;h=166&amp;w=180&amp;sz=25&amp;tbnid=TbBpwwkh5PQJ:&amp;tbnh=88&amp;tbnw=95&amp;start=16&amp;prev=/images?q=chicken&amp;hl=en&amp;lr=&amp;sa=G" TargetMode="External"/><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19.jpeg"/><Relationship Id="rId11" Type="http://schemas.openxmlformats.org/officeDocument/2006/relationships/image" Target="../media/image22.jpeg"/><Relationship Id="rId5" Type="http://schemas.openxmlformats.org/officeDocument/2006/relationships/image" Target="../media/image18.jpeg"/><Relationship Id="rId15" Type="http://schemas.openxmlformats.org/officeDocument/2006/relationships/comments" Target="../comments/comment1.xml"/><Relationship Id="rId10" Type="http://schemas.openxmlformats.org/officeDocument/2006/relationships/hyperlink" Target="http://images.google.com/imgres?imgurl=http://news.bbc.co.uk/olmedia/1765000/images/_1768316_tiger2.jpg&amp;imgrefurl=http://ai-o-artista.blogspot.com/&amp;h=300&amp;w=300&amp;sz=14&amp;tbnid=bjq3xD6A-2AJ:&amp;tbnh=111&amp;tbnw=111&amp;start=6&amp;prev=/images?q=tiger&amp;hl=en&amp;lr=&amp;sa=G" TargetMode="External"/><Relationship Id="rId4" Type="http://schemas.openxmlformats.org/officeDocument/2006/relationships/image" Target="../media/image17.png"/><Relationship Id="rId9" Type="http://schemas.openxmlformats.org/officeDocument/2006/relationships/image" Target="../media/image21.jpeg"/><Relationship Id="rId14" Type="http://schemas.openxmlformats.org/officeDocument/2006/relationships/image" Target="../media/image24.jpeg"/></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1371600"/>
            <a:ext cx="9144000" cy="3962400"/>
          </a:xfrm>
          <a:prstGeom prst="rect">
            <a:avLst/>
          </a:prstGeom>
          <a:solidFill>
            <a:schemeClr val="bg1"/>
          </a:solidFill>
          <a:ln w="698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a:t>
            </a:r>
            <a:endParaRPr lang="en-US" dirty="0"/>
          </a:p>
        </p:txBody>
      </p:sp>
      <p:cxnSp>
        <p:nvCxnSpPr>
          <p:cNvPr id="6" name="Straight Connector 5"/>
          <p:cNvCxnSpPr/>
          <p:nvPr/>
        </p:nvCxnSpPr>
        <p:spPr>
          <a:xfrm>
            <a:off x="0" y="2438400"/>
            <a:ext cx="3429000" cy="1588"/>
          </a:xfrm>
          <a:prstGeom prst="line">
            <a:avLst/>
          </a:prstGeom>
          <a:ln w="9525">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3429000" y="2439988"/>
            <a:ext cx="2362200" cy="1524000"/>
          </a:xfrm>
          <a:prstGeom prst="rect">
            <a:avLst/>
          </a:prstGeom>
          <a:solidFill>
            <a:schemeClr val="bg2"/>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solidFill>
                <a:schemeClr val="tx1">
                  <a:lumMod val="75000"/>
                  <a:lumOff val="25000"/>
                </a:schemeClr>
              </a:solidFill>
              <a:latin typeface="Handwriting - Dakota"/>
              <a:cs typeface="Handwriting - Dakota"/>
            </a:endParaRPr>
          </a:p>
        </p:txBody>
      </p:sp>
      <p:cxnSp>
        <p:nvCxnSpPr>
          <p:cNvPr id="12" name="Straight Connector 11"/>
          <p:cNvCxnSpPr/>
          <p:nvPr/>
        </p:nvCxnSpPr>
        <p:spPr>
          <a:xfrm>
            <a:off x="5791200" y="3962400"/>
            <a:ext cx="3352800" cy="1588"/>
          </a:xfrm>
          <a:prstGeom prst="line">
            <a:avLst/>
          </a:prstGeom>
          <a:ln w="9525">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4254249" y="4953000"/>
            <a:ext cx="184666" cy="369332"/>
          </a:xfrm>
          <a:prstGeom prst="rect">
            <a:avLst/>
          </a:prstGeom>
          <a:noFill/>
        </p:spPr>
        <p:txBody>
          <a:bodyPr wrap="none" rtlCol="0">
            <a:spAutoFit/>
          </a:bodyPr>
          <a:lstStyle/>
          <a:p>
            <a:endParaRPr lang="en-US" dirty="0">
              <a:latin typeface="Handwriting - Dakota"/>
              <a:cs typeface="Handwriting - Dakota"/>
            </a:endParaRPr>
          </a:p>
        </p:txBody>
      </p:sp>
      <p:sp>
        <p:nvSpPr>
          <p:cNvPr id="19" name="TextBox 18"/>
          <p:cNvSpPr txBox="1"/>
          <p:nvPr/>
        </p:nvSpPr>
        <p:spPr>
          <a:xfrm>
            <a:off x="2333123" y="4343400"/>
            <a:ext cx="2191754" cy="369332"/>
          </a:xfrm>
          <a:prstGeom prst="rect">
            <a:avLst/>
          </a:prstGeom>
          <a:noFill/>
        </p:spPr>
        <p:txBody>
          <a:bodyPr wrap="none" rtlCol="0">
            <a:spAutoFit/>
          </a:bodyPr>
          <a:lstStyle/>
          <a:p>
            <a:r>
              <a:rPr lang="en-US" dirty="0" smtClean="0">
                <a:latin typeface="Bradley Hand ITC TT-Bold"/>
                <a:cs typeface="Bradley Hand ITC TT-Bold"/>
              </a:rPr>
              <a:t>Rio de Janeiro, 2011</a:t>
            </a:r>
            <a:endParaRPr lang="en-US" dirty="0">
              <a:latin typeface="Bradley Hand ITC TT-Bold"/>
              <a:cs typeface="Bradley Hand ITC TT-Bold"/>
            </a:endParaRPr>
          </a:p>
        </p:txBody>
      </p:sp>
      <p:sp>
        <p:nvSpPr>
          <p:cNvPr id="14" name="TextBox 13"/>
          <p:cNvSpPr txBox="1"/>
          <p:nvPr/>
        </p:nvSpPr>
        <p:spPr>
          <a:xfrm>
            <a:off x="7007357" y="3429000"/>
            <a:ext cx="1530086" cy="369332"/>
          </a:xfrm>
          <a:prstGeom prst="rect">
            <a:avLst/>
          </a:prstGeom>
          <a:noFill/>
        </p:spPr>
        <p:txBody>
          <a:bodyPr wrap="none" rtlCol="0">
            <a:spAutoFit/>
          </a:bodyPr>
          <a:lstStyle/>
          <a:p>
            <a:r>
              <a:rPr lang="en-US" dirty="0" smtClean="0">
                <a:latin typeface="Bradley Hand ITC TT-Bold"/>
                <a:cs typeface="Bradley Hand ITC TT-Bold"/>
              </a:rPr>
              <a:t>Allan Orozco</a:t>
            </a:r>
            <a:endParaRPr lang="en-US" dirty="0">
              <a:latin typeface="Bradley Hand ITC TT-Bold"/>
              <a:cs typeface="Bradley Hand ITC TT-Bold"/>
            </a:endParaRPr>
          </a:p>
        </p:txBody>
      </p:sp>
      <p:sp>
        <p:nvSpPr>
          <p:cNvPr id="15" name="TextBox 14"/>
          <p:cNvSpPr txBox="1"/>
          <p:nvPr/>
        </p:nvSpPr>
        <p:spPr>
          <a:xfrm>
            <a:off x="4876800" y="4051012"/>
            <a:ext cx="4315592" cy="1323439"/>
          </a:xfrm>
          <a:prstGeom prst="rect">
            <a:avLst/>
          </a:prstGeom>
          <a:noFill/>
        </p:spPr>
        <p:txBody>
          <a:bodyPr wrap="square" rtlCol="0">
            <a:spAutoFit/>
          </a:bodyPr>
          <a:lstStyle/>
          <a:p>
            <a:r>
              <a:rPr lang="en-US" sz="1600" dirty="0" smtClean="0">
                <a:latin typeface="Bradley Hand ITC TT-Bold"/>
                <a:cs typeface="Bradley Hand ITC TT-Bold"/>
              </a:rPr>
              <a:t>Training &amp; Scientific Manager</a:t>
            </a:r>
          </a:p>
          <a:p>
            <a:r>
              <a:rPr lang="en-US" sz="1600" dirty="0" smtClean="0">
                <a:latin typeface="Bradley Hand ITC TT-Bold"/>
                <a:cs typeface="Bradley Hand ITC TT-Bold"/>
              </a:rPr>
              <a:t>Spanish National Bioinformatics Institute- CNIO- Madrid- Spain</a:t>
            </a:r>
          </a:p>
          <a:p>
            <a:r>
              <a:rPr lang="en-US" sz="1600" dirty="0" smtClean="0">
                <a:latin typeface="Bradley Hand ITC TT-Bold"/>
                <a:cs typeface="Bradley Hand ITC TT-Bold"/>
              </a:rPr>
              <a:t>Director Bioinformatics lab’s-UCR-Costa Rica</a:t>
            </a:r>
          </a:p>
          <a:p>
            <a:r>
              <a:rPr lang="en-US" sz="1600" dirty="0" smtClean="0">
                <a:latin typeface="Bradley Hand ITC TT-Bold"/>
                <a:cs typeface="Bradley Hand ITC TT-Bold"/>
              </a:rPr>
              <a:t>Director Bioinformatics Central America Net</a:t>
            </a:r>
            <a:endParaRPr lang="en-US" sz="1600" dirty="0">
              <a:latin typeface="Bradley Hand ITC TT-Bold"/>
              <a:cs typeface="Bradley Hand ITC TT-Bold"/>
            </a:endParaRPr>
          </a:p>
        </p:txBody>
      </p:sp>
      <p:sp>
        <p:nvSpPr>
          <p:cNvPr id="16" name="TextBox 15"/>
          <p:cNvSpPr txBox="1"/>
          <p:nvPr/>
        </p:nvSpPr>
        <p:spPr>
          <a:xfrm>
            <a:off x="3811243" y="3059668"/>
            <a:ext cx="1723549" cy="369332"/>
          </a:xfrm>
          <a:prstGeom prst="rect">
            <a:avLst/>
          </a:prstGeom>
          <a:noFill/>
        </p:spPr>
        <p:txBody>
          <a:bodyPr wrap="none" rtlCol="0">
            <a:spAutoFit/>
          </a:bodyPr>
          <a:lstStyle/>
          <a:p>
            <a:r>
              <a:rPr lang="en-US" dirty="0" smtClean="0">
                <a:latin typeface="Bradley Hand ITC TT-Bold"/>
                <a:cs typeface="Bradley Hand ITC TT-Bold"/>
              </a:rPr>
              <a:t>Bioinformatics</a:t>
            </a:r>
            <a:endParaRPr lang="en-US" dirty="0">
              <a:latin typeface="Bradley Hand ITC TT-Bold"/>
              <a:cs typeface="Bradley Hand ITC TT-Bold"/>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latin typeface="Handwriting - Dakota"/>
                <a:cs typeface="Handwriting - Dakota"/>
              </a:rPr>
              <a:t>Web services INB</a:t>
            </a:r>
            <a:endParaRPr lang="en-US" b="1" dirty="0">
              <a:latin typeface="Handwriting - Dakota"/>
              <a:cs typeface="Handwriting - Dakota"/>
            </a:endParaRPr>
          </a:p>
        </p:txBody>
      </p:sp>
      <p:sp>
        <p:nvSpPr>
          <p:cNvPr id="3" name="Content Placeholder 2"/>
          <p:cNvSpPr>
            <a:spLocks noGrp="1"/>
          </p:cNvSpPr>
          <p:nvPr>
            <p:ph idx="1"/>
          </p:nvPr>
        </p:nvSpPr>
        <p:spPr>
          <a:xfrm>
            <a:off x="1447800" y="1600201"/>
            <a:ext cx="5132916" cy="1904999"/>
          </a:xfrm>
        </p:spPr>
        <p:txBody>
          <a:bodyPr/>
          <a:lstStyle/>
          <a:p>
            <a:pPr>
              <a:buNone/>
            </a:pPr>
            <a:endParaRPr lang="en-US" dirty="0"/>
          </a:p>
        </p:txBody>
      </p:sp>
      <p:graphicFrame>
        <p:nvGraphicFramePr>
          <p:cNvPr id="4" name="C 3"/>
          <p:cNvGraphicFramePr/>
          <p:nvPr/>
        </p:nvGraphicFramePr>
        <p:xfrm>
          <a:off x="3122575" y="1282700"/>
          <a:ext cx="5489649" cy="337820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 1"/>
          <p:cNvGraphicFramePr/>
          <p:nvPr/>
        </p:nvGraphicFramePr>
        <p:xfrm>
          <a:off x="4724400" y="4428530"/>
          <a:ext cx="3124200" cy="1803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0" y="5631765"/>
            <a:ext cx="6605820" cy="923330"/>
          </a:xfrm>
          <a:prstGeom prst="rect">
            <a:avLst/>
          </a:prstGeom>
          <a:noFill/>
        </p:spPr>
        <p:txBody>
          <a:bodyPr wrap="none" rtlCol="0">
            <a:spAutoFit/>
          </a:bodyPr>
          <a:lstStyle/>
          <a:p>
            <a:r>
              <a:rPr lang="en-US" dirty="0" smtClean="0"/>
              <a:t>This is the collection of web services that</a:t>
            </a:r>
          </a:p>
          <a:p>
            <a:r>
              <a:rPr lang="en-US" dirty="0" smtClean="0"/>
              <a:t> we have at the INB, to solve by using different methods,</a:t>
            </a:r>
          </a:p>
          <a:p>
            <a:r>
              <a:rPr lang="en-US" dirty="0" smtClean="0"/>
              <a:t> problems of sequencing, prediction and functional gene annotation.</a:t>
            </a:r>
            <a:endParaRPr lang="es-ES_tradnl" dirty="0" smtClean="0"/>
          </a:p>
          <a:p>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762000" y="1143000"/>
            <a:ext cx="7516816" cy="498316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andwriting - Dakota"/>
                <a:cs typeface="Handwriting - Dakota"/>
              </a:rPr>
              <a:t>Tools Software</a:t>
            </a:r>
            <a:endParaRPr lang="en-US" dirty="0">
              <a:latin typeface="Handwriting - Dakota"/>
              <a:cs typeface="Handwriting - Dakota"/>
            </a:endParaRPr>
          </a:p>
        </p:txBody>
      </p:sp>
      <p:sp>
        <p:nvSpPr>
          <p:cNvPr id="3" name="Content Placeholder 2"/>
          <p:cNvSpPr>
            <a:spLocks noGrp="1"/>
          </p:cNvSpPr>
          <p:nvPr>
            <p:ph idx="1"/>
          </p:nvPr>
        </p:nvSpPr>
        <p:spPr/>
        <p:txBody>
          <a:bodyPr/>
          <a:lstStyle/>
          <a:p>
            <a:endParaRPr lang="en-US"/>
          </a:p>
        </p:txBody>
      </p:sp>
      <p:pic>
        <p:nvPicPr>
          <p:cNvPr id="4" name="Picture 3" descr="tools.jpg"/>
          <p:cNvPicPr>
            <a:picLocks noChangeAspect="1"/>
          </p:cNvPicPr>
          <p:nvPr/>
        </p:nvPicPr>
        <p:blipFill>
          <a:blip r:embed="rId2"/>
          <a:stretch>
            <a:fillRect/>
          </a:stretch>
        </p:blipFill>
        <p:spPr>
          <a:xfrm>
            <a:off x="228600" y="1981200"/>
            <a:ext cx="4226101" cy="292576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5" name="Picture 4"/>
          <p:cNvPicPr>
            <a:picLocks noChangeAspect="1"/>
          </p:cNvPicPr>
          <p:nvPr/>
        </p:nvPicPr>
        <p:blipFill>
          <a:blip r:embed="rId3"/>
          <a:stretch>
            <a:fillRect/>
          </a:stretch>
        </p:blipFill>
        <p:spPr>
          <a:xfrm>
            <a:off x="4989132" y="1417638"/>
            <a:ext cx="3697668" cy="499908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_tradnl"/>
          </a:p>
        </p:txBody>
      </p:sp>
      <p:sp>
        <p:nvSpPr>
          <p:cNvPr id="3" name="Marcador de contenido 2"/>
          <p:cNvSpPr>
            <a:spLocks noGrp="1"/>
          </p:cNvSpPr>
          <p:nvPr>
            <p:ph idx="1"/>
          </p:nvPr>
        </p:nvSpPr>
        <p:spPr/>
        <p:txBody>
          <a:bodyPr/>
          <a:lstStyle/>
          <a:p>
            <a:endParaRPr lang="es-ES_tradnl"/>
          </a:p>
        </p:txBody>
      </p:sp>
      <p:pic>
        <p:nvPicPr>
          <p:cNvPr id="4" name="Imagen 3"/>
          <p:cNvPicPr>
            <a:picLocks noChangeAspect="1"/>
          </p:cNvPicPr>
          <p:nvPr/>
        </p:nvPicPr>
        <p:blipFill>
          <a:blip r:embed="rId2"/>
          <a:stretch>
            <a:fillRect/>
          </a:stretch>
        </p:blipFill>
        <p:spPr>
          <a:xfrm>
            <a:off x="964406" y="25973881"/>
            <a:ext cx="10473499" cy="66294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5" name="Imagen 4"/>
          <p:cNvPicPr>
            <a:picLocks noChangeAspect="1"/>
          </p:cNvPicPr>
          <p:nvPr/>
        </p:nvPicPr>
        <p:blipFill>
          <a:blip r:embed="rId3"/>
          <a:stretch>
            <a:fillRect/>
          </a:stretch>
        </p:blipFill>
        <p:spPr>
          <a:xfrm>
            <a:off x="4012406" y="27955081"/>
            <a:ext cx="5802424" cy="4191000"/>
          </a:xfrm>
          <a:prstGeom prst="rect">
            <a:avLst/>
          </a:prstGeom>
        </p:spPr>
      </p:pic>
      <p:pic>
        <p:nvPicPr>
          <p:cNvPr id="6" name="I 17"/>
          <p:cNvPicPr/>
          <p:nvPr/>
        </p:nvPicPr>
        <p:blipFill>
          <a:blip r:embed="rId4"/>
          <a:srcRect/>
          <a:stretch>
            <a:fillRect/>
          </a:stretch>
        </p:blipFill>
        <p:spPr bwMode="auto">
          <a:xfrm>
            <a:off x="9879806" y="29707681"/>
            <a:ext cx="1524000" cy="2209800"/>
          </a:xfrm>
          <a:prstGeom prst="rect">
            <a:avLst/>
          </a:prstGeom>
          <a:noFill/>
          <a:ln w="9525">
            <a:noFill/>
            <a:round/>
            <a:headEnd/>
            <a:tailEnd/>
          </a:ln>
          <a:effectLst/>
        </p:spPr>
      </p:pic>
      <p:pic>
        <p:nvPicPr>
          <p:cNvPr id="8" name="Imagen 7"/>
          <p:cNvPicPr>
            <a:picLocks noChangeAspect="1"/>
          </p:cNvPicPr>
          <p:nvPr/>
        </p:nvPicPr>
        <p:blipFill>
          <a:blip r:embed="rId3"/>
          <a:stretch>
            <a:fillRect/>
          </a:stretch>
        </p:blipFill>
        <p:spPr>
          <a:xfrm>
            <a:off x="2667000" y="2438400"/>
            <a:ext cx="4219945" cy="3048000"/>
          </a:xfrm>
          <a:prstGeom prst="rect">
            <a:avLst/>
          </a:prstGeom>
        </p:spPr>
      </p:pic>
      <p:pic>
        <p:nvPicPr>
          <p:cNvPr id="9" name="I 17"/>
          <p:cNvPicPr/>
          <p:nvPr/>
        </p:nvPicPr>
        <p:blipFill>
          <a:blip r:embed="rId4"/>
          <a:srcRect/>
          <a:stretch>
            <a:fillRect/>
          </a:stretch>
        </p:blipFill>
        <p:spPr bwMode="auto">
          <a:xfrm>
            <a:off x="7162800" y="3556000"/>
            <a:ext cx="1524000" cy="2209800"/>
          </a:xfrm>
          <a:prstGeom prst="rect">
            <a:avLst/>
          </a:prstGeom>
          <a:noFill/>
          <a:ln w="9525">
            <a:noFill/>
            <a:round/>
            <a:headEnd/>
            <a:tailEnd/>
          </a:ln>
          <a:effectLst/>
        </p:spPr>
      </p:pic>
      <p:pic>
        <p:nvPicPr>
          <p:cNvPr id="10" name="Picture 40" descr="inbmini"/>
          <p:cNvPicPr>
            <a:picLocks noChangeAspect="1" noChangeArrowheads="1"/>
          </p:cNvPicPr>
          <p:nvPr/>
        </p:nvPicPr>
        <p:blipFill>
          <a:blip r:embed="rId5"/>
          <a:srcRect/>
          <a:stretch>
            <a:fillRect/>
          </a:stretch>
        </p:blipFill>
        <p:spPr bwMode="auto">
          <a:xfrm>
            <a:off x="609600" y="4749800"/>
            <a:ext cx="1003300" cy="508000"/>
          </a:xfrm>
          <a:prstGeom prst="rect">
            <a:avLst/>
          </a:prstGeom>
          <a:noFill/>
        </p:spPr>
      </p:pic>
      <p:sp>
        <p:nvSpPr>
          <p:cNvPr id="11" name="CuadroTexto 10"/>
          <p:cNvSpPr txBox="1"/>
          <p:nvPr/>
        </p:nvSpPr>
        <p:spPr>
          <a:xfrm>
            <a:off x="3649549" y="13028"/>
            <a:ext cx="2658778" cy="523220"/>
          </a:xfrm>
          <a:prstGeom prst="rect">
            <a:avLst/>
          </a:prstGeom>
          <a:noFill/>
        </p:spPr>
        <p:txBody>
          <a:bodyPr wrap="square" rtlCol="0">
            <a:spAutoFit/>
          </a:bodyPr>
          <a:lstStyle/>
          <a:p>
            <a:r>
              <a:rPr lang="es-ES_tradnl" sz="2800" dirty="0" err="1" smtClean="0">
                <a:latin typeface="Bradley Hand ITC TT-Bold"/>
                <a:cs typeface="Bradley Hand ITC TT-Bold"/>
              </a:rPr>
              <a:t>Microarrays</a:t>
            </a:r>
            <a:endParaRPr lang="es-ES_tradnl" sz="2800" dirty="0">
              <a:latin typeface="Bradley Hand ITC TT-Bold"/>
              <a:cs typeface="Bradley Hand ITC TT-Bold"/>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524000" y="228600"/>
            <a:ext cx="6019800" cy="7620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8229600" cy="1143000"/>
          </a:xfrm>
        </p:spPr>
        <p:txBody>
          <a:bodyPr>
            <a:normAutofit/>
          </a:bodyPr>
          <a:lstStyle/>
          <a:p>
            <a:r>
              <a:rPr lang="en-US" sz="3200" dirty="0" smtClean="0">
                <a:latin typeface="Handwriting - Dakota"/>
                <a:cs typeface="Handwriting - Dakota"/>
              </a:rPr>
              <a:t>Clustering (Microarrays)</a:t>
            </a:r>
            <a:endParaRPr lang="en-US" sz="3200" dirty="0">
              <a:latin typeface="Handwriting - Dakota"/>
              <a:cs typeface="Handwriting - Dakota"/>
            </a:endParaRP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609600" y="1143000"/>
            <a:ext cx="3662855" cy="2590800"/>
          </a:xfrm>
          <a:prstGeom prst="rect">
            <a:avLst/>
          </a:prstGeom>
        </p:spPr>
      </p:pic>
      <p:pic>
        <p:nvPicPr>
          <p:cNvPr id="8" name="Picture 7" descr="logo_cmyk_ENhorizontal.jpg"/>
          <p:cNvPicPr>
            <a:picLocks noChangeAspect="1"/>
          </p:cNvPicPr>
          <p:nvPr/>
        </p:nvPicPr>
        <p:blipFill>
          <a:blip r:embed="rId3"/>
          <a:stretch>
            <a:fillRect/>
          </a:stretch>
        </p:blipFill>
        <p:spPr>
          <a:xfrm>
            <a:off x="228600" y="228600"/>
            <a:ext cx="1065098" cy="762000"/>
          </a:xfrm>
          <a:prstGeom prst="rect">
            <a:avLst/>
          </a:prstGeom>
        </p:spPr>
      </p:pic>
      <p:sp>
        <p:nvSpPr>
          <p:cNvPr id="9" name="TextBox 8"/>
          <p:cNvSpPr txBox="1"/>
          <p:nvPr/>
        </p:nvSpPr>
        <p:spPr>
          <a:xfrm>
            <a:off x="1184776" y="4038600"/>
            <a:ext cx="7502024" cy="2031325"/>
          </a:xfrm>
          <a:prstGeom prst="rect">
            <a:avLst/>
          </a:prstGeom>
          <a:noFill/>
        </p:spPr>
        <p:txBody>
          <a:bodyPr wrap="square" rtlCol="0">
            <a:spAutoFit/>
          </a:bodyPr>
          <a:lstStyle/>
          <a:p>
            <a:r>
              <a:rPr lang="en-US" dirty="0" err="1" smtClean="0">
                <a:solidFill>
                  <a:srgbClr val="333333"/>
                </a:solidFill>
                <a:latin typeface="Times"/>
                <a:ea typeface="Times"/>
                <a:cs typeface="Times"/>
              </a:rPr>
              <a:t>Babelomics</a:t>
            </a:r>
            <a:r>
              <a:rPr lang="en-US" dirty="0" smtClean="0">
                <a:solidFill>
                  <a:srgbClr val="333333"/>
                </a:solidFill>
                <a:latin typeface="Times"/>
                <a:ea typeface="Times"/>
                <a:cs typeface="Times"/>
              </a:rPr>
              <a:t> 4 is an integrative platform for the analysis of </a:t>
            </a:r>
            <a:r>
              <a:rPr lang="en-US" dirty="0" err="1" smtClean="0">
                <a:solidFill>
                  <a:srgbClr val="333333"/>
                </a:solidFill>
                <a:latin typeface="Times"/>
                <a:ea typeface="Times"/>
                <a:cs typeface="Times"/>
              </a:rPr>
              <a:t>transcriptomics</a:t>
            </a:r>
            <a:r>
              <a:rPr lang="en-US" dirty="0" smtClean="0">
                <a:solidFill>
                  <a:srgbClr val="333333"/>
                </a:solidFill>
                <a:latin typeface="Times"/>
                <a:ea typeface="Times"/>
                <a:cs typeface="Times"/>
              </a:rPr>
              <a:t>, proteomics and genomic data with advanced functional profiling. This new version of </a:t>
            </a:r>
            <a:r>
              <a:rPr lang="en-US" dirty="0" err="1" smtClean="0">
                <a:solidFill>
                  <a:srgbClr val="333333"/>
                </a:solidFill>
                <a:latin typeface="Times"/>
                <a:ea typeface="Times"/>
                <a:cs typeface="Times"/>
              </a:rPr>
              <a:t>Babelomics</a:t>
            </a:r>
            <a:r>
              <a:rPr lang="en-US" dirty="0" smtClean="0">
                <a:solidFill>
                  <a:srgbClr val="333333"/>
                </a:solidFill>
                <a:latin typeface="Times"/>
                <a:ea typeface="Times"/>
                <a:cs typeface="Times"/>
              </a:rPr>
              <a:t> integrates primary (normalization, calls, etc.) and secondary (signatures, predictors, associations, </a:t>
            </a:r>
            <a:r>
              <a:rPr lang="en-US" dirty="0" err="1" smtClean="0">
                <a:solidFill>
                  <a:srgbClr val="333333"/>
                </a:solidFill>
                <a:latin typeface="Times"/>
                <a:ea typeface="Times"/>
                <a:cs typeface="Times"/>
              </a:rPr>
              <a:t>TDTs</a:t>
            </a:r>
            <a:r>
              <a:rPr lang="en-US" dirty="0" smtClean="0">
                <a:solidFill>
                  <a:srgbClr val="333333"/>
                </a:solidFill>
                <a:latin typeface="Times"/>
                <a:ea typeface="Times"/>
                <a:cs typeface="Times"/>
              </a:rPr>
              <a:t>, clustering, etc.) analysis tools within an environment that allows relating genomic data and/or interpreting them by means of different functional enrichment or gene set methods.</a:t>
            </a:r>
            <a:endParaRPr lang="en-US" dirty="0"/>
          </a:p>
        </p:txBody>
      </p:sp>
      <p:pic>
        <p:nvPicPr>
          <p:cNvPr id="10" name="Imagen 6"/>
          <p:cNvPicPr>
            <a:picLocks noChangeAspect="1"/>
          </p:cNvPicPr>
          <p:nvPr/>
        </p:nvPicPr>
        <p:blipFill>
          <a:blip r:embed="rId4"/>
          <a:stretch>
            <a:fillRect/>
          </a:stretch>
        </p:blipFill>
        <p:spPr>
          <a:xfrm>
            <a:off x="4272455" y="1303867"/>
            <a:ext cx="3838945" cy="242993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p:txBody>
          <a:bodyPr/>
          <a:lstStyle/>
          <a:p>
            <a:endParaRPr lang="en-US"/>
          </a:p>
        </p:txBody>
      </p:sp>
      <p:pic>
        <p:nvPicPr>
          <p:cNvPr id="232452" name="Picture 6" descr="cargo"/>
          <p:cNvPicPr>
            <a:picLocks noChangeAspect="1" noChangeArrowheads="1"/>
          </p:cNvPicPr>
          <p:nvPr/>
        </p:nvPicPr>
        <p:blipFill>
          <a:blip r:embed="rId2"/>
          <a:srcRect/>
          <a:stretch>
            <a:fillRect/>
          </a:stretch>
        </p:blipFill>
        <p:spPr bwMode="auto">
          <a:xfrm>
            <a:off x="2133600" y="274638"/>
            <a:ext cx="4527550" cy="947738"/>
          </a:xfrm>
          <a:prstGeom prst="rect">
            <a:avLst/>
          </a:prstGeom>
          <a:noFill/>
          <a:ln w="9525">
            <a:noFill/>
            <a:miter lim="800000"/>
            <a:headEnd/>
            <a:tailEnd/>
          </a:ln>
        </p:spPr>
      </p:pic>
      <p:sp>
        <p:nvSpPr>
          <p:cNvPr id="232453" name="Rectangle 5"/>
          <p:cNvSpPr>
            <a:spLocks noGrp="1" noChangeArrowheads="1"/>
          </p:cNvSpPr>
          <p:nvPr>
            <p:ph type="body" idx="1"/>
          </p:nvPr>
        </p:nvSpPr>
        <p:spPr>
          <a:xfrm>
            <a:off x="0" y="3141663"/>
            <a:ext cx="8229600" cy="4525962"/>
          </a:xfrm>
        </p:spPr>
        <p:txBody>
          <a:bodyPr/>
          <a:lstStyle/>
          <a:p>
            <a:endParaRPr lang="en-US" dirty="0"/>
          </a:p>
        </p:txBody>
      </p:sp>
      <p:pic>
        <p:nvPicPr>
          <p:cNvPr id="232454" name="Picture 9" descr="cargo2-global-view"/>
          <p:cNvPicPr>
            <a:picLocks noChangeAspect="1" noChangeArrowheads="1"/>
          </p:cNvPicPr>
          <p:nvPr/>
        </p:nvPicPr>
        <p:blipFill>
          <a:blip r:embed="rId3"/>
          <a:srcRect/>
          <a:stretch>
            <a:fillRect/>
          </a:stretch>
        </p:blipFill>
        <p:spPr bwMode="auto">
          <a:xfrm>
            <a:off x="2133600" y="1417638"/>
            <a:ext cx="4308529" cy="24384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 name="Picture 6" descr="logo_cmyk_ENhorizontal.jpg"/>
          <p:cNvPicPr>
            <a:picLocks noChangeAspect="1"/>
          </p:cNvPicPr>
          <p:nvPr/>
        </p:nvPicPr>
        <p:blipFill>
          <a:blip r:embed="rId4"/>
          <a:stretch>
            <a:fillRect/>
          </a:stretch>
        </p:blipFill>
        <p:spPr>
          <a:xfrm>
            <a:off x="7307554" y="576263"/>
            <a:ext cx="1176046" cy="841375"/>
          </a:xfrm>
          <a:prstGeom prst="rect">
            <a:avLst/>
          </a:prstGeom>
        </p:spPr>
      </p:pic>
      <p:sp>
        <p:nvSpPr>
          <p:cNvPr id="8" name="TextBox 7"/>
          <p:cNvSpPr txBox="1"/>
          <p:nvPr/>
        </p:nvSpPr>
        <p:spPr>
          <a:xfrm>
            <a:off x="228600" y="4191000"/>
            <a:ext cx="8737613" cy="1477328"/>
          </a:xfrm>
          <a:prstGeom prst="rect">
            <a:avLst/>
          </a:prstGeom>
          <a:noFill/>
        </p:spPr>
        <p:txBody>
          <a:bodyPr wrap="none" rtlCol="0">
            <a:spAutoFit/>
          </a:bodyPr>
          <a:lstStyle/>
          <a:p>
            <a:r>
              <a:rPr lang="en-US" dirty="0" smtClean="0">
                <a:solidFill>
                  <a:srgbClr val="000000"/>
                </a:solidFill>
                <a:latin typeface="Times"/>
                <a:ea typeface="Times"/>
                <a:cs typeface="Times"/>
              </a:rPr>
              <a:t>Cargo is a configurable biological web system designed to facilitate, integrate, and</a:t>
            </a:r>
          </a:p>
          <a:p>
            <a:r>
              <a:rPr lang="en-US" dirty="0" smtClean="0">
                <a:solidFill>
                  <a:srgbClr val="000000"/>
                </a:solidFill>
                <a:latin typeface="Times"/>
                <a:ea typeface="Times"/>
                <a:cs typeface="Times"/>
              </a:rPr>
              <a:t>visualize functional information associated to human gene lists using user-friendly interface, </a:t>
            </a:r>
          </a:p>
          <a:p>
            <a:r>
              <a:rPr lang="en-US" dirty="0" smtClean="0">
                <a:solidFill>
                  <a:srgbClr val="000000"/>
                </a:solidFill>
                <a:latin typeface="Times"/>
                <a:ea typeface="Times"/>
                <a:cs typeface="Times"/>
              </a:rPr>
              <a:t>where information is dynamically extracted from distributed databases and web services </a:t>
            </a:r>
          </a:p>
          <a:p>
            <a:r>
              <a:rPr lang="en-US" dirty="0" smtClean="0">
                <a:solidFill>
                  <a:srgbClr val="000000"/>
                </a:solidFill>
                <a:latin typeface="Times"/>
                <a:ea typeface="Times"/>
                <a:cs typeface="Times"/>
              </a:rPr>
              <a:t>using a technology similar to the one of the popular Google Bio-widgets (small</a:t>
            </a:r>
          </a:p>
          <a:p>
            <a:r>
              <a:rPr lang="en-US" dirty="0" smtClean="0">
                <a:solidFill>
                  <a:srgbClr val="000000"/>
                </a:solidFill>
                <a:latin typeface="Times"/>
                <a:ea typeface="Times"/>
                <a:cs typeface="Times"/>
              </a:rPr>
              <a:t>agents supported by Rich Internet Application-RIA- based on Ajax).</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3"/>
          <p:cNvSpPr>
            <a:spLocks noChangeArrowheads="1"/>
          </p:cNvSpPr>
          <p:nvPr/>
        </p:nvSpPr>
        <p:spPr bwMode="auto">
          <a:xfrm>
            <a:off x="5580063" y="188913"/>
            <a:ext cx="3384550" cy="1152525"/>
          </a:xfrm>
          <a:prstGeom prst="rect">
            <a:avLst/>
          </a:prstGeom>
          <a:solidFill>
            <a:schemeClr val="bg2">
              <a:alpha val="56862"/>
            </a:schemeClr>
          </a:solidFill>
          <a:ln w="9525">
            <a:noFill/>
            <a:miter lim="800000"/>
            <a:headEnd/>
            <a:tailEnd/>
          </a:ln>
        </p:spPr>
        <p:txBody>
          <a:bodyPr wrap="none" lIns="0" tIns="0" rIns="0" bIns="0" anchor="ctr">
            <a:prstTxWarp prst="textNoShape">
              <a:avLst/>
            </a:prstTxWarp>
          </a:bodyPr>
          <a:lstStyle/>
          <a:p>
            <a:endParaRPr lang="en-US"/>
          </a:p>
        </p:txBody>
      </p:sp>
      <p:sp>
        <p:nvSpPr>
          <p:cNvPr id="22531" name="Rectangle 2"/>
          <p:cNvSpPr>
            <a:spLocks noGrp="1" noChangeArrowheads="1"/>
          </p:cNvSpPr>
          <p:nvPr>
            <p:ph type="title"/>
          </p:nvPr>
        </p:nvSpPr>
        <p:spPr/>
        <p:txBody>
          <a:bodyPr/>
          <a:lstStyle/>
          <a:p>
            <a:endParaRPr lang="en-US">
              <a:ea typeface="ＭＳ Ｐゴシック" pitchFamily="-107" charset="-128"/>
              <a:cs typeface="ＭＳ Ｐゴシック" pitchFamily="-107" charset="-128"/>
            </a:endParaRPr>
          </a:p>
        </p:txBody>
      </p:sp>
      <p:sp>
        <p:nvSpPr>
          <p:cNvPr id="22532" name="Rectangle 3"/>
          <p:cNvSpPr>
            <a:spLocks noGrp="1" noChangeArrowheads="1"/>
          </p:cNvSpPr>
          <p:nvPr>
            <p:ph type="body" idx="1"/>
          </p:nvPr>
        </p:nvSpPr>
        <p:spPr/>
        <p:txBody>
          <a:bodyPr/>
          <a:lstStyle/>
          <a:p>
            <a:endParaRPr lang="en-US" dirty="0">
              <a:ea typeface="ＭＳ Ｐゴシック" pitchFamily="-107" charset="-128"/>
              <a:cs typeface="ＭＳ Ｐゴシック" pitchFamily="-107" charset="-128"/>
            </a:endParaRPr>
          </a:p>
        </p:txBody>
      </p:sp>
      <p:pic>
        <p:nvPicPr>
          <p:cNvPr id="22533" name="Picture 1029" descr="cargo2-loginAccount"/>
          <p:cNvPicPr>
            <a:picLocks noChangeAspect="1" noChangeArrowheads="1"/>
          </p:cNvPicPr>
          <p:nvPr/>
        </p:nvPicPr>
        <p:blipFill>
          <a:blip r:embed="rId2"/>
          <a:srcRect/>
          <a:stretch>
            <a:fillRect/>
          </a:stretch>
        </p:blipFill>
        <p:spPr bwMode="auto">
          <a:xfrm>
            <a:off x="685800" y="457200"/>
            <a:ext cx="5664200" cy="3363913"/>
          </a:xfrm>
          <a:prstGeom prst="rect">
            <a:avLst/>
          </a:prstGeom>
          <a:noFill/>
          <a:ln w="9525">
            <a:noFill/>
            <a:miter lim="800000"/>
            <a:headEnd/>
            <a:tailEnd/>
          </a:ln>
        </p:spPr>
      </p:pic>
      <p:pic>
        <p:nvPicPr>
          <p:cNvPr id="22534" name="Picture 5" descr="cargo2-menubar-view"/>
          <p:cNvPicPr>
            <a:picLocks noChangeAspect="1" noChangeArrowheads="1"/>
          </p:cNvPicPr>
          <p:nvPr/>
        </p:nvPicPr>
        <p:blipFill>
          <a:blip r:embed="rId3"/>
          <a:srcRect/>
          <a:stretch>
            <a:fillRect/>
          </a:stretch>
        </p:blipFill>
        <p:spPr bwMode="auto">
          <a:xfrm>
            <a:off x="1692275" y="2133600"/>
            <a:ext cx="6713538" cy="1731963"/>
          </a:xfrm>
          <a:prstGeom prst="rect">
            <a:avLst/>
          </a:prstGeom>
          <a:noFill/>
          <a:ln w="9525">
            <a:noFill/>
            <a:miter lim="800000"/>
            <a:headEnd/>
            <a:tailEnd/>
          </a:ln>
        </p:spPr>
      </p:pic>
      <p:pic>
        <p:nvPicPr>
          <p:cNvPr id="22535" name="Picture 5" descr="cargo2-searchboard-search"/>
          <p:cNvPicPr>
            <a:picLocks noChangeAspect="1" noChangeArrowheads="1"/>
          </p:cNvPicPr>
          <p:nvPr/>
        </p:nvPicPr>
        <p:blipFill>
          <a:blip r:embed="rId4"/>
          <a:srcRect/>
          <a:stretch>
            <a:fillRect/>
          </a:stretch>
        </p:blipFill>
        <p:spPr bwMode="auto">
          <a:xfrm>
            <a:off x="3203575" y="3213100"/>
            <a:ext cx="1512888" cy="4044950"/>
          </a:xfrm>
          <a:prstGeom prst="rect">
            <a:avLst/>
          </a:prstGeom>
          <a:noFill/>
          <a:ln w="9525">
            <a:noFill/>
            <a:miter lim="800000"/>
            <a:headEnd/>
            <a:tailEnd/>
          </a:ln>
        </p:spPr>
      </p:pic>
      <p:pic>
        <p:nvPicPr>
          <p:cNvPr id="22536" name="Picture 6" descr="cargo2-searchboard-cancerList"/>
          <p:cNvPicPr>
            <a:picLocks noChangeAspect="1" noChangeArrowheads="1"/>
          </p:cNvPicPr>
          <p:nvPr/>
        </p:nvPicPr>
        <p:blipFill>
          <a:blip r:embed="rId5"/>
          <a:srcRect/>
          <a:stretch>
            <a:fillRect/>
          </a:stretch>
        </p:blipFill>
        <p:spPr bwMode="auto">
          <a:xfrm>
            <a:off x="4859338" y="3213100"/>
            <a:ext cx="1528762" cy="4032250"/>
          </a:xfrm>
          <a:prstGeom prst="rect">
            <a:avLst/>
          </a:prstGeom>
          <a:noFill/>
          <a:ln w="9525">
            <a:noFill/>
            <a:miter lim="800000"/>
            <a:headEnd/>
            <a:tailEnd/>
          </a:ln>
        </p:spPr>
      </p:pic>
      <p:pic>
        <p:nvPicPr>
          <p:cNvPr id="22537" name="Picture 7" descr="cargo2-searchboard-spindleList"/>
          <p:cNvPicPr>
            <a:picLocks noChangeAspect="1" noChangeArrowheads="1"/>
          </p:cNvPicPr>
          <p:nvPr/>
        </p:nvPicPr>
        <p:blipFill>
          <a:blip r:embed="rId6"/>
          <a:srcRect/>
          <a:stretch>
            <a:fillRect/>
          </a:stretch>
        </p:blipFill>
        <p:spPr bwMode="auto">
          <a:xfrm>
            <a:off x="6659563" y="3284538"/>
            <a:ext cx="1514475" cy="4038600"/>
          </a:xfrm>
          <a:prstGeom prst="rect">
            <a:avLst/>
          </a:prstGeom>
          <a:noFill/>
          <a:ln w="9525">
            <a:noFill/>
            <a:miter lim="800000"/>
            <a:headEnd/>
            <a:tailEnd/>
          </a:ln>
        </p:spPr>
      </p:pic>
      <p:pic>
        <p:nvPicPr>
          <p:cNvPr id="22538" name="Picture 5" descr="cargo2-widgetsManager"/>
          <p:cNvPicPr>
            <a:picLocks noChangeAspect="1" noChangeArrowheads="1"/>
          </p:cNvPicPr>
          <p:nvPr/>
        </p:nvPicPr>
        <p:blipFill>
          <a:blip r:embed="rId7"/>
          <a:srcRect/>
          <a:stretch>
            <a:fillRect/>
          </a:stretch>
        </p:blipFill>
        <p:spPr bwMode="auto">
          <a:xfrm>
            <a:off x="684213" y="4149725"/>
            <a:ext cx="2022475" cy="2049463"/>
          </a:xfrm>
          <a:prstGeom prst="rect">
            <a:avLst/>
          </a:prstGeom>
          <a:noFill/>
          <a:ln w="9525">
            <a:solidFill>
              <a:srgbClr val="000080"/>
            </a:solidFill>
            <a:miter lim="800000"/>
            <a:headEnd/>
            <a:tailEnd/>
          </a:ln>
        </p:spPr>
      </p:pic>
      <p:sp>
        <p:nvSpPr>
          <p:cNvPr id="242698" name="Freeform 10"/>
          <p:cNvSpPr>
            <a:spLocks/>
          </p:cNvSpPr>
          <p:nvPr/>
        </p:nvSpPr>
        <p:spPr bwMode="auto">
          <a:xfrm>
            <a:off x="1371600" y="1524000"/>
            <a:ext cx="1741488" cy="2808288"/>
          </a:xfrm>
          <a:custGeom>
            <a:avLst/>
            <a:gdLst>
              <a:gd name="T0" fmla="*/ 2147483647 w 1097"/>
              <a:gd name="T1" fmla="*/ 0 h 1769"/>
              <a:gd name="T2" fmla="*/ 2147483647 w 1097"/>
              <a:gd name="T3" fmla="*/ 2147483647 h 1769"/>
              <a:gd name="T4" fmla="*/ 2147483647 w 1097"/>
              <a:gd name="T5" fmla="*/ 2147483647 h 1769"/>
              <a:gd name="T6" fmla="*/ 0 60000 65536"/>
              <a:gd name="T7" fmla="*/ 0 60000 65536"/>
              <a:gd name="T8" fmla="*/ 0 60000 65536"/>
              <a:gd name="T9" fmla="*/ 0 w 1097"/>
              <a:gd name="T10" fmla="*/ 0 h 1769"/>
              <a:gd name="T11" fmla="*/ 1097 w 1097"/>
              <a:gd name="T12" fmla="*/ 1769 h 1769"/>
            </a:gdLst>
            <a:ahLst/>
            <a:cxnLst>
              <a:cxn ang="T6">
                <a:pos x="T0" y="T1"/>
              </a:cxn>
              <a:cxn ang="T7">
                <a:pos x="T2" y="T3"/>
              </a:cxn>
              <a:cxn ang="T8">
                <a:pos x="T4" y="T5"/>
              </a:cxn>
            </a:cxnLst>
            <a:rect l="T9" t="T10" r="T11" b="T12"/>
            <a:pathLst>
              <a:path w="1097" h="1769">
                <a:moveTo>
                  <a:pt x="1097" y="0"/>
                </a:moveTo>
                <a:cubicBezTo>
                  <a:pt x="692" y="56"/>
                  <a:pt x="288" y="113"/>
                  <a:pt x="144" y="408"/>
                </a:cubicBezTo>
                <a:cubicBezTo>
                  <a:pt x="0" y="703"/>
                  <a:pt x="220" y="1542"/>
                  <a:pt x="235" y="1769"/>
                </a:cubicBezTo>
              </a:path>
            </a:pathLst>
          </a:custGeom>
          <a:noFill/>
          <a:ln w="28575">
            <a:solidFill>
              <a:schemeClr val="tx1"/>
            </a:solidFill>
            <a:prstDash val="sysDot"/>
            <a:round/>
            <a:headEnd type="stealth" w="med" len="med"/>
            <a:tailEnd type="arrow" w="med" len="med"/>
          </a:ln>
        </p:spPr>
        <p:txBody>
          <a:bodyPr lIns="0" tIns="0" rIns="0" bIns="0" anchor="ctr">
            <a:prstTxWarp prst="textNoShape">
              <a:avLst/>
            </a:prstTxWarp>
          </a:bodyPr>
          <a:lstStyle/>
          <a:p>
            <a:endParaRPr lang="en-US"/>
          </a:p>
        </p:txBody>
      </p:sp>
      <p:sp>
        <p:nvSpPr>
          <p:cNvPr id="242699" name="Freeform 11"/>
          <p:cNvSpPr>
            <a:spLocks/>
          </p:cNvSpPr>
          <p:nvPr/>
        </p:nvSpPr>
        <p:spPr bwMode="auto">
          <a:xfrm>
            <a:off x="1980406" y="2425700"/>
            <a:ext cx="5472113" cy="1979613"/>
          </a:xfrm>
          <a:custGeom>
            <a:avLst/>
            <a:gdLst>
              <a:gd name="T0" fmla="*/ 0 w 3447"/>
              <a:gd name="T1" fmla="*/ 0 h 1247"/>
              <a:gd name="T2" fmla="*/ 2147483647 w 3447"/>
              <a:gd name="T3" fmla="*/ 2147483647 h 1247"/>
              <a:gd name="T4" fmla="*/ 2147483647 w 3447"/>
              <a:gd name="T5" fmla="*/ 2147483647 h 1247"/>
              <a:gd name="T6" fmla="*/ 2147483647 w 3447"/>
              <a:gd name="T7" fmla="*/ 2147483647 h 1247"/>
              <a:gd name="T8" fmla="*/ 0 60000 65536"/>
              <a:gd name="T9" fmla="*/ 0 60000 65536"/>
              <a:gd name="T10" fmla="*/ 0 60000 65536"/>
              <a:gd name="T11" fmla="*/ 0 60000 65536"/>
              <a:gd name="T12" fmla="*/ 0 w 3447"/>
              <a:gd name="T13" fmla="*/ 0 h 1247"/>
              <a:gd name="T14" fmla="*/ 3447 w 3447"/>
              <a:gd name="T15" fmla="*/ 1247 h 1247"/>
            </a:gdLst>
            <a:ahLst/>
            <a:cxnLst>
              <a:cxn ang="T8">
                <a:pos x="T0" y="T1"/>
              </a:cxn>
              <a:cxn ang="T9">
                <a:pos x="T2" y="T3"/>
              </a:cxn>
              <a:cxn ang="T10">
                <a:pos x="T4" y="T5"/>
              </a:cxn>
              <a:cxn ang="T11">
                <a:pos x="T6" y="T7"/>
              </a:cxn>
            </a:cxnLst>
            <a:rect l="T12" t="T13" r="T14" b="T15"/>
            <a:pathLst>
              <a:path w="3447" h="1247">
                <a:moveTo>
                  <a:pt x="0" y="0"/>
                </a:moveTo>
                <a:cubicBezTo>
                  <a:pt x="351" y="419"/>
                  <a:pt x="703" y="839"/>
                  <a:pt x="1089" y="1043"/>
                </a:cubicBezTo>
                <a:cubicBezTo>
                  <a:pt x="1475" y="1247"/>
                  <a:pt x="1920" y="1225"/>
                  <a:pt x="2313" y="1225"/>
                </a:cubicBezTo>
                <a:cubicBezTo>
                  <a:pt x="2706" y="1225"/>
                  <a:pt x="3258" y="1073"/>
                  <a:pt x="3447" y="1043"/>
                </a:cubicBezTo>
              </a:path>
            </a:pathLst>
          </a:custGeom>
          <a:noFill/>
          <a:ln w="28575">
            <a:solidFill>
              <a:schemeClr val="tx1"/>
            </a:solidFill>
            <a:round/>
            <a:headEnd/>
            <a:tailEnd type="stealth" w="med" len="med"/>
          </a:ln>
        </p:spPr>
        <p:txBody>
          <a:bodyPr lIns="0" tIns="0" rIns="0" bIns="0" anchor="ctr">
            <a:prstTxWarp prst="textNoShape">
              <a:avLst/>
            </a:prstTxWarp>
          </a:bodyPr>
          <a:lstStyle/>
          <a:p>
            <a:endParaRPr lang="en-US"/>
          </a:p>
        </p:txBody>
      </p:sp>
      <p:pic>
        <p:nvPicPr>
          <p:cNvPr id="22542" name="Picture 20" descr="fondo2"/>
          <p:cNvPicPr>
            <a:picLocks noChangeAspect="1" noChangeArrowheads="1"/>
          </p:cNvPicPr>
          <p:nvPr/>
        </p:nvPicPr>
        <p:blipFill>
          <a:blip r:embed="rId8"/>
          <a:srcRect/>
          <a:stretch>
            <a:fillRect/>
          </a:stretch>
        </p:blipFill>
        <p:spPr bwMode="auto">
          <a:xfrm>
            <a:off x="228600" y="0"/>
            <a:ext cx="1028700" cy="566738"/>
          </a:xfrm>
          <a:prstGeom prst="rect">
            <a:avLst/>
          </a:prstGeom>
          <a:noFill/>
          <a:ln w="9525">
            <a:noFill/>
            <a:miter lim="800000"/>
            <a:headEnd/>
            <a:tailEnd/>
          </a:ln>
        </p:spPr>
      </p:pic>
      <p:sp>
        <p:nvSpPr>
          <p:cNvPr id="16" name="Rounded Rectangle 15"/>
          <p:cNvSpPr/>
          <p:nvPr/>
        </p:nvSpPr>
        <p:spPr>
          <a:xfrm>
            <a:off x="58738" y="4405313"/>
            <a:ext cx="4800600" cy="1793875"/>
          </a:xfrm>
          <a:prstGeom prst="roundRect">
            <a:avLst/>
          </a:prstGeom>
          <a:solidFill>
            <a:schemeClr val="bg1">
              <a:lumMod val="50000"/>
              <a:alpha val="7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2543" name="Rectangle 15"/>
          <p:cNvSpPr>
            <a:spLocks noChangeArrowheads="1"/>
          </p:cNvSpPr>
          <p:nvPr/>
        </p:nvSpPr>
        <p:spPr bwMode="auto">
          <a:xfrm>
            <a:off x="287338" y="4445000"/>
            <a:ext cx="4572000" cy="1754327"/>
          </a:xfrm>
          <a:prstGeom prst="rect">
            <a:avLst/>
          </a:prstGeom>
          <a:noFill/>
          <a:ln w="9525">
            <a:noFill/>
            <a:miter lim="800000"/>
            <a:headEnd/>
            <a:tailEnd/>
          </a:ln>
        </p:spPr>
        <p:txBody>
          <a:bodyPr>
            <a:prstTxWarp prst="textNoShape">
              <a:avLst/>
            </a:prstTxWarp>
            <a:spAutoFit/>
          </a:bodyPr>
          <a:lstStyle/>
          <a:p>
            <a:r>
              <a:rPr lang="en-US" b="1" dirty="0">
                <a:solidFill>
                  <a:schemeClr val="bg1"/>
                </a:solidFill>
                <a:latin typeface="Handwriting - Dakota"/>
                <a:cs typeface="Handwriting - Dakota"/>
              </a:rPr>
              <a:t>Cargo provides pieces of minimal, relevant and descriptive biological information over lists of interesting genes. The tool is designed for usage by experimental biologists with no training in bioinformatics </a:t>
            </a:r>
          </a:p>
        </p:txBody>
      </p:sp>
      <p:sp>
        <p:nvSpPr>
          <p:cNvPr id="17" name="Rounded Rectangle 16"/>
          <p:cNvSpPr/>
          <p:nvPr/>
        </p:nvSpPr>
        <p:spPr>
          <a:xfrm>
            <a:off x="5507038" y="457200"/>
            <a:ext cx="2667000" cy="939800"/>
          </a:xfrm>
          <a:prstGeom prst="roundRect">
            <a:avLst/>
          </a:prstGeom>
          <a:solidFill>
            <a:schemeClr val="bg1">
              <a:lumMod val="50000"/>
              <a:alpha val="4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541" name="Text Box 12"/>
          <p:cNvSpPr txBox="1">
            <a:spLocks noChangeArrowheads="1"/>
          </p:cNvSpPr>
          <p:nvPr/>
        </p:nvSpPr>
        <p:spPr bwMode="auto">
          <a:xfrm>
            <a:off x="5715000" y="566738"/>
            <a:ext cx="3132138" cy="646331"/>
          </a:xfrm>
          <a:prstGeom prst="rect">
            <a:avLst/>
          </a:prstGeom>
          <a:noFill/>
          <a:ln w="9525">
            <a:noFill/>
            <a:miter lim="800000"/>
            <a:headEnd/>
            <a:tailEnd/>
          </a:ln>
        </p:spPr>
        <p:txBody>
          <a:bodyPr lIns="0" tIns="0" rIns="0" bIns="0">
            <a:prstTxWarp prst="textNoShape">
              <a:avLst/>
            </a:prstTxWarp>
            <a:spAutoFit/>
          </a:bodyPr>
          <a:lstStyle/>
          <a:p>
            <a:pPr defTabSz="40798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pPr>
            <a:r>
              <a:rPr lang="en-US" sz="1400" b="1" dirty="0">
                <a:solidFill>
                  <a:schemeClr val="bg1"/>
                </a:solidFill>
                <a:latin typeface="Handwriting - Dakota"/>
                <a:cs typeface="Handwriting - Dakota"/>
              </a:rPr>
              <a:t>A web portal </a:t>
            </a:r>
            <a:br>
              <a:rPr lang="en-US" sz="1400" b="1" dirty="0">
                <a:solidFill>
                  <a:schemeClr val="bg1"/>
                </a:solidFill>
                <a:latin typeface="Handwriting - Dakota"/>
                <a:cs typeface="Handwriting - Dakota"/>
              </a:rPr>
            </a:br>
            <a:r>
              <a:rPr lang="en-US" sz="1400" b="1" dirty="0">
                <a:solidFill>
                  <a:schemeClr val="bg1"/>
                </a:solidFill>
                <a:latin typeface="Handwriting - Dakota"/>
                <a:cs typeface="Handwriting - Dakota"/>
              </a:rPr>
              <a:t>to integrate customized </a:t>
            </a:r>
          </a:p>
          <a:p>
            <a:pPr defTabSz="40798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pPr>
            <a:r>
              <a:rPr lang="en-US" sz="1400" b="1" dirty="0">
                <a:solidFill>
                  <a:schemeClr val="bg1"/>
                </a:solidFill>
                <a:latin typeface="Handwriting - Dakota"/>
                <a:cs typeface="Handwriting - Dakota"/>
              </a:rPr>
              <a:t> biological information</a:t>
            </a:r>
            <a:endParaRPr lang="es-ES" sz="1400" b="1" dirty="0">
              <a:solidFill>
                <a:schemeClr val="bg1"/>
              </a:solidFill>
              <a:latin typeface="Handwriting - Dakota"/>
              <a:cs typeface="Handwriting - Dakot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42698"/>
                                        </p:tgtEl>
                                        <p:attrNameLst>
                                          <p:attrName>style.visibility</p:attrName>
                                        </p:attrNameLst>
                                      </p:cBhvr>
                                      <p:to>
                                        <p:strVal val="visible"/>
                                      </p:to>
                                    </p:set>
                                    <p:animEffect transition="in" filter="wedge">
                                      <p:cBhvr>
                                        <p:cTn id="7" dur="2000"/>
                                        <p:tgtEl>
                                          <p:spTgt spid="24269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42699"/>
                                        </p:tgtEl>
                                        <p:attrNameLst>
                                          <p:attrName>style.visibility</p:attrName>
                                        </p:attrNameLst>
                                      </p:cBhvr>
                                      <p:to>
                                        <p:strVal val="visible"/>
                                      </p:to>
                                    </p:set>
                                    <p:animEffect transition="in" filter="fade">
                                      <p:cBhvr>
                                        <p:cTn id="12" dur="1000"/>
                                        <p:tgtEl>
                                          <p:spTgt spid="242699"/>
                                        </p:tgtEl>
                                      </p:cBhvr>
                                    </p:animEffect>
                                    <p:anim calcmode="lin" valueType="num">
                                      <p:cBhvr>
                                        <p:cTn id="13" dur="1000" fill="hold"/>
                                        <p:tgtEl>
                                          <p:spTgt spid="242699"/>
                                        </p:tgtEl>
                                        <p:attrNameLst>
                                          <p:attrName>ppt_x</p:attrName>
                                        </p:attrNameLst>
                                      </p:cBhvr>
                                      <p:tavLst>
                                        <p:tav tm="0">
                                          <p:val>
                                            <p:strVal val="#ppt_x"/>
                                          </p:val>
                                        </p:tav>
                                        <p:tav tm="100000">
                                          <p:val>
                                            <p:strVal val="#ppt_x"/>
                                          </p:val>
                                        </p:tav>
                                      </p:tavLst>
                                    </p:anim>
                                    <p:anim calcmode="lin" valueType="num">
                                      <p:cBhvr>
                                        <p:cTn id="14" dur="1000" fill="hold"/>
                                        <p:tgtEl>
                                          <p:spTgt spid="2426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8" grpId="0" animBg="1"/>
      <p:bldP spid="24269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p:txBody>
          <a:bodyPr/>
          <a:lstStyle/>
          <a:p>
            <a:endParaRPr lang="en-US" dirty="0"/>
          </a:p>
        </p:txBody>
      </p:sp>
      <p:pic>
        <p:nvPicPr>
          <p:cNvPr id="232452" name="Picture 6" descr="cargo"/>
          <p:cNvPicPr>
            <a:picLocks noChangeAspect="1" noChangeArrowheads="1"/>
          </p:cNvPicPr>
          <p:nvPr/>
        </p:nvPicPr>
        <p:blipFill>
          <a:blip r:embed="rId2"/>
          <a:srcRect/>
          <a:stretch>
            <a:fillRect/>
          </a:stretch>
        </p:blipFill>
        <p:spPr bwMode="auto">
          <a:xfrm>
            <a:off x="2133600" y="631484"/>
            <a:ext cx="4527550" cy="947738"/>
          </a:xfrm>
          <a:prstGeom prst="rect">
            <a:avLst/>
          </a:prstGeom>
          <a:noFill/>
          <a:ln w="9525">
            <a:noFill/>
            <a:miter lim="800000"/>
            <a:headEnd/>
            <a:tailEnd/>
          </a:ln>
        </p:spPr>
      </p:pic>
      <p:sp>
        <p:nvSpPr>
          <p:cNvPr id="232453" name="Rectangle 5"/>
          <p:cNvSpPr>
            <a:spLocks noGrp="1" noChangeArrowheads="1"/>
          </p:cNvSpPr>
          <p:nvPr>
            <p:ph type="body" idx="1"/>
          </p:nvPr>
        </p:nvSpPr>
        <p:spPr>
          <a:xfrm>
            <a:off x="0" y="3141663"/>
            <a:ext cx="8229600" cy="4525962"/>
          </a:xfrm>
        </p:spPr>
        <p:txBody>
          <a:bodyPr/>
          <a:lstStyle/>
          <a:p>
            <a:endParaRPr lang="en-US"/>
          </a:p>
        </p:txBody>
      </p:sp>
      <p:pic>
        <p:nvPicPr>
          <p:cNvPr id="232454" name="Picture 9" descr="cargo2-global-view"/>
          <p:cNvPicPr>
            <a:picLocks noChangeAspect="1" noChangeArrowheads="1"/>
          </p:cNvPicPr>
          <p:nvPr/>
        </p:nvPicPr>
        <p:blipFill>
          <a:blip r:embed="rId3"/>
          <a:srcRect/>
          <a:stretch>
            <a:fillRect/>
          </a:stretch>
        </p:blipFill>
        <p:spPr bwMode="auto">
          <a:xfrm>
            <a:off x="539750" y="1752600"/>
            <a:ext cx="7943850" cy="4495800"/>
          </a:xfrm>
          <a:prstGeom prst="rect">
            <a:avLst/>
          </a:prstGeom>
          <a:noFill/>
          <a:ln w="9525">
            <a:noFill/>
            <a:miter lim="800000"/>
            <a:headEnd/>
            <a:tailEnd/>
          </a:ln>
        </p:spPr>
      </p:pic>
      <p:pic>
        <p:nvPicPr>
          <p:cNvPr id="6" name="Picture 15" descr="fondo2"/>
          <p:cNvPicPr>
            <a:picLocks noChangeAspect="1" noChangeArrowheads="1"/>
          </p:cNvPicPr>
          <p:nvPr/>
        </p:nvPicPr>
        <p:blipFill>
          <a:blip r:embed="rId4"/>
          <a:srcRect/>
          <a:stretch>
            <a:fillRect/>
          </a:stretch>
        </p:blipFill>
        <p:spPr bwMode="auto">
          <a:xfrm>
            <a:off x="7553205" y="480783"/>
            <a:ext cx="1133595" cy="624570"/>
          </a:xfrm>
          <a:prstGeom prst="rect">
            <a:avLst/>
          </a:prstGeom>
          <a:noFill/>
          <a:ln w="9525">
            <a:noFill/>
            <a:miter lim="800000"/>
            <a:headEnd/>
            <a:tailEnd/>
          </a:ln>
        </p:spPr>
      </p:pic>
      <p:sp>
        <p:nvSpPr>
          <p:cNvPr id="7" name="TextBox 6"/>
          <p:cNvSpPr txBox="1"/>
          <p:nvPr/>
        </p:nvSpPr>
        <p:spPr>
          <a:xfrm>
            <a:off x="1143000" y="111451"/>
            <a:ext cx="5859747" cy="461665"/>
          </a:xfrm>
          <a:prstGeom prst="rect">
            <a:avLst/>
          </a:prstGeom>
          <a:noFill/>
        </p:spPr>
        <p:txBody>
          <a:bodyPr wrap="none" rtlCol="0">
            <a:spAutoFit/>
          </a:bodyPr>
          <a:lstStyle/>
          <a:p>
            <a:r>
              <a:rPr lang="en-US" sz="2400" dirty="0" err="1" smtClean="0"/>
              <a:t>Herramientas</a:t>
            </a:r>
            <a:r>
              <a:rPr lang="en-US" sz="2400" dirty="0" smtClean="0"/>
              <a:t> </a:t>
            </a:r>
            <a:r>
              <a:rPr lang="en-US" sz="2400" dirty="0" err="1" smtClean="0"/>
              <a:t>bioinformáticas</a:t>
            </a:r>
            <a:r>
              <a:rPr lang="en-US" sz="2400" dirty="0" smtClean="0"/>
              <a:t> </a:t>
            </a:r>
            <a:r>
              <a:rPr lang="en-US" sz="2400" dirty="0" err="1" smtClean="0"/>
              <a:t>www.inab.org</a:t>
            </a:r>
            <a:endParaRPr lang="en-US" sz="2400" dirty="0"/>
          </a:p>
        </p:txBody>
      </p:sp>
      <p:sp>
        <p:nvSpPr>
          <p:cNvPr id="8" name="TextBox 7"/>
          <p:cNvSpPr txBox="1"/>
          <p:nvPr/>
        </p:nvSpPr>
        <p:spPr>
          <a:xfrm>
            <a:off x="539750" y="5048071"/>
            <a:ext cx="6229365" cy="1200329"/>
          </a:xfrm>
          <a:prstGeom prst="rect">
            <a:avLst/>
          </a:prstGeom>
          <a:noFill/>
        </p:spPr>
        <p:txBody>
          <a:bodyPr wrap="none" rtlCol="0">
            <a:spAutoFit/>
          </a:bodyPr>
          <a:lstStyle/>
          <a:p>
            <a:r>
              <a:rPr lang="en-US" dirty="0" smtClean="0">
                <a:solidFill>
                  <a:srgbClr val="000000"/>
                </a:solidFill>
                <a:latin typeface="Times"/>
                <a:ea typeface="Times"/>
                <a:cs typeface="Times"/>
              </a:rPr>
              <a:t>The bio-Widgets are the functional elements of CARGO. Control</a:t>
            </a:r>
          </a:p>
          <a:p>
            <a:r>
              <a:rPr lang="en-US" dirty="0" smtClean="0">
                <a:solidFill>
                  <a:srgbClr val="000000"/>
                </a:solidFill>
                <a:latin typeface="Times"/>
                <a:ea typeface="Times"/>
                <a:cs typeface="Times"/>
              </a:rPr>
              <a:t>and visualization elements, which can be individually selected by</a:t>
            </a:r>
          </a:p>
          <a:p>
            <a:r>
              <a:rPr lang="en-US" dirty="0" smtClean="0">
                <a:solidFill>
                  <a:srgbClr val="000000"/>
                </a:solidFill>
                <a:latin typeface="Times"/>
                <a:ea typeface="Times"/>
                <a:cs typeface="Times"/>
              </a:rPr>
              <a:t> users and which organize themselves to form a web control</a:t>
            </a:r>
          </a:p>
          <a:p>
            <a:r>
              <a:rPr lang="en-US" dirty="0" smtClean="0">
                <a:solidFill>
                  <a:srgbClr val="000000"/>
                </a:solidFill>
                <a:latin typeface="Times"/>
                <a:ea typeface="Times"/>
                <a:cs typeface="Times"/>
              </a:rPr>
              <a:t>panel via the user interface.</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solidFill>
                  <a:srgbClr val="000090"/>
                </a:solidFill>
                <a:latin typeface="Handwriting - Dakota"/>
                <a:cs typeface="Handwriting - Dakota"/>
              </a:rPr>
              <a:t>Intogen</a:t>
            </a:r>
            <a:endParaRPr lang="en-US" sz="5400" b="1" dirty="0">
              <a:solidFill>
                <a:srgbClr val="000090"/>
              </a:solidFill>
              <a:latin typeface="Handwriting - Dakota"/>
              <a:cs typeface="Handwriting - Dakota"/>
            </a:endParaRP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57200" y="1417638"/>
            <a:ext cx="8193073" cy="3992563"/>
          </a:xfrm>
          <a:prstGeom prst="rect">
            <a:avLst/>
          </a:prstGeom>
        </p:spPr>
      </p:pic>
      <p:pic>
        <p:nvPicPr>
          <p:cNvPr id="5" name="Picture 4"/>
          <p:cNvPicPr>
            <a:picLocks noChangeAspect="1"/>
          </p:cNvPicPr>
          <p:nvPr/>
        </p:nvPicPr>
        <p:blipFill>
          <a:blip r:embed="rId3"/>
          <a:stretch>
            <a:fillRect/>
          </a:stretch>
        </p:blipFill>
        <p:spPr>
          <a:xfrm>
            <a:off x="4764232" y="2514600"/>
            <a:ext cx="4379768" cy="3611563"/>
          </a:xfrm>
          <a:prstGeom prst="rect">
            <a:avLst/>
          </a:prstGeom>
        </p:spPr>
      </p:pic>
      <p:sp>
        <p:nvSpPr>
          <p:cNvPr id="6" name="Freeform 11"/>
          <p:cNvSpPr>
            <a:spLocks/>
          </p:cNvSpPr>
          <p:nvPr/>
        </p:nvSpPr>
        <p:spPr bwMode="auto">
          <a:xfrm>
            <a:off x="1219200" y="2510631"/>
            <a:ext cx="5472113" cy="1979613"/>
          </a:xfrm>
          <a:custGeom>
            <a:avLst/>
            <a:gdLst>
              <a:gd name="T0" fmla="*/ 0 w 3447"/>
              <a:gd name="T1" fmla="*/ 0 h 1247"/>
              <a:gd name="T2" fmla="*/ 2147483647 w 3447"/>
              <a:gd name="T3" fmla="*/ 2147483647 h 1247"/>
              <a:gd name="T4" fmla="*/ 2147483647 w 3447"/>
              <a:gd name="T5" fmla="*/ 2147483647 h 1247"/>
              <a:gd name="T6" fmla="*/ 2147483647 w 3447"/>
              <a:gd name="T7" fmla="*/ 2147483647 h 1247"/>
              <a:gd name="T8" fmla="*/ 0 60000 65536"/>
              <a:gd name="T9" fmla="*/ 0 60000 65536"/>
              <a:gd name="T10" fmla="*/ 0 60000 65536"/>
              <a:gd name="T11" fmla="*/ 0 60000 65536"/>
              <a:gd name="T12" fmla="*/ 0 w 3447"/>
              <a:gd name="T13" fmla="*/ 0 h 1247"/>
              <a:gd name="T14" fmla="*/ 3447 w 3447"/>
              <a:gd name="T15" fmla="*/ 1247 h 1247"/>
            </a:gdLst>
            <a:ahLst/>
            <a:cxnLst>
              <a:cxn ang="T8">
                <a:pos x="T0" y="T1"/>
              </a:cxn>
              <a:cxn ang="T9">
                <a:pos x="T2" y="T3"/>
              </a:cxn>
              <a:cxn ang="T10">
                <a:pos x="T4" y="T5"/>
              </a:cxn>
              <a:cxn ang="T11">
                <a:pos x="T6" y="T7"/>
              </a:cxn>
            </a:cxnLst>
            <a:rect l="T12" t="T13" r="T14" b="T15"/>
            <a:pathLst>
              <a:path w="3447" h="1247">
                <a:moveTo>
                  <a:pt x="0" y="0"/>
                </a:moveTo>
                <a:cubicBezTo>
                  <a:pt x="351" y="419"/>
                  <a:pt x="703" y="839"/>
                  <a:pt x="1089" y="1043"/>
                </a:cubicBezTo>
                <a:cubicBezTo>
                  <a:pt x="1475" y="1247"/>
                  <a:pt x="1920" y="1225"/>
                  <a:pt x="2313" y="1225"/>
                </a:cubicBezTo>
                <a:cubicBezTo>
                  <a:pt x="2706" y="1225"/>
                  <a:pt x="3258" y="1073"/>
                  <a:pt x="3447" y="1043"/>
                </a:cubicBezTo>
              </a:path>
            </a:pathLst>
          </a:custGeom>
          <a:noFill/>
          <a:ln w="28575">
            <a:solidFill>
              <a:schemeClr val="tx1"/>
            </a:solidFill>
            <a:round/>
            <a:headEnd/>
            <a:tailEnd type="stealth" w="med" len="med"/>
          </a:ln>
        </p:spPr>
        <p:txBody>
          <a:bodyPr lIns="0" tIns="0" rIns="0" bIns="0" anchor="ctr">
            <a:prstTxWarp prst="textNoShape">
              <a:avLst/>
            </a:prstTxWarp>
          </a:bodyPr>
          <a:lstStyle/>
          <a:p>
            <a:endParaRPr lang="en-US"/>
          </a:p>
        </p:txBody>
      </p:sp>
      <p:sp>
        <p:nvSpPr>
          <p:cNvPr id="7" name="TextBox 6"/>
          <p:cNvSpPr txBox="1"/>
          <p:nvPr/>
        </p:nvSpPr>
        <p:spPr>
          <a:xfrm>
            <a:off x="990600" y="4490244"/>
            <a:ext cx="246432" cy="369332"/>
          </a:xfrm>
          <a:prstGeom prst="rect">
            <a:avLst/>
          </a:prstGeom>
          <a:noFill/>
        </p:spPr>
        <p:txBody>
          <a:bodyPr wrap="none" rtlCol="0">
            <a:spAutoFit/>
          </a:bodyPr>
          <a:lstStyle/>
          <a:p>
            <a:r>
              <a:rPr lang="en-US" dirty="0" smtClean="0"/>
              <a: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err="1" smtClean="0">
                <a:solidFill>
                  <a:schemeClr val="accent4">
                    <a:lumMod val="75000"/>
                  </a:schemeClr>
                </a:solidFill>
                <a:latin typeface="Bradley Hand ITC TT-Bold"/>
                <a:cs typeface="Bradley Hand ITC TT-Bold"/>
              </a:rPr>
              <a:t>BlastXP</a:t>
            </a:r>
            <a:endParaRPr lang="es-ES_tradnl" dirty="0">
              <a:solidFill>
                <a:schemeClr val="accent4">
                  <a:lumMod val="75000"/>
                </a:schemeClr>
              </a:solidFill>
              <a:latin typeface="Bradley Hand ITC TT-Bold"/>
              <a:cs typeface="Bradley Hand ITC TT-Bold"/>
            </a:endParaRPr>
          </a:p>
        </p:txBody>
      </p:sp>
      <p:sp>
        <p:nvSpPr>
          <p:cNvPr id="3" name="Marcador de contenido 2"/>
          <p:cNvSpPr>
            <a:spLocks noGrp="1"/>
          </p:cNvSpPr>
          <p:nvPr>
            <p:ph idx="1"/>
          </p:nvPr>
        </p:nvSpPr>
        <p:spPr/>
        <p:txBody>
          <a:bodyPr/>
          <a:lstStyle/>
          <a:p>
            <a:endParaRPr lang="es-ES_tradnl"/>
          </a:p>
        </p:txBody>
      </p:sp>
      <p:pic>
        <p:nvPicPr>
          <p:cNvPr id="4" name="Picture 25"/>
          <p:cNvPicPr/>
          <p:nvPr/>
        </p:nvPicPr>
        <p:blipFill>
          <a:blip r:embed="rId2"/>
          <a:srcRect/>
          <a:stretch>
            <a:fillRect/>
          </a:stretch>
        </p:blipFill>
        <p:spPr bwMode="auto">
          <a:xfrm>
            <a:off x="457200" y="1417638"/>
            <a:ext cx="4735512" cy="466852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5" name="Picture 24"/>
          <p:cNvPicPr/>
          <p:nvPr/>
        </p:nvPicPr>
        <p:blipFill>
          <a:blip r:embed="rId3"/>
          <a:srcRect/>
          <a:stretch>
            <a:fillRect/>
          </a:stretch>
        </p:blipFill>
        <p:spPr bwMode="auto">
          <a:xfrm>
            <a:off x="4970780" y="2057400"/>
            <a:ext cx="3716020" cy="293116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title"/>
          </p:nvPr>
        </p:nvSpPr>
        <p:spPr>
          <a:xfrm>
            <a:off x="1447800" y="304800"/>
            <a:ext cx="6505575" cy="685800"/>
          </a:xfrm>
        </p:spPr>
        <p:txBody>
          <a:bodyPr lIns="0" tIns="0" rIns="0" bIns="0"/>
          <a:lstStyle/>
          <a:p>
            <a:pPr algn="r" defTabSz="407988" eaLnBrk="1">
              <a:lnSpc>
                <a:spcPct val="107000"/>
              </a:lnSpc>
              <a:buClr>
                <a:srgbClr val="000000"/>
              </a:buClr>
              <a:buSzPct val="45000"/>
              <a:buFont typeface="StarSymbol" charset="0"/>
              <a:buNone/>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pPr>
            <a:r>
              <a:rPr lang="en-GB" sz="3300" dirty="0">
                <a:solidFill>
                  <a:schemeClr val="tx1"/>
                </a:solidFill>
                <a:effectLst>
                  <a:outerShdw blurRad="38100" dist="38100" dir="2700000" algn="tl">
                    <a:srgbClr val="DDDDDD"/>
                  </a:outerShdw>
                </a:effectLst>
                <a:latin typeface="Arial Black" charset="0"/>
                <a:ea typeface="+mj-ea"/>
                <a:cs typeface="+mj-cs"/>
              </a:rPr>
              <a:t>¿</a:t>
            </a:r>
            <a:r>
              <a:rPr lang="en-GB" sz="3300" dirty="0" err="1">
                <a:solidFill>
                  <a:schemeClr val="tx1"/>
                </a:solidFill>
                <a:effectLst>
                  <a:outerShdw blurRad="38100" dist="38100" dir="2700000" algn="tl">
                    <a:srgbClr val="DDDDDD"/>
                  </a:outerShdw>
                </a:effectLst>
                <a:latin typeface="Arial Black" charset="0"/>
                <a:ea typeface="+mj-ea"/>
                <a:cs typeface="+mj-cs"/>
              </a:rPr>
              <a:t>Qué</a:t>
            </a:r>
            <a:r>
              <a:rPr lang="en-GB" sz="3300" dirty="0">
                <a:solidFill>
                  <a:schemeClr val="tx1"/>
                </a:solidFill>
                <a:effectLst>
                  <a:outerShdw blurRad="38100" dist="38100" dir="2700000" algn="tl">
                    <a:srgbClr val="DDDDDD"/>
                  </a:outerShdw>
                </a:effectLst>
                <a:latin typeface="Arial Black" charset="0"/>
                <a:ea typeface="+mj-ea"/>
                <a:cs typeface="+mj-cs"/>
              </a:rPr>
              <a:t> </a:t>
            </a:r>
            <a:r>
              <a:rPr lang="en-GB" sz="3300" dirty="0" err="1">
                <a:solidFill>
                  <a:schemeClr val="tx1"/>
                </a:solidFill>
                <a:effectLst>
                  <a:outerShdw blurRad="38100" dist="38100" dir="2700000" algn="tl">
                    <a:srgbClr val="DDDDDD"/>
                  </a:outerShdw>
                </a:effectLst>
                <a:latin typeface="Arial Black" charset="0"/>
                <a:ea typeface="+mj-ea"/>
                <a:cs typeface="+mj-cs"/>
              </a:rPr>
              <a:t>es</a:t>
            </a:r>
            <a:r>
              <a:rPr lang="en-GB" sz="3300" dirty="0">
                <a:solidFill>
                  <a:schemeClr val="tx1"/>
                </a:solidFill>
                <a:effectLst>
                  <a:outerShdw blurRad="38100" dist="38100" dir="2700000" algn="tl">
                    <a:srgbClr val="DDDDDD"/>
                  </a:outerShdw>
                </a:effectLst>
                <a:latin typeface="Arial Black" charset="0"/>
                <a:ea typeface="+mj-ea"/>
                <a:cs typeface="+mj-cs"/>
              </a:rPr>
              <a:t> la Bioinformática</a:t>
            </a:r>
            <a:r>
              <a:rPr lang="en-GB" sz="3300" dirty="0">
                <a:solidFill>
                  <a:schemeClr val="tx1"/>
                </a:solidFill>
                <a:latin typeface="Arial Black" charset="0"/>
                <a:ea typeface="+mj-ea"/>
                <a:cs typeface="+mj-cs"/>
              </a:rPr>
              <a:t>?</a:t>
            </a:r>
          </a:p>
        </p:txBody>
      </p:sp>
      <p:sp>
        <p:nvSpPr>
          <p:cNvPr id="24580" name="Rectangle 4"/>
          <p:cNvSpPr>
            <a:spLocks noGrp="1" noChangeArrowheads="1"/>
          </p:cNvSpPr>
          <p:nvPr>
            <p:ph type="subTitle" idx="4294967295"/>
          </p:nvPr>
        </p:nvSpPr>
        <p:spPr>
          <a:xfrm>
            <a:off x="242888" y="1223963"/>
            <a:ext cx="8662987" cy="5489575"/>
          </a:xfrm>
        </p:spPr>
        <p:txBody>
          <a:bodyPr lIns="0" tIns="0" rIns="0" bIns="0" anchor="ctr"/>
          <a:lstStyle/>
          <a:p>
            <a:pPr marL="431800" lvl="1" indent="-215900" algn="ctr" defTabSz="449263" eaLnBrk="1" hangingPunct="1">
              <a:lnSpc>
                <a:spcPct val="107000"/>
              </a:lnSpc>
              <a:spcBef>
                <a:spcPct val="0"/>
              </a:spcBef>
              <a:buSzPct val="45000"/>
              <a:buFont typeface="StarSymbol"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GB" sz="2800" dirty="0">
                <a:latin typeface="Arial Black" pitchFamily="-107" charset="0"/>
              </a:rPr>
              <a:t>La </a:t>
            </a:r>
            <a:r>
              <a:rPr lang="en-GB" sz="2800" dirty="0" err="1">
                <a:latin typeface="Arial Black" pitchFamily="-107" charset="0"/>
              </a:rPr>
              <a:t>bioinformática</a:t>
            </a:r>
            <a:r>
              <a:rPr lang="en-GB" sz="2800" dirty="0">
                <a:latin typeface="Arial Black" pitchFamily="-107" charset="0"/>
              </a:rPr>
              <a:t> </a:t>
            </a:r>
            <a:r>
              <a:rPr lang="en-GB" sz="2800" dirty="0" err="1">
                <a:latin typeface="Arial Black" pitchFamily="-107" charset="0"/>
              </a:rPr>
              <a:t>es</a:t>
            </a:r>
            <a:r>
              <a:rPr lang="en-GB" sz="2800" dirty="0">
                <a:latin typeface="Arial Black" pitchFamily="-107" charset="0"/>
              </a:rPr>
              <a:t> el </a:t>
            </a:r>
            <a:r>
              <a:rPr lang="en-GB" sz="2800" dirty="0" smtClean="0">
                <a:latin typeface="Arial Black" pitchFamily="-107" charset="0"/>
              </a:rPr>
              <a:t>campo </a:t>
            </a:r>
            <a:r>
              <a:rPr lang="en-GB" sz="2800" dirty="0" err="1" smtClean="0">
                <a:latin typeface="Arial Black" pitchFamily="-107" charset="0"/>
              </a:rPr>
              <a:t>donde</a:t>
            </a:r>
            <a:r>
              <a:rPr lang="en-GB" sz="2800" dirty="0" smtClean="0">
                <a:latin typeface="Arial Black" pitchFamily="-107" charset="0"/>
              </a:rPr>
              <a:t> </a:t>
            </a:r>
            <a:r>
              <a:rPr lang="en-GB" sz="2800" dirty="0" err="1" smtClean="0">
                <a:latin typeface="Arial Black" pitchFamily="-107" charset="0"/>
              </a:rPr>
              <a:t>las</a:t>
            </a:r>
            <a:r>
              <a:rPr lang="en-GB" sz="2800" dirty="0" smtClean="0">
                <a:latin typeface="Arial Black" pitchFamily="-107" charset="0"/>
              </a:rPr>
              <a:t> </a:t>
            </a:r>
            <a:r>
              <a:rPr lang="en-GB" sz="2800" dirty="0" err="1" smtClean="0">
                <a:latin typeface="Arial Black" pitchFamily="-107" charset="0"/>
              </a:rPr>
              <a:t>ciencias</a:t>
            </a:r>
            <a:r>
              <a:rPr lang="en-GB" sz="2800" dirty="0" smtClean="0">
                <a:latin typeface="Arial Black" pitchFamily="-107" charset="0"/>
              </a:rPr>
              <a:t> </a:t>
            </a:r>
            <a:r>
              <a:rPr lang="en-GB" sz="2800" dirty="0" err="1" smtClean="0">
                <a:latin typeface="Arial Black" pitchFamily="-107" charset="0"/>
              </a:rPr>
              <a:t>biológicas</a:t>
            </a:r>
            <a:r>
              <a:rPr lang="en-GB" sz="2800" dirty="0" smtClean="0">
                <a:latin typeface="Arial Black" pitchFamily="-107" charset="0"/>
              </a:rPr>
              <a:t>, </a:t>
            </a:r>
            <a:r>
              <a:rPr lang="en-GB" sz="2800" dirty="0" err="1" smtClean="0">
                <a:latin typeface="Arial Black" pitchFamily="-107" charset="0"/>
              </a:rPr>
              <a:t>biomédicas</a:t>
            </a:r>
            <a:r>
              <a:rPr lang="en-GB" sz="2800" dirty="0" smtClean="0">
                <a:latin typeface="Arial Black" pitchFamily="-107" charset="0"/>
              </a:rPr>
              <a:t>, la </a:t>
            </a:r>
            <a:r>
              <a:rPr lang="en-GB" sz="2800" dirty="0" err="1">
                <a:latin typeface="Arial Black" pitchFamily="-107" charset="0"/>
              </a:rPr>
              <a:t>ciencia</a:t>
            </a:r>
            <a:r>
              <a:rPr lang="en-GB" sz="2800" dirty="0">
                <a:latin typeface="Arial Black" pitchFamily="-107" charset="0"/>
              </a:rPr>
              <a:t> de la </a:t>
            </a:r>
            <a:r>
              <a:rPr lang="en-GB" sz="2800" dirty="0" err="1">
                <a:latin typeface="Arial Black" pitchFamily="-107" charset="0"/>
              </a:rPr>
              <a:t>computación</a:t>
            </a:r>
            <a:r>
              <a:rPr lang="en-GB" sz="2800" dirty="0">
                <a:latin typeface="Arial Black" pitchFamily="-107" charset="0"/>
              </a:rPr>
              <a:t>, </a:t>
            </a:r>
            <a:r>
              <a:rPr lang="en-GB" sz="2800" dirty="0" err="1">
                <a:latin typeface="Arial Black" pitchFamily="-107" charset="0"/>
              </a:rPr>
              <a:t>y</a:t>
            </a:r>
            <a:r>
              <a:rPr lang="en-GB" sz="2800" dirty="0">
                <a:latin typeface="Arial Black" pitchFamily="-107" charset="0"/>
              </a:rPr>
              <a:t> la </a:t>
            </a:r>
            <a:r>
              <a:rPr lang="en-GB" sz="2800" dirty="0" err="1">
                <a:latin typeface="Arial Black" pitchFamily="-107" charset="0"/>
              </a:rPr>
              <a:t>tecnología</a:t>
            </a:r>
            <a:r>
              <a:rPr lang="en-GB" sz="2800" dirty="0">
                <a:latin typeface="Arial Black" pitchFamily="-107" charset="0"/>
              </a:rPr>
              <a:t> de </a:t>
            </a:r>
            <a:r>
              <a:rPr lang="en-GB" sz="2800" dirty="0" err="1">
                <a:latin typeface="Arial Black" pitchFamily="-107" charset="0"/>
              </a:rPr>
              <a:t>información</a:t>
            </a:r>
            <a:r>
              <a:rPr lang="en-GB" sz="2800" dirty="0">
                <a:latin typeface="Arial Black" pitchFamily="-107" charset="0"/>
              </a:rPr>
              <a:t> se </a:t>
            </a:r>
            <a:r>
              <a:rPr lang="en-GB" sz="2800" dirty="0" err="1">
                <a:latin typeface="Arial Black" pitchFamily="-107" charset="0"/>
              </a:rPr>
              <a:t>funden</a:t>
            </a:r>
            <a:r>
              <a:rPr lang="en-GB" sz="2800" dirty="0">
                <a:latin typeface="Arial Black" pitchFamily="-107" charset="0"/>
              </a:rPr>
              <a:t> en </a:t>
            </a:r>
            <a:r>
              <a:rPr lang="en-GB" sz="2800" dirty="0" err="1">
                <a:latin typeface="Arial Black" pitchFamily="-107" charset="0"/>
              </a:rPr>
              <a:t>una</a:t>
            </a:r>
            <a:r>
              <a:rPr lang="en-GB" sz="2800" dirty="0">
                <a:latin typeface="Arial Black" pitchFamily="-107" charset="0"/>
              </a:rPr>
              <a:t> </a:t>
            </a:r>
            <a:r>
              <a:rPr lang="en-GB" sz="2800" dirty="0" err="1">
                <a:latin typeface="Arial Black" pitchFamily="-107" charset="0"/>
              </a:rPr>
              <a:t>disciplina</a:t>
            </a:r>
            <a:r>
              <a:rPr lang="en-GB" sz="2800" dirty="0">
                <a:latin typeface="Arial Black" pitchFamily="-107" charset="0"/>
              </a:rPr>
              <a:t>.</a:t>
            </a:r>
          </a:p>
          <a:p>
            <a:pPr marL="431800" lvl="1" indent="-215900" algn="ctr" defTabSz="449263" eaLnBrk="1" hangingPunct="1">
              <a:lnSpc>
                <a:spcPct val="107000"/>
              </a:lnSpc>
              <a:spcBef>
                <a:spcPct val="0"/>
              </a:spcBef>
              <a:buSzPct val="45000"/>
              <a:buFont typeface="StarSymbol"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GB" sz="2800" dirty="0">
                <a:latin typeface="Arial Black" pitchFamily="-107" charset="0"/>
              </a:rPr>
              <a:t>El </a:t>
            </a:r>
            <a:r>
              <a:rPr lang="en-GB" sz="2800" dirty="0" err="1">
                <a:latin typeface="Arial Black" pitchFamily="-107" charset="0"/>
              </a:rPr>
              <a:t>objetivo</a:t>
            </a:r>
            <a:r>
              <a:rPr lang="en-GB" sz="2800" dirty="0">
                <a:latin typeface="Arial Black" pitchFamily="-107" charset="0"/>
              </a:rPr>
              <a:t> principal </a:t>
            </a:r>
            <a:r>
              <a:rPr lang="en-GB" sz="2800" dirty="0" err="1">
                <a:latin typeface="Arial Black" pitchFamily="-107" charset="0"/>
              </a:rPr>
              <a:t>es</a:t>
            </a:r>
            <a:r>
              <a:rPr lang="en-GB" sz="2800" dirty="0">
                <a:latin typeface="Arial Black" pitchFamily="-107" charset="0"/>
              </a:rPr>
              <a:t> el </a:t>
            </a:r>
            <a:r>
              <a:rPr lang="en-GB" sz="2800" dirty="0" err="1">
                <a:latin typeface="Arial Black" pitchFamily="-107" charset="0"/>
              </a:rPr>
              <a:t>descubrimiento</a:t>
            </a:r>
            <a:r>
              <a:rPr lang="en-GB" sz="2800" dirty="0">
                <a:latin typeface="Arial Black" pitchFamily="-107" charset="0"/>
              </a:rPr>
              <a:t> de </a:t>
            </a:r>
            <a:r>
              <a:rPr lang="en-GB" sz="2800" dirty="0" err="1">
                <a:latin typeface="Arial Black" pitchFamily="-107" charset="0"/>
              </a:rPr>
              <a:t>nuevos</a:t>
            </a:r>
            <a:r>
              <a:rPr lang="en-GB" sz="2800" dirty="0">
                <a:latin typeface="Arial Black" pitchFamily="-107" charset="0"/>
              </a:rPr>
              <a:t> </a:t>
            </a:r>
            <a:r>
              <a:rPr lang="en-GB" sz="2800" dirty="0" err="1">
                <a:latin typeface="Arial Black" pitchFamily="-107" charset="0"/>
              </a:rPr>
              <a:t>indicios</a:t>
            </a:r>
            <a:r>
              <a:rPr lang="en-GB" sz="2800" dirty="0">
                <a:latin typeface="Arial Black" pitchFamily="-107" charset="0"/>
              </a:rPr>
              <a:t> </a:t>
            </a:r>
            <a:r>
              <a:rPr lang="en-GB" sz="2800" dirty="0" err="1">
                <a:latin typeface="Arial Black" pitchFamily="-107" charset="0"/>
              </a:rPr>
              <a:t>biológicos</a:t>
            </a:r>
            <a:r>
              <a:rPr lang="en-GB" sz="2800" dirty="0">
                <a:latin typeface="Arial Black" pitchFamily="-107" charset="0"/>
              </a:rPr>
              <a:t>, </a:t>
            </a:r>
            <a:r>
              <a:rPr lang="en-GB" sz="2800" dirty="0" err="1">
                <a:latin typeface="Arial Black" pitchFamily="-107" charset="0"/>
              </a:rPr>
              <a:t>como</a:t>
            </a:r>
            <a:r>
              <a:rPr lang="en-GB" sz="2800" dirty="0">
                <a:latin typeface="Arial Black" pitchFamily="-107" charset="0"/>
              </a:rPr>
              <a:t> </a:t>
            </a:r>
            <a:r>
              <a:rPr lang="en-GB" sz="2800" dirty="0" err="1">
                <a:latin typeface="Arial Black" pitchFamily="-107" charset="0"/>
              </a:rPr>
              <a:t>también</a:t>
            </a:r>
            <a:r>
              <a:rPr lang="en-GB" sz="2800" dirty="0">
                <a:latin typeface="Arial Black" pitchFamily="-107" charset="0"/>
              </a:rPr>
              <a:t> </a:t>
            </a:r>
            <a:r>
              <a:rPr lang="en-GB" sz="2800" dirty="0" err="1">
                <a:latin typeface="Arial Black" pitchFamily="-107" charset="0"/>
              </a:rPr>
              <a:t>crear</a:t>
            </a:r>
            <a:r>
              <a:rPr lang="en-GB" sz="2800" dirty="0">
                <a:latin typeface="Arial Black" pitchFamily="-107" charset="0"/>
              </a:rPr>
              <a:t> </a:t>
            </a:r>
            <a:r>
              <a:rPr lang="en-GB" sz="2800" dirty="0" err="1">
                <a:latin typeface="Arial Black" pitchFamily="-107" charset="0"/>
              </a:rPr>
              <a:t>una</a:t>
            </a:r>
            <a:r>
              <a:rPr lang="en-GB" sz="2800" dirty="0">
                <a:latin typeface="Arial Black" pitchFamily="-107" charset="0"/>
              </a:rPr>
              <a:t> </a:t>
            </a:r>
            <a:r>
              <a:rPr lang="en-GB" sz="2800" dirty="0" err="1">
                <a:latin typeface="Arial Black" pitchFamily="-107" charset="0"/>
              </a:rPr>
              <a:t>perspectiva</a:t>
            </a:r>
            <a:r>
              <a:rPr lang="en-GB" sz="2800" dirty="0">
                <a:latin typeface="Arial Black" pitchFamily="-107" charset="0"/>
              </a:rPr>
              <a:t> global de la </a:t>
            </a:r>
            <a:r>
              <a:rPr lang="en-GB" sz="2800" dirty="0" err="1">
                <a:latin typeface="Arial Black" pitchFamily="-107" charset="0"/>
              </a:rPr>
              <a:t>cual</a:t>
            </a:r>
            <a:r>
              <a:rPr lang="en-GB" sz="2800" dirty="0">
                <a:latin typeface="Arial Black" pitchFamily="-107" charset="0"/>
              </a:rPr>
              <a:t> </a:t>
            </a:r>
            <a:r>
              <a:rPr lang="en-GB" sz="2800" dirty="0" err="1">
                <a:latin typeface="Arial Black" pitchFamily="-107" charset="0"/>
              </a:rPr>
              <a:t>poder</a:t>
            </a:r>
            <a:r>
              <a:rPr lang="en-GB" sz="2800" dirty="0">
                <a:latin typeface="Arial Black" pitchFamily="-107" charset="0"/>
              </a:rPr>
              <a:t> </a:t>
            </a:r>
            <a:r>
              <a:rPr lang="en-GB" sz="2800" dirty="0" err="1">
                <a:latin typeface="Arial Black" pitchFamily="-107" charset="0"/>
              </a:rPr>
              <a:t>unificar</a:t>
            </a:r>
            <a:r>
              <a:rPr lang="en-GB" sz="2800" dirty="0">
                <a:latin typeface="Arial Black" pitchFamily="-107" charset="0"/>
              </a:rPr>
              <a:t> </a:t>
            </a:r>
            <a:r>
              <a:rPr lang="en-GB" sz="2800" dirty="0" err="1">
                <a:latin typeface="Arial Black" pitchFamily="-107" charset="0"/>
              </a:rPr>
              <a:t>principios</a:t>
            </a:r>
            <a:r>
              <a:rPr lang="en-GB" sz="2800" dirty="0">
                <a:latin typeface="Arial Black" pitchFamily="-107" charset="0"/>
              </a:rPr>
              <a:t> de la </a:t>
            </a:r>
            <a:r>
              <a:rPr lang="en-GB" sz="2800" dirty="0" err="1">
                <a:latin typeface="Arial Black" pitchFamily="-107" charset="0"/>
              </a:rPr>
              <a:t>biología</a:t>
            </a:r>
            <a:r>
              <a:rPr lang="en-GB" sz="2800" dirty="0">
                <a:latin typeface="Arial Black" pitchFamily="-107" charset="0"/>
              </a:rPr>
              <a:t>.</a:t>
            </a:r>
          </a:p>
          <a:p>
            <a:pPr marL="431800" lvl="1" indent="-215900" algn="ctr" defTabSz="449263" eaLnBrk="1" hangingPunct="1">
              <a:lnSpc>
                <a:spcPct val="107000"/>
              </a:lnSpc>
              <a:spcBef>
                <a:spcPct val="0"/>
              </a:spcBef>
              <a:buSzPct val="45000"/>
              <a:buFont typeface="StarSymbol"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GB" sz="2800" dirty="0">
                <a:latin typeface="Arial Black" pitchFamily="-107" charset="0"/>
              </a:rPr>
              <a:t>(NCBI </a:t>
            </a:r>
            <a:r>
              <a:rPr lang="en-GB" sz="2800" dirty="0" err="1" smtClean="0">
                <a:latin typeface="Arial Black" pitchFamily="-107" charset="0"/>
              </a:rPr>
              <a:t>Education)</a:t>
            </a:r>
            <a:r>
              <a:rPr lang="en-GB" sz="2800" dirty="0" err="1" smtClean="0">
                <a:solidFill>
                  <a:schemeClr val="bg1"/>
                </a:solidFill>
                <a:latin typeface="Arial Black" pitchFamily="-107" charset="0"/>
              </a:rPr>
              <a:t>on</a:t>
            </a:r>
            <a:r>
              <a:rPr lang="en-GB" sz="2800" dirty="0">
                <a:solidFill>
                  <a:schemeClr val="bg1"/>
                </a:solidFill>
                <a:latin typeface="Arial Black" pitchFamily="-107" charset="0"/>
              </a:rPr>
              <a:t>)</a:t>
            </a:r>
          </a:p>
        </p:txBody>
      </p:sp>
    </p:spTree>
  </p:cSld>
  <p:clrMapOvr>
    <a:masterClrMapping/>
  </p:clrMapOvr>
  <p:transition spd="med">
    <p:zoom dir="in"/>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normAutofit/>
          </a:bodyPr>
          <a:lstStyle/>
          <a:p>
            <a:r>
              <a:rPr lang="en-US" dirty="0" smtClean="0"/>
              <a:t> </a:t>
            </a:r>
            <a:r>
              <a:rPr lang="en-US" sz="2222" dirty="0" err="1" smtClean="0">
                <a:latin typeface="Bradley Hand ITC TT-Bold"/>
                <a:cs typeface="Bradley Hand ITC TT-Bold"/>
              </a:rPr>
              <a:t>Grupo</a:t>
            </a:r>
            <a:r>
              <a:rPr lang="en-US" sz="2222" dirty="0" smtClean="0">
                <a:latin typeface="Bradley Hand ITC TT-Bold"/>
                <a:cs typeface="Bradley Hand ITC TT-Bold"/>
              </a:rPr>
              <a:t> de </a:t>
            </a:r>
            <a:r>
              <a:rPr lang="en-US" sz="2222" dirty="0" err="1" smtClean="0">
                <a:latin typeface="Bradley Hand ITC TT-Bold"/>
                <a:cs typeface="Bradley Hand ITC TT-Bold"/>
              </a:rPr>
              <a:t>Bioinformática</a:t>
            </a:r>
            <a:r>
              <a:rPr lang="en-US" sz="2222" dirty="0" smtClean="0">
                <a:latin typeface="Bradley Hand ITC TT-Bold"/>
                <a:cs typeface="Bradley Hand ITC TT-Bold"/>
              </a:rPr>
              <a:t>- </a:t>
            </a:r>
            <a:r>
              <a:rPr lang="en-US" sz="2222" dirty="0" err="1" smtClean="0">
                <a:latin typeface="Bradley Hand ITC TT-Bold"/>
                <a:cs typeface="Bradley Hand ITC TT-Bold"/>
              </a:rPr>
              <a:t>Escuela</a:t>
            </a:r>
            <a:r>
              <a:rPr lang="en-US" sz="2222" dirty="0" smtClean="0">
                <a:latin typeface="Bradley Hand ITC TT-Bold"/>
                <a:cs typeface="Bradley Hand ITC TT-Bold"/>
              </a:rPr>
              <a:t> de </a:t>
            </a:r>
            <a:r>
              <a:rPr lang="en-US" sz="2222" dirty="0" err="1" smtClean="0">
                <a:latin typeface="Bradley Hand ITC TT-Bold"/>
                <a:cs typeface="Bradley Hand ITC TT-Bold"/>
              </a:rPr>
              <a:t>Medicina</a:t>
            </a:r>
            <a:r>
              <a:rPr lang="en-US" sz="2222" dirty="0" smtClean="0">
                <a:latin typeface="Bradley Hand ITC TT-Bold"/>
                <a:cs typeface="Bradley Hand ITC TT-Bold"/>
              </a:rPr>
              <a:t>- Universidad de Costa Rica</a:t>
            </a:r>
            <a:endParaRPr lang="en-US" sz="2222" dirty="0">
              <a:latin typeface="Bradley Hand ITC TT-Bold"/>
              <a:cs typeface="Bradley Hand ITC TT-Bold"/>
            </a:endParaRPr>
          </a:p>
        </p:txBody>
      </p:sp>
      <p:pic>
        <p:nvPicPr>
          <p:cNvPr id="4" name="Picture 3"/>
          <p:cNvPicPr>
            <a:picLocks noChangeAspect="1"/>
          </p:cNvPicPr>
          <p:nvPr/>
        </p:nvPicPr>
        <p:blipFill>
          <a:blip r:embed="rId2"/>
          <a:stretch>
            <a:fillRect/>
          </a:stretch>
        </p:blipFill>
        <p:spPr>
          <a:xfrm>
            <a:off x="2057400" y="1905000"/>
            <a:ext cx="4889150" cy="35052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latin typeface="Bradley Hand ITC TT-Bold"/>
                <a:cs typeface="Bradley Hand ITC TT-Bold"/>
              </a:rPr>
              <a:t>Creación</a:t>
            </a:r>
            <a:r>
              <a:rPr lang="en-US" dirty="0" smtClean="0">
                <a:latin typeface="Bradley Hand ITC TT-Bold"/>
                <a:cs typeface="Bradley Hand ITC TT-Bold"/>
              </a:rPr>
              <a:t> de Red de </a:t>
            </a:r>
            <a:r>
              <a:rPr lang="en-US" dirty="0" err="1" smtClean="0">
                <a:latin typeface="Bradley Hand ITC TT-Bold"/>
                <a:cs typeface="Bradley Hand ITC TT-Bold"/>
              </a:rPr>
              <a:t>Bioinformática</a:t>
            </a:r>
            <a:r>
              <a:rPr lang="en-US" dirty="0" smtClean="0">
                <a:latin typeface="Bradley Hand ITC TT-Bold"/>
                <a:cs typeface="Bradley Hand ITC TT-Bold"/>
              </a:rPr>
              <a:t> en </a:t>
            </a:r>
            <a:r>
              <a:rPr lang="en-US" dirty="0" err="1" smtClean="0">
                <a:latin typeface="Bradley Hand ITC TT-Bold"/>
                <a:cs typeface="Bradley Hand ITC TT-Bold"/>
              </a:rPr>
              <a:t>Centroamérica</a:t>
            </a:r>
            <a:r>
              <a:rPr lang="en-US" dirty="0" smtClean="0">
                <a:latin typeface="Bradley Hand ITC TT-Bold"/>
                <a:cs typeface="Bradley Hand ITC TT-Bold"/>
              </a:rPr>
              <a:t>, 2011</a:t>
            </a:r>
            <a:endParaRPr lang="en-US" dirty="0">
              <a:latin typeface="Bradley Hand ITC TT-Bold"/>
              <a:cs typeface="Bradley Hand ITC TT-Bold"/>
            </a:endParaRPr>
          </a:p>
        </p:txBody>
      </p:sp>
      <p:sp>
        <p:nvSpPr>
          <p:cNvPr id="5" name="Content Placeholder 4"/>
          <p:cNvSpPr>
            <a:spLocks noGrp="1"/>
          </p:cNvSpPr>
          <p:nvPr>
            <p:ph idx="1"/>
          </p:nvPr>
        </p:nvSpPr>
        <p:spPr/>
        <p:txBody>
          <a:bodyPr/>
          <a:lstStyle/>
          <a:p>
            <a:endParaRPr lang="en-US" dirty="0"/>
          </a:p>
        </p:txBody>
      </p:sp>
      <p:pic>
        <p:nvPicPr>
          <p:cNvPr id="6" name="Picture 5"/>
          <p:cNvPicPr>
            <a:picLocks noChangeAspect="1"/>
          </p:cNvPicPr>
          <p:nvPr/>
        </p:nvPicPr>
        <p:blipFill>
          <a:blip r:embed="rId2"/>
          <a:stretch>
            <a:fillRect/>
          </a:stretch>
        </p:blipFill>
        <p:spPr>
          <a:xfrm>
            <a:off x="2438400" y="1676400"/>
            <a:ext cx="4952221" cy="480333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171272"/>
            <a:ext cx="7669503" cy="1200328"/>
          </a:xfrm>
          <a:prstGeom prst="rect">
            <a:avLst/>
          </a:prstGeom>
          <a:noFill/>
        </p:spPr>
        <p:txBody>
          <a:bodyPr wrap="none" rtlCol="0">
            <a:spAutoFit/>
          </a:bodyPr>
          <a:lstStyle/>
          <a:p>
            <a:r>
              <a:rPr lang="en-US" sz="2400" dirty="0" err="1" smtClean="0">
                <a:latin typeface="Bradley Hand ITC TT-Bold"/>
                <a:cs typeface="Bradley Hand ITC TT-Bold"/>
              </a:rPr>
              <a:t>Creación</a:t>
            </a:r>
            <a:r>
              <a:rPr lang="en-US" sz="2400" dirty="0" smtClean="0">
                <a:latin typeface="Bradley Hand ITC TT-Bold"/>
                <a:cs typeface="Bradley Hand ITC TT-Bold"/>
              </a:rPr>
              <a:t> del cluster de </a:t>
            </a:r>
            <a:r>
              <a:rPr lang="en-US" sz="2400" dirty="0" err="1" smtClean="0">
                <a:latin typeface="Bradley Hand ITC TT-Bold"/>
                <a:cs typeface="Bradley Hand ITC TT-Bold"/>
              </a:rPr>
              <a:t>Bioinformática</a:t>
            </a:r>
            <a:r>
              <a:rPr lang="en-US" sz="2400" dirty="0" smtClean="0">
                <a:latin typeface="Bradley Hand ITC TT-Bold"/>
                <a:cs typeface="Bradley Hand ITC TT-Bold"/>
              </a:rPr>
              <a:t> </a:t>
            </a:r>
            <a:r>
              <a:rPr lang="en-US" sz="2400" dirty="0" err="1" smtClean="0">
                <a:latin typeface="Bradley Hand ITC TT-Bold"/>
                <a:cs typeface="Bradley Hand ITC TT-Bold"/>
              </a:rPr>
              <a:t>Centroamericano</a:t>
            </a:r>
            <a:endParaRPr lang="en-US" sz="2400" dirty="0" smtClean="0">
              <a:latin typeface="Bradley Hand ITC TT-Bold"/>
              <a:cs typeface="Bradley Hand ITC TT-Bold"/>
            </a:endParaRPr>
          </a:p>
          <a:p>
            <a:r>
              <a:rPr lang="en-US" sz="2400" dirty="0" smtClean="0">
                <a:latin typeface="Bradley Hand ITC TT-Bold"/>
                <a:cs typeface="Bradley Hand ITC TT-Bold"/>
              </a:rPr>
              <a:t>- NELLY-Costa Rica. </a:t>
            </a:r>
            <a:r>
              <a:rPr lang="en-US" sz="2400" dirty="0" err="1" smtClean="0">
                <a:latin typeface="Bradley Hand ITC TT-Bold"/>
                <a:cs typeface="Bradley Hand ITC TT-Bold"/>
              </a:rPr>
              <a:t>Apoyado</a:t>
            </a:r>
            <a:r>
              <a:rPr lang="en-US" sz="2400" dirty="0" smtClean="0">
                <a:latin typeface="Bradley Hand ITC TT-Bold"/>
                <a:cs typeface="Bradley Hand ITC TT-Bold"/>
              </a:rPr>
              <a:t> </a:t>
            </a:r>
            <a:r>
              <a:rPr lang="en-US" sz="2400" dirty="0" err="1" smtClean="0">
                <a:latin typeface="Bradley Hand ITC TT-Bold"/>
                <a:cs typeface="Bradley Hand ITC TT-Bold"/>
              </a:rPr>
              <a:t>por</a:t>
            </a:r>
            <a:r>
              <a:rPr lang="en-US" sz="2400" dirty="0" smtClean="0">
                <a:latin typeface="Bradley Hand ITC TT-Bold"/>
                <a:cs typeface="Bradley Hand ITC TT-Bold"/>
              </a:rPr>
              <a:t> Microsoft research </a:t>
            </a:r>
            <a:r>
              <a:rPr lang="en-US" sz="2400" dirty="0" err="1" smtClean="0">
                <a:latin typeface="Bradley Hand ITC TT-Bold"/>
                <a:cs typeface="Bradley Hand ITC TT-Bold"/>
              </a:rPr>
              <a:t>y</a:t>
            </a:r>
            <a:r>
              <a:rPr lang="en-US" sz="2400" dirty="0" smtClean="0">
                <a:latin typeface="Bradley Hand ITC TT-Bold"/>
                <a:cs typeface="Bradley Hand ITC TT-Bold"/>
              </a:rPr>
              <a:t> </a:t>
            </a:r>
          </a:p>
          <a:p>
            <a:r>
              <a:rPr lang="en-US" sz="2400" dirty="0" smtClean="0">
                <a:latin typeface="Bradley Hand ITC TT-Bold"/>
                <a:cs typeface="Bradley Hand ITC TT-Bold"/>
              </a:rPr>
              <a:t>Universidad de Washington EEUU. 2011</a:t>
            </a:r>
            <a:endParaRPr lang="en-US" sz="2400" dirty="0">
              <a:latin typeface="Bradley Hand ITC TT-Bold"/>
              <a:cs typeface="Bradley Hand ITC TT-Bold"/>
            </a:endParaRPr>
          </a:p>
        </p:txBody>
      </p:sp>
      <p:pic>
        <p:nvPicPr>
          <p:cNvPr id="4" name="Picture 3"/>
          <p:cNvPicPr>
            <a:picLocks noChangeAspect="1"/>
          </p:cNvPicPr>
          <p:nvPr/>
        </p:nvPicPr>
        <p:blipFill>
          <a:blip r:embed="rId2"/>
          <a:stretch>
            <a:fillRect/>
          </a:stretch>
        </p:blipFill>
        <p:spPr>
          <a:xfrm>
            <a:off x="1119345" y="1752600"/>
            <a:ext cx="6584093" cy="3530125"/>
          </a:xfrm>
          <a:prstGeom prst="rect">
            <a:avLst/>
          </a:prstGeom>
        </p:spPr>
      </p:pic>
      <p:sp>
        <p:nvSpPr>
          <p:cNvPr id="5" name="TextBox 4"/>
          <p:cNvSpPr txBox="1"/>
          <p:nvPr/>
        </p:nvSpPr>
        <p:spPr>
          <a:xfrm>
            <a:off x="914400" y="5562600"/>
            <a:ext cx="7820057" cy="369332"/>
          </a:xfrm>
          <a:prstGeom prst="rect">
            <a:avLst/>
          </a:prstGeom>
          <a:noFill/>
        </p:spPr>
        <p:txBody>
          <a:bodyPr wrap="none" rtlCol="0">
            <a:spAutoFit/>
          </a:bodyPr>
          <a:lstStyle/>
          <a:p>
            <a:r>
              <a:rPr lang="en-US" dirty="0" smtClean="0"/>
              <a:t>Central American net of Bioinformatics with a computational cluster named Nelly,</a:t>
            </a:r>
            <a:r>
              <a:rPr lang="es-ES_tradnl" dirty="0" smtClean="0"/>
              <a:t> </a:t>
            </a:r>
            <a:endParaRPr lang="en-US" dirty="0"/>
          </a:p>
        </p:txBody>
      </p:sp>
      <p:sp>
        <p:nvSpPr>
          <p:cNvPr id="6" name="TextBox 5"/>
          <p:cNvSpPr txBox="1"/>
          <p:nvPr/>
        </p:nvSpPr>
        <p:spPr>
          <a:xfrm>
            <a:off x="914400" y="6001434"/>
            <a:ext cx="6789038" cy="646331"/>
          </a:xfrm>
          <a:prstGeom prst="rect">
            <a:avLst/>
          </a:prstGeom>
          <a:noFill/>
        </p:spPr>
        <p:txBody>
          <a:bodyPr wrap="none" rtlCol="0">
            <a:spAutoFit/>
          </a:bodyPr>
          <a:lstStyle/>
          <a:p>
            <a:r>
              <a:rPr lang="en-US" dirty="0" smtClean="0"/>
              <a:t>The cluster was built thanks to the contributions of institutions such as </a:t>
            </a:r>
          </a:p>
          <a:p>
            <a:r>
              <a:rPr lang="en-US" dirty="0" smtClean="0"/>
              <a:t>Microsoft Research and the University of Washington.</a:t>
            </a:r>
            <a:endParaRPr lang="es-ES_tradnl" dirty="0" smtClean="0"/>
          </a:p>
          <a:p>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descr="INB_graph.jpg"/>
          <p:cNvPicPr>
            <a:picLocks noChangeAspect="1"/>
          </p:cNvPicPr>
          <p:nvPr/>
        </p:nvPicPr>
        <p:blipFill>
          <a:blip r:embed="rId2"/>
          <a:stretch>
            <a:fillRect/>
          </a:stretch>
        </p:blipFill>
        <p:spPr>
          <a:xfrm>
            <a:off x="2692807" y="347990"/>
            <a:ext cx="5867400" cy="5851010"/>
          </a:xfrm>
          <a:prstGeom prst="rect">
            <a:avLst/>
          </a:prstGeom>
        </p:spPr>
      </p:pic>
      <p:sp>
        <p:nvSpPr>
          <p:cNvPr id="5" name="TextBox 4"/>
          <p:cNvSpPr txBox="1"/>
          <p:nvPr/>
        </p:nvSpPr>
        <p:spPr>
          <a:xfrm>
            <a:off x="507593" y="347990"/>
            <a:ext cx="2185214" cy="523220"/>
          </a:xfrm>
          <a:prstGeom prst="rect">
            <a:avLst/>
          </a:prstGeom>
          <a:noFill/>
        </p:spPr>
        <p:txBody>
          <a:bodyPr wrap="none" rtlCol="0">
            <a:spAutoFit/>
          </a:bodyPr>
          <a:lstStyle/>
          <a:p>
            <a:r>
              <a:rPr lang="en-US" sz="2800" b="1" dirty="0" smtClean="0">
                <a:latin typeface="Handwriting - Dakota"/>
                <a:cs typeface="Handwriting - Dakota"/>
              </a:rPr>
              <a:t>PROJECTS</a:t>
            </a:r>
            <a:endParaRPr lang="en-US" sz="2800" b="1" dirty="0">
              <a:latin typeface="Handwriting - Dakota"/>
              <a:cs typeface="Handwriting - Dakota"/>
            </a:endParaRPr>
          </a:p>
        </p:txBody>
      </p:sp>
      <p:pic>
        <p:nvPicPr>
          <p:cNvPr id="8" name="Picture 7" descr="logo_cmyk_ENhorizontal.jpg"/>
          <p:cNvPicPr>
            <a:picLocks noChangeAspect="1"/>
          </p:cNvPicPr>
          <p:nvPr/>
        </p:nvPicPr>
        <p:blipFill>
          <a:blip r:embed="rId3"/>
          <a:stretch>
            <a:fillRect/>
          </a:stretch>
        </p:blipFill>
        <p:spPr>
          <a:xfrm>
            <a:off x="685800" y="4648200"/>
            <a:ext cx="1763978" cy="1261997"/>
          </a:xfrm>
          <a:prstGeom prst="rect">
            <a:avLst/>
          </a:prstGeom>
        </p:spPr>
      </p:pic>
      <p:sp>
        <p:nvSpPr>
          <p:cNvPr id="7" name="TextBox 6"/>
          <p:cNvSpPr txBox="1"/>
          <p:nvPr/>
        </p:nvSpPr>
        <p:spPr>
          <a:xfrm>
            <a:off x="685800" y="6126163"/>
            <a:ext cx="7579869" cy="646331"/>
          </a:xfrm>
          <a:prstGeom prst="rect">
            <a:avLst/>
          </a:prstGeom>
          <a:noFill/>
        </p:spPr>
        <p:txBody>
          <a:bodyPr wrap="none" rtlCol="0">
            <a:spAutoFit/>
          </a:bodyPr>
          <a:lstStyle/>
          <a:p>
            <a:r>
              <a:rPr lang="en-US" dirty="0" smtClean="0"/>
              <a:t>This is a distribution map of projects that we implement in Spain to put </a:t>
            </a:r>
          </a:p>
          <a:p>
            <a:r>
              <a:rPr lang="en-US" dirty="0" smtClean="0"/>
              <a:t>in order the bioinformatics activities. More details can be seen on the web site.</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a JPG-2.jpg"/>
          <p:cNvPicPr>
            <a:picLocks noChangeAspect="1"/>
          </p:cNvPicPr>
          <p:nvPr/>
        </p:nvPicPr>
        <p:blipFill>
          <a:blip r:embed="rId2"/>
          <a:stretch>
            <a:fillRect/>
          </a:stretch>
        </p:blipFill>
        <p:spPr>
          <a:xfrm>
            <a:off x="1143000" y="771156"/>
            <a:ext cx="4136708" cy="53340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TextBox 3"/>
          <p:cNvSpPr txBox="1"/>
          <p:nvPr/>
        </p:nvSpPr>
        <p:spPr>
          <a:xfrm>
            <a:off x="1143000" y="6324600"/>
            <a:ext cx="4410518" cy="369332"/>
          </a:xfrm>
          <a:prstGeom prst="rect">
            <a:avLst/>
          </a:prstGeom>
          <a:noFill/>
        </p:spPr>
        <p:txBody>
          <a:bodyPr wrap="none" rtlCol="0">
            <a:spAutoFit/>
          </a:bodyPr>
          <a:lstStyle/>
          <a:p>
            <a:r>
              <a:rPr lang="en-US" dirty="0" smtClean="0">
                <a:latin typeface="Bradley Hand ITC TT-Bold"/>
                <a:cs typeface="Bradley Hand ITC TT-Bold"/>
              </a:rPr>
              <a:t>Director de RED: Allan Orozco, Costa Rica</a:t>
            </a:r>
            <a:endParaRPr lang="en-US" dirty="0">
              <a:latin typeface="Bradley Hand ITC TT-Bold"/>
              <a:cs typeface="Bradley Hand ITC TT-Bold"/>
            </a:endParaRPr>
          </a:p>
        </p:txBody>
      </p:sp>
      <p:pic>
        <p:nvPicPr>
          <p:cNvPr id="10" name="Picture 9"/>
          <p:cNvPicPr>
            <a:picLocks noChangeAspect="1"/>
          </p:cNvPicPr>
          <p:nvPr/>
        </p:nvPicPr>
        <p:blipFill>
          <a:blip r:embed="rId3"/>
          <a:stretch>
            <a:fillRect/>
          </a:stretch>
        </p:blipFill>
        <p:spPr>
          <a:xfrm>
            <a:off x="5867400" y="1790700"/>
            <a:ext cx="2239830" cy="29718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1" name="TextBox 10"/>
          <p:cNvSpPr txBox="1"/>
          <p:nvPr/>
        </p:nvSpPr>
        <p:spPr>
          <a:xfrm>
            <a:off x="938515" y="164068"/>
            <a:ext cx="4250554" cy="369332"/>
          </a:xfrm>
          <a:prstGeom prst="rect">
            <a:avLst/>
          </a:prstGeom>
          <a:noFill/>
        </p:spPr>
        <p:txBody>
          <a:bodyPr wrap="none" rtlCol="0">
            <a:spAutoFit/>
          </a:bodyPr>
          <a:lstStyle/>
          <a:p>
            <a:r>
              <a:rPr lang="en-US" dirty="0" smtClean="0">
                <a:latin typeface="Bradley Hand ITC TT-Bold"/>
                <a:cs typeface="Bradley Hand ITC TT-Bold"/>
              </a:rPr>
              <a:t>Red </a:t>
            </a:r>
            <a:r>
              <a:rPr lang="en-US" dirty="0" err="1" smtClean="0">
                <a:latin typeface="Bradley Hand ITC TT-Bold"/>
                <a:cs typeface="Bradley Hand ITC TT-Bold"/>
              </a:rPr>
              <a:t>Centroamericana</a:t>
            </a:r>
            <a:r>
              <a:rPr lang="en-US" dirty="0" smtClean="0">
                <a:latin typeface="Bradley Hand ITC TT-Bold"/>
                <a:cs typeface="Bradley Hand ITC TT-Bold"/>
              </a:rPr>
              <a:t> de </a:t>
            </a:r>
            <a:r>
              <a:rPr lang="en-US" dirty="0" err="1" smtClean="0">
                <a:latin typeface="Bradley Hand ITC TT-Bold"/>
                <a:cs typeface="Bradley Hand ITC TT-Bold"/>
              </a:rPr>
              <a:t>Bioinformática</a:t>
            </a:r>
            <a:endParaRPr lang="en-US" dirty="0">
              <a:latin typeface="Bradley Hand ITC TT-Bold"/>
              <a:cs typeface="Bradley Hand ITC TT-Bold"/>
            </a:endParaRPr>
          </a:p>
        </p:txBody>
      </p:sp>
      <p:cxnSp>
        <p:nvCxnSpPr>
          <p:cNvPr id="8" name="Curved Connector 7"/>
          <p:cNvCxnSpPr/>
          <p:nvPr/>
        </p:nvCxnSpPr>
        <p:spPr>
          <a:xfrm flipV="1">
            <a:off x="3352800" y="1790700"/>
            <a:ext cx="2514600" cy="2324100"/>
          </a:xfrm>
          <a:prstGeom prst="curvedConnector3">
            <a:avLst>
              <a:gd name="adj1" fmla="val 5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Curved Connector 12"/>
          <p:cNvCxnSpPr/>
          <p:nvPr/>
        </p:nvCxnSpPr>
        <p:spPr>
          <a:xfrm>
            <a:off x="3352800" y="4114800"/>
            <a:ext cx="2514600" cy="647700"/>
          </a:xfrm>
          <a:prstGeom prst="curvedConnector3">
            <a:avLst>
              <a:gd name="adj1" fmla="val 50000"/>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14" name="Picture 22"/>
          <p:cNvPicPr>
            <a:picLocks noChangeAspect="1" noChangeArrowheads="1"/>
          </p:cNvPicPr>
          <p:nvPr/>
        </p:nvPicPr>
        <p:blipFill>
          <a:blip r:embed="rId4"/>
          <a:srcRect l="25195" t="19687" r="59570" b="65313"/>
          <a:stretch>
            <a:fillRect/>
          </a:stretch>
        </p:blipFill>
        <p:spPr bwMode="auto">
          <a:xfrm>
            <a:off x="5553518" y="194157"/>
            <a:ext cx="1294220" cy="796443"/>
          </a:xfrm>
          <a:prstGeom prst="rect">
            <a:avLst/>
          </a:prstGeom>
          <a:noFill/>
          <a:ln w="9525">
            <a:noFill/>
            <a:miter lim="800000"/>
            <a:headEnd/>
            <a:tailEnd/>
          </a:ln>
          <a:effectLst/>
        </p:spPr>
      </p:pic>
      <p:pic>
        <p:nvPicPr>
          <p:cNvPr id="15" name="Picture 21"/>
          <p:cNvPicPr>
            <a:picLocks noChangeAspect="1" noChangeArrowheads="1"/>
          </p:cNvPicPr>
          <p:nvPr/>
        </p:nvPicPr>
        <p:blipFill>
          <a:blip r:embed="rId5"/>
          <a:srcRect l="30363" t="31250" r="59762" b="49563"/>
          <a:stretch>
            <a:fillRect/>
          </a:stretch>
        </p:blipFill>
        <p:spPr bwMode="auto">
          <a:xfrm>
            <a:off x="7010400" y="194157"/>
            <a:ext cx="655907" cy="796443"/>
          </a:xfrm>
          <a:prstGeom prst="rect">
            <a:avLst/>
          </a:prstGeom>
          <a:noFill/>
          <a:ln w="9525">
            <a:noFill/>
            <a:miter lim="800000"/>
            <a:headEnd/>
            <a:tailEnd/>
          </a:ln>
          <a:effectLst/>
        </p:spPr>
      </p:pic>
      <p:pic>
        <p:nvPicPr>
          <p:cNvPr id="12" name="Picture 11" descr="Biocan.jpg"/>
          <p:cNvPicPr/>
          <p:nvPr/>
        </p:nvPicPr>
        <p:blipFill>
          <a:blip r:embed="rId6"/>
          <a:stretch>
            <a:fillRect/>
          </a:stretch>
        </p:blipFill>
        <p:spPr>
          <a:xfrm>
            <a:off x="7848600" y="381000"/>
            <a:ext cx="990600" cy="653007"/>
          </a:xfrm>
          <a:prstGeom prst="rect">
            <a:avLst/>
          </a:prstGeom>
        </p:spPr>
      </p:pic>
      <p:sp>
        <p:nvSpPr>
          <p:cNvPr id="16" name="TextBox 15"/>
          <p:cNvSpPr txBox="1"/>
          <p:nvPr/>
        </p:nvSpPr>
        <p:spPr>
          <a:xfrm>
            <a:off x="75806" y="1790700"/>
            <a:ext cx="1067194" cy="369332"/>
          </a:xfrm>
          <a:prstGeom prst="rect">
            <a:avLst/>
          </a:prstGeom>
          <a:noFill/>
        </p:spPr>
        <p:txBody>
          <a:bodyPr wrap="none" rtlCol="0">
            <a:spAutoFit/>
          </a:bodyPr>
          <a:lstStyle/>
          <a:p>
            <a:r>
              <a:rPr lang="en-US" dirty="0" smtClean="0"/>
              <a:t>Red Clara</a:t>
            </a:r>
            <a:endParaRPr lang="en-US" dirty="0"/>
          </a:p>
        </p:txBody>
      </p:sp>
      <p:cxnSp>
        <p:nvCxnSpPr>
          <p:cNvPr id="19" name="Straight Arrow Connector 18"/>
          <p:cNvCxnSpPr/>
          <p:nvPr/>
        </p:nvCxnSpPr>
        <p:spPr>
          <a:xfrm>
            <a:off x="457200" y="2160032"/>
            <a:ext cx="1066800" cy="5069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609600"/>
            <a:ext cx="4595622" cy="56388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 name="TextBox 2"/>
          <p:cNvSpPr txBox="1"/>
          <p:nvPr/>
        </p:nvSpPr>
        <p:spPr>
          <a:xfrm>
            <a:off x="5353520" y="3160931"/>
            <a:ext cx="3389044" cy="646331"/>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dirty="0" smtClean="0"/>
              <a:t>North America and South America</a:t>
            </a:r>
          </a:p>
          <a:p>
            <a:r>
              <a:rPr lang="en-US" dirty="0" smtClean="0"/>
              <a:t>Bioinformatics Net</a:t>
            </a:r>
            <a:endParaRPr lang="en-US" dirty="0"/>
          </a:p>
        </p:txBody>
      </p:sp>
      <p:cxnSp>
        <p:nvCxnSpPr>
          <p:cNvPr id="5" name="Curved Connector 4"/>
          <p:cNvCxnSpPr/>
          <p:nvPr/>
        </p:nvCxnSpPr>
        <p:spPr>
          <a:xfrm>
            <a:off x="2819400" y="2362200"/>
            <a:ext cx="2590800" cy="152400"/>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rot="5400000">
            <a:off x="4951412" y="5105400"/>
            <a:ext cx="15240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rot="5400000">
            <a:off x="5523309" y="5296297"/>
            <a:ext cx="251380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rot="5400000">
            <a:off x="7242054" y="4876800"/>
            <a:ext cx="1968738" cy="15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365275" y="4508262"/>
            <a:ext cx="1067194" cy="369332"/>
          </a:xfrm>
          <a:prstGeom prst="rect">
            <a:avLst/>
          </a:prstGeom>
          <a:noFill/>
        </p:spPr>
        <p:txBody>
          <a:bodyPr wrap="none" rtlCol="0">
            <a:spAutoFit/>
          </a:bodyPr>
          <a:lstStyle/>
          <a:p>
            <a:r>
              <a:rPr lang="en-US" dirty="0" smtClean="0"/>
              <a:t>Red Clara</a:t>
            </a:r>
            <a:endParaRPr lang="en-US" dirty="0"/>
          </a:p>
        </p:txBody>
      </p:sp>
      <p:sp>
        <p:nvSpPr>
          <p:cNvPr id="13" name="TextBox 12"/>
          <p:cNvSpPr txBox="1"/>
          <p:nvPr/>
        </p:nvSpPr>
        <p:spPr>
          <a:xfrm>
            <a:off x="6477394" y="5181600"/>
            <a:ext cx="838691" cy="369332"/>
          </a:xfrm>
          <a:prstGeom prst="rect">
            <a:avLst/>
          </a:prstGeom>
          <a:noFill/>
        </p:spPr>
        <p:txBody>
          <a:bodyPr wrap="none" rtlCol="0">
            <a:spAutoFit/>
          </a:bodyPr>
          <a:lstStyle/>
          <a:p>
            <a:r>
              <a:rPr lang="en-US" dirty="0" smtClean="0"/>
              <a:t>GISELA</a:t>
            </a:r>
            <a:endParaRPr lang="en-US" dirty="0"/>
          </a:p>
        </p:txBody>
      </p:sp>
      <p:sp>
        <p:nvSpPr>
          <p:cNvPr id="14" name="TextBox 13"/>
          <p:cNvSpPr txBox="1"/>
          <p:nvPr/>
        </p:nvSpPr>
        <p:spPr>
          <a:xfrm>
            <a:off x="7924800" y="5868194"/>
            <a:ext cx="817764" cy="369332"/>
          </a:xfrm>
          <a:prstGeom prst="rect">
            <a:avLst/>
          </a:prstGeom>
          <a:noFill/>
        </p:spPr>
        <p:txBody>
          <a:bodyPr wrap="none" rtlCol="0">
            <a:spAutoFit/>
          </a:bodyPr>
          <a:lstStyle/>
          <a:p>
            <a:r>
              <a:rPr lang="en-US" dirty="0" smtClean="0"/>
              <a:t>Others</a:t>
            </a:r>
            <a:endParaRPr lang="en-US" dirty="0"/>
          </a:p>
        </p:txBody>
      </p:sp>
      <p:sp>
        <p:nvSpPr>
          <p:cNvPr id="16" name="TextBox 15"/>
          <p:cNvSpPr txBox="1"/>
          <p:nvPr/>
        </p:nvSpPr>
        <p:spPr>
          <a:xfrm>
            <a:off x="5250340" y="298608"/>
            <a:ext cx="3893660" cy="286232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Also we have built a Central American net of Bioinformatics with a computational cluster named Nelly,</a:t>
            </a:r>
          </a:p>
          <a:p>
            <a:r>
              <a:rPr lang="en-US" dirty="0" smtClean="0"/>
              <a:t> in honor to my mother that struggled with me to find out what my field of interest was. </a:t>
            </a:r>
          </a:p>
          <a:p>
            <a:r>
              <a:rPr lang="en-US" dirty="0" smtClean="0"/>
              <a:t>The cluster was built thanks to the contributions of institutions such as Microsoft Research and </a:t>
            </a:r>
          </a:p>
          <a:p>
            <a:r>
              <a:rPr lang="en-US" dirty="0" smtClean="0"/>
              <a:t>the University of Washington.</a:t>
            </a:r>
            <a:endParaRPr lang="es-ES_tradnl" dirty="0" smtClean="0"/>
          </a:p>
          <a:p>
            <a:endParaRPr lang="en-US" dirty="0"/>
          </a:p>
        </p:txBody>
      </p:sp>
      <p:sp>
        <p:nvSpPr>
          <p:cNvPr id="18" name="TextBox 17"/>
          <p:cNvSpPr txBox="1"/>
          <p:nvPr/>
        </p:nvSpPr>
        <p:spPr>
          <a:xfrm>
            <a:off x="457200" y="6211669"/>
            <a:ext cx="5951419" cy="646331"/>
          </a:xfrm>
          <a:prstGeom prst="rect">
            <a:avLst/>
          </a:prstGeom>
          <a:noFill/>
        </p:spPr>
        <p:txBody>
          <a:bodyPr wrap="none" rtlCol="0">
            <a:spAutoFit/>
          </a:bodyPr>
          <a:lstStyle/>
          <a:p>
            <a:r>
              <a:rPr lang="en-US" dirty="0" smtClean="0"/>
              <a:t>We must remember that Central America has </a:t>
            </a:r>
          </a:p>
          <a:p>
            <a:r>
              <a:rPr lang="en-US" dirty="0" smtClean="0"/>
              <a:t>one of the most extraordinary biodiversity areas of the world. </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Rectangle 94"/>
          <p:cNvSpPr/>
          <p:nvPr/>
        </p:nvSpPr>
        <p:spPr>
          <a:xfrm>
            <a:off x="3909870" y="1240695"/>
            <a:ext cx="1578118" cy="793521"/>
          </a:xfrm>
          <a:prstGeom prst="rect">
            <a:avLst/>
          </a:prstGeom>
          <a:solidFill>
            <a:srgbClr val="FF00FF">
              <a:alpha val="13000"/>
            </a:srgbClr>
          </a:solidFill>
          <a:ln>
            <a:solidFill>
              <a:srgbClr val="00FF00">
                <a:alpha val="26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5" name="Oval 144"/>
          <p:cNvSpPr/>
          <p:nvPr/>
        </p:nvSpPr>
        <p:spPr>
          <a:xfrm>
            <a:off x="3657600" y="2397125"/>
            <a:ext cx="2070474" cy="1870075"/>
          </a:xfrm>
          <a:prstGeom prst="ellipse">
            <a:avLst/>
          </a:prstGeom>
          <a:noFill/>
          <a:ln>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4" name="Oval 3"/>
          <p:cNvSpPr/>
          <p:nvPr/>
        </p:nvSpPr>
        <p:spPr>
          <a:xfrm>
            <a:off x="4267200" y="2895600"/>
            <a:ext cx="914400" cy="9366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900" dirty="0" smtClean="0"/>
          </a:p>
          <a:p>
            <a:pPr algn="ctr"/>
            <a:endParaRPr lang="es-ES_tradnl" sz="900" dirty="0" smtClean="0"/>
          </a:p>
          <a:p>
            <a:pPr algn="ctr"/>
            <a:endParaRPr lang="es-ES_tradnl" sz="900" dirty="0" smtClean="0"/>
          </a:p>
          <a:p>
            <a:pPr algn="ctr"/>
            <a:r>
              <a:rPr lang="es-ES_tradnl" sz="900" dirty="0" smtClean="0"/>
              <a:t>American Net</a:t>
            </a:r>
            <a:endParaRPr lang="es-ES_tradnl" sz="900" dirty="0"/>
          </a:p>
        </p:txBody>
      </p:sp>
      <p:sp>
        <p:nvSpPr>
          <p:cNvPr id="5" name="Oval 4"/>
          <p:cNvSpPr/>
          <p:nvPr/>
        </p:nvSpPr>
        <p:spPr>
          <a:xfrm>
            <a:off x="2057400" y="5105400"/>
            <a:ext cx="609600" cy="533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6" name="Oval 5"/>
          <p:cNvSpPr/>
          <p:nvPr/>
        </p:nvSpPr>
        <p:spPr>
          <a:xfrm>
            <a:off x="2271848" y="4383416"/>
            <a:ext cx="609600" cy="533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7" name="Oval 6"/>
          <p:cNvSpPr/>
          <p:nvPr/>
        </p:nvSpPr>
        <p:spPr>
          <a:xfrm>
            <a:off x="2044326" y="1578932"/>
            <a:ext cx="609600" cy="533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8" name="Oval 7"/>
          <p:cNvSpPr/>
          <p:nvPr/>
        </p:nvSpPr>
        <p:spPr>
          <a:xfrm>
            <a:off x="457200" y="4188025"/>
            <a:ext cx="609600" cy="556226"/>
          </a:xfrm>
          <a:prstGeom prst="ellipse">
            <a:avLst/>
          </a:prstGeom>
          <a:solidFill>
            <a:srgbClr val="000090"/>
          </a:solidFill>
          <a:ln>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9" name="Oval 8"/>
          <p:cNvSpPr/>
          <p:nvPr/>
        </p:nvSpPr>
        <p:spPr>
          <a:xfrm>
            <a:off x="5791202" y="1353507"/>
            <a:ext cx="609600" cy="533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0" name="Oval 9"/>
          <p:cNvSpPr/>
          <p:nvPr/>
        </p:nvSpPr>
        <p:spPr>
          <a:xfrm>
            <a:off x="6306113" y="1863725"/>
            <a:ext cx="609600" cy="533400"/>
          </a:xfrm>
          <a:prstGeom prst="ellipse">
            <a:avLst/>
          </a:prstGeom>
          <a:solidFill>
            <a:srgbClr val="80008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1" name="Oval 10"/>
          <p:cNvSpPr/>
          <p:nvPr/>
        </p:nvSpPr>
        <p:spPr>
          <a:xfrm>
            <a:off x="7689826" y="5562600"/>
            <a:ext cx="609600" cy="533400"/>
          </a:xfrm>
          <a:prstGeom prst="ellipse">
            <a:avLst/>
          </a:prstGeom>
          <a:solidFill>
            <a:srgbClr val="FFFF00"/>
          </a:solidFill>
          <a:ln>
            <a:solidFill>
              <a:srgbClr val="FF0000"/>
            </a:solidFill>
            <a:prstDash val="dash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2" name="Oval 11"/>
          <p:cNvSpPr/>
          <p:nvPr/>
        </p:nvSpPr>
        <p:spPr>
          <a:xfrm>
            <a:off x="3111126" y="4838700"/>
            <a:ext cx="609600" cy="533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3" name="Oval 12"/>
          <p:cNvSpPr/>
          <p:nvPr/>
        </p:nvSpPr>
        <p:spPr>
          <a:xfrm>
            <a:off x="6610913" y="4111927"/>
            <a:ext cx="609600" cy="533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4" name="Oval 13"/>
          <p:cNvSpPr/>
          <p:nvPr/>
        </p:nvSpPr>
        <p:spPr>
          <a:xfrm>
            <a:off x="5867400" y="4876800"/>
            <a:ext cx="609600" cy="533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p>
        </p:txBody>
      </p:sp>
      <p:sp>
        <p:nvSpPr>
          <p:cNvPr id="15" name="Oval 14"/>
          <p:cNvSpPr/>
          <p:nvPr/>
        </p:nvSpPr>
        <p:spPr>
          <a:xfrm>
            <a:off x="6947274" y="4744251"/>
            <a:ext cx="609600" cy="533400"/>
          </a:xfrm>
          <a:prstGeom prst="ellipse">
            <a:avLst/>
          </a:prstGeom>
          <a:solidFill>
            <a:schemeClr val="accent4">
              <a:lumMod val="75000"/>
            </a:schemeClr>
          </a:solidFill>
          <a:ln>
            <a:solidFill>
              <a:srgbClr val="FF0000"/>
            </a:solidFill>
            <a:prstDash val="dash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6" name="Oval 15"/>
          <p:cNvSpPr/>
          <p:nvPr/>
        </p:nvSpPr>
        <p:spPr>
          <a:xfrm>
            <a:off x="4527362" y="4000500"/>
            <a:ext cx="501838" cy="533399"/>
          </a:xfrm>
          <a:prstGeom prst="ellipse">
            <a:avLst/>
          </a:prstGeom>
          <a:solidFill>
            <a:srgbClr val="0000FF">
              <a:alpha val="70000"/>
            </a:srgb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26" name="Oval 25"/>
          <p:cNvSpPr/>
          <p:nvPr/>
        </p:nvSpPr>
        <p:spPr>
          <a:xfrm>
            <a:off x="3733800" y="3848100"/>
            <a:ext cx="304800" cy="2667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cxnSp>
        <p:nvCxnSpPr>
          <p:cNvPr id="28" name="Straight Connector 27"/>
          <p:cNvCxnSpPr>
            <a:stCxn id="26" idx="3"/>
            <a:endCxn id="6" idx="6"/>
          </p:cNvCxnSpPr>
          <p:nvPr/>
        </p:nvCxnSpPr>
        <p:spPr>
          <a:xfrm rot="5400000">
            <a:off x="3042757" y="3914435"/>
            <a:ext cx="574373" cy="896989"/>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a:stCxn id="26" idx="3"/>
          </p:cNvCxnSpPr>
          <p:nvPr/>
        </p:nvCxnSpPr>
        <p:spPr>
          <a:xfrm rot="5400000">
            <a:off x="2640935" y="4044097"/>
            <a:ext cx="1105857" cy="1169148"/>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a:stCxn id="26" idx="3"/>
            <a:endCxn id="12" idx="7"/>
          </p:cNvCxnSpPr>
          <p:nvPr/>
        </p:nvCxnSpPr>
        <p:spPr>
          <a:xfrm rot="5400000">
            <a:off x="3284409" y="4422787"/>
            <a:ext cx="841072" cy="146985"/>
          </a:xfrm>
          <a:prstGeom prst="line">
            <a:avLst/>
          </a:prstGeom>
        </p:spPr>
        <p:style>
          <a:lnRef idx="2">
            <a:schemeClr val="accent1"/>
          </a:lnRef>
          <a:fillRef idx="0">
            <a:schemeClr val="accent1"/>
          </a:fillRef>
          <a:effectRef idx="1">
            <a:schemeClr val="accent1"/>
          </a:effectRef>
          <a:fontRef idx="minor">
            <a:schemeClr val="tx1"/>
          </a:fontRef>
        </p:style>
      </p:cxnSp>
      <p:sp>
        <p:nvSpPr>
          <p:cNvPr id="36" name="Oval 35"/>
          <p:cNvSpPr/>
          <p:nvPr/>
        </p:nvSpPr>
        <p:spPr>
          <a:xfrm>
            <a:off x="5334000" y="3886200"/>
            <a:ext cx="304800" cy="2667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cxnSp>
        <p:nvCxnSpPr>
          <p:cNvPr id="38" name="Straight Connector 37"/>
          <p:cNvCxnSpPr>
            <a:stCxn id="36" idx="5"/>
            <a:endCxn id="14" idx="1"/>
          </p:cNvCxnSpPr>
          <p:nvPr/>
        </p:nvCxnSpPr>
        <p:spPr>
          <a:xfrm rot="16200000" flipH="1">
            <a:off x="5354882" y="4353123"/>
            <a:ext cx="841072" cy="362511"/>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a:stCxn id="36" idx="5"/>
            <a:endCxn id="13" idx="2"/>
          </p:cNvCxnSpPr>
          <p:nvPr/>
        </p:nvCxnSpPr>
        <p:spPr>
          <a:xfrm rot="16200000" flipH="1">
            <a:off x="5970146" y="3737860"/>
            <a:ext cx="264784" cy="101675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a:stCxn id="36" idx="5"/>
            <a:endCxn id="15" idx="1"/>
          </p:cNvCxnSpPr>
          <p:nvPr/>
        </p:nvCxnSpPr>
        <p:spPr>
          <a:xfrm rot="16200000" flipH="1">
            <a:off x="5961094" y="3746911"/>
            <a:ext cx="708523" cy="1442385"/>
          </a:xfrm>
          <a:prstGeom prst="line">
            <a:avLst/>
          </a:prstGeom>
        </p:spPr>
        <p:style>
          <a:lnRef idx="2">
            <a:schemeClr val="accent1"/>
          </a:lnRef>
          <a:fillRef idx="0">
            <a:schemeClr val="accent1"/>
          </a:fillRef>
          <a:effectRef idx="1">
            <a:schemeClr val="accent1"/>
          </a:effectRef>
          <a:fontRef idx="minor">
            <a:schemeClr val="tx1"/>
          </a:fontRef>
        </p:style>
      </p:cxnSp>
      <p:sp>
        <p:nvSpPr>
          <p:cNvPr id="49" name="Oval 48"/>
          <p:cNvSpPr/>
          <p:nvPr/>
        </p:nvSpPr>
        <p:spPr>
          <a:xfrm>
            <a:off x="5334000" y="2667000"/>
            <a:ext cx="304800" cy="2667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50" name="Oval 49"/>
          <p:cNvSpPr/>
          <p:nvPr/>
        </p:nvSpPr>
        <p:spPr>
          <a:xfrm>
            <a:off x="3733800" y="2663825"/>
            <a:ext cx="304800" cy="2667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cxnSp>
        <p:nvCxnSpPr>
          <p:cNvPr id="52" name="Straight Connector 51"/>
          <p:cNvCxnSpPr>
            <a:endCxn id="9" idx="4"/>
          </p:cNvCxnSpPr>
          <p:nvPr/>
        </p:nvCxnSpPr>
        <p:spPr>
          <a:xfrm rot="5400000" flipH="1" flipV="1">
            <a:off x="5440844" y="2084868"/>
            <a:ext cx="853119" cy="457198"/>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Straight Connector 53"/>
          <p:cNvCxnSpPr>
            <a:endCxn id="10" idx="3"/>
          </p:cNvCxnSpPr>
          <p:nvPr/>
        </p:nvCxnSpPr>
        <p:spPr>
          <a:xfrm flipV="1">
            <a:off x="5638800" y="2319010"/>
            <a:ext cx="756587" cy="424190"/>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Connector 55"/>
          <p:cNvCxnSpPr>
            <a:stCxn id="36" idx="5"/>
          </p:cNvCxnSpPr>
          <p:nvPr/>
        </p:nvCxnSpPr>
        <p:spPr>
          <a:xfrm rot="16200000" flipH="1">
            <a:off x="5827289" y="3880716"/>
            <a:ext cx="1629411" cy="2095663"/>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50" idx="1"/>
            <a:endCxn id="7" idx="5"/>
          </p:cNvCxnSpPr>
          <p:nvPr/>
        </p:nvCxnSpPr>
        <p:spPr>
          <a:xfrm rot="16200000" flipV="1">
            <a:off x="2837213" y="1761657"/>
            <a:ext cx="668665" cy="1213785"/>
          </a:xfrm>
          <a:prstGeom prst="line">
            <a:avLst/>
          </a:prstGeom>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26" idx="3"/>
            <a:endCxn id="8" idx="6"/>
          </p:cNvCxnSpPr>
          <p:nvPr/>
        </p:nvCxnSpPr>
        <p:spPr>
          <a:xfrm rot="5400000">
            <a:off x="2227422" y="2915122"/>
            <a:ext cx="390395" cy="2711637"/>
          </a:xfrm>
          <a:prstGeom prst="line">
            <a:avLst/>
          </a:prstGeom>
        </p:spPr>
        <p:style>
          <a:lnRef idx="2">
            <a:schemeClr val="accent1"/>
          </a:lnRef>
          <a:fillRef idx="0">
            <a:schemeClr val="accent1"/>
          </a:fillRef>
          <a:effectRef idx="1">
            <a:schemeClr val="accent1"/>
          </a:effectRef>
          <a:fontRef idx="minor">
            <a:schemeClr val="tx1"/>
          </a:fontRef>
        </p:style>
      </p:cxnSp>
      <p:cxnSp>
        <p:nvCxnSpPr>
          <p:cNvPr id="74" name="Straight Connector 73"/>
          <p:cNvCxnSpPr>
            <a:stCxn id="4" idx="4"/>
            <a:endCxn id="16" idx="0"/>
          </p:cNvCxnSpPr>
          <p:nvPr/>
        </p:nvCxnSpPr>
        <p:spPr>
          <a:xfrm rot="16200000" flipH="1">
            <a:off x="4667203" y="3889421"/>
            <a:ext cx="168275" cy="53881"/>
          </a:xfrm>
          <a:prstGeom prst="line">
            <a:avLst/>
          </a:prstGeom>
        </p:spPr>
        <p:style>
          <a:lnRef idx="2">
            <a:schemeClr val="accent1"/>
          </a:lnRef>
          <a:fillRef idx="0">
            <a:schemeClr val="accent1"/>
          </a:fillRef>
          <a:effectRef idx="1">
            <a:schemeClr val="accent1"/>
          </a:effectRef>
          <a:fontRef idx="minor">
            <a:schemeClr val="tx1"/>
          </a:fontRef>
        </p:style>
      </p:cxnSp>
      <p:sp>
        <p:nvSpPr>
          <p:cNvPr id="132" name="TextBox 131"/>
          <p:cNvSpPr txBox="1"/>
          <p:nvPr/>
        </p:nvSpPr>
        <p:spPr>
          <a:xfrm>
            <a:off x="2322979" y="4410787"/>
            <a:ext cx="546474" cy="246221"/>
          </a:xfrm>
          <a:prstGeom prst="rect">
            <a:avLst/>
          </a:prstGeom>
          <a:noFill/>
        </p:spPr>
        <p:txBody>
          <a:bodyPr wrap="square" rtlCol="0">
            <a:spAutoFit/>
          </a:bodyPr>
          <a:lstStyle/>
          <a:p>
            <a:r>
              <a:rPr lang="es-ES_tradnl" sz="1000" dirty="0" smtClean="0"/>
              <a:t> Brasil</a:t>
            </a:r>
            <a:endParaRPr lang="es-ES_tradnl" sz="1000" dirty="0"/>
          </a:p>
        </p:txBody>
      </p:sp>
      <p:sp>
        <p:nvSpPr>
          <p:cNvPr id="133" name="TextBox 132"/>
          <p:cNvSpPr txBox="1"/>
          <p:nvPr/>
        </p:nvSpPr>
        <p:spPr>
          <a:xfrm>
            <a:off x="2133599" y="5240179"/>
            <a:ext cx="735853" cy="246221"/>
          </a:xfrm>
          <a:prstGeom prst="rect">
            <a:avLst/>
          </a:prstGeom>
          <a:noFill/>
        </p:spPr>
        <p:txBody>
          <a:bodyPr wrap="square" rtlCol="0">
            <a:spAutoFit/>
          </a:bodyPr>
          <a:lstStyle/>
          <a:p>
            <a:r>
              <a:rPr lang="es-ES_tradnl" sz="1000" dirty="0" err="1" smtClean="0"/>
              <a:t>Mexico</a:t>
            </a:r>
            <a:endParaRPr lang="es-ES_tradnl" sz="1000" dirty="0"/>
          </a:p>
        </p:txBody>
      </p:sp>
      <p:sp>
        <p:nvSpPr>
          <p:cNvPr id="134" name="TextBox 133"/>
          <p:cNvSpPr txBox="1"/>
          <p:nvPr/>
        </p:nvSpPr>
        <p:spPr>
          <a:xfrm>
            <a:off x="3187325" y="4953000"/>
            <a:ext cx="806637" cy="246221"/>
          </a:xfrm>
          <a:prstGeom prst="rect">
            <a:avLst/>
          </a:prstGeom>
          <a:noFill/>
        </p:spPr>
        <p:txBody>
          <a:bodyPr wrap="square" rtlCol="0">
            <a:spAutoFit/>
          </a:bodyPr>
          <a:lstStyle/>
          <a:p>
            <a:r>
              <a:rPr lang="es-ES_tradnl" sz="1000" dirty="0" smtClean="0"/>
              <a:t> Uruguay</a:t>
            </a:r>
            <a:endParaRPr lang="es-ES_tradnl" sz="1000" dirty="0"/>
          </a:p>
        </p:txBody>
      </p:sp>
      <p:sp>
        <p:nvSpPr>
          <p:cNvPr id="136" name="TextBox 135"/>
          <p:cNvSpPr txBox="1"/>
          <p:nvPr/>
        </p:nvSpPr>
        <p:spPr>
          <a:xfrm>
            <a:off x="4451162" y="4114800"/>
            <a:ext cx="806638" cy="369332"/>
          </a:xfrm>
          <a:prstGeom prst="rect">
            <a:avLst/>
          </a:prstGeom>
          <a:noFill/>
        </p:spPr>
        <p:txBody>
          <a:bodyPr wrap="square" rtlCol="0">
            <a:spAutoFit/>
          </a:bodyPr>
          <a:lstStyle/>
          <a:p>
            <a:r>
              <a:rPr lang="es-ES_tradnl" sz="1000" dirty="0" smtClean="0">
                <a:solidFill>
                  <a:schemeClr val="bg1"/>
                </a:solidFill>
              </a:rPr>
              <a:t>GN6-BSC</a:t>
            </a:r>
          </a:p>
          <a:p>
            <a:endParaRPr lang="es-ES_tradnl" sz="800" dirty="0">
              <a:solidFill>
                <a:schemeClr val="bg1"/>
              </a:solidFill>
            </a:endParaRPr>
          </a:p>
        </p:txBody>
      </p:sp>
      <p:cxnSp>
        <p:nvCxnSpPr>
          <p:cNvPr id="163" name="Straight Connector 162"/>
          <p:cNvCxnSpPr/>
          <p:nvPr/>
        </p:nvCxnSpPr>
        <p:spPr>
          <a:xfrm rot="5400000">
            <a:off x="991791" y="3272632"/>
            <a:ext cx="5790406" cy="158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67" name="Straight Connector 166"/>
          <p:cNvCxnSpPr/>
          <p:nvPr/>
        </p:nvCxnSpPr>
        <p:spPr>
          <a:xfrm rot="5400000">
            <a:off x="2593579" y="3272632"/>
            <a:ext cx="5790406" cy="158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79" name="Straight Connector 178"/>
          <p:cNvCxnSpPr/>
          <p:nvPr/>
        </p:nvCxnSpPr>
        <p:spPr>
          <a:xfrm>
            <a:off x="1066800" y="2743200"/>
            <a:ext cx="7391400" cy="1588"/>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195" name="TextBox 194"/>
          <p:cNvSpPr txBox="1"/>
          <p:nvPr/>
        </p:nvSpPr>
        <p:spPr>
          <a:xfrm>
            <a:off x="88951" y="4708264"/>
            <a:ext cx="2274982" cy="276999"/>
          </a:xfrm>
          <a:prstGeom prst="rect">
            <a:avLst/>
          </a:prstGeom>
          <a:noFill/>
        </p:spPr>
        <p:txBody>
          <a:bodyPr wrap="none" rtlCol="0">
            <a:spAutoFit/>
          </a:bodyPr>
          <a:lstStyle/>
          <a:p>
            <a:r>
              <a:rPr lang="es-ES_tradnl" sz="1200" dirty="0" smtClean="0">
                <a:latin typeface="Handwriting - Dakota"/>
                <a:cs typeface="Handwriting - Dakota"/>
              </a:rPr>
              <a:t>Bioinformática y Genómica</a:t>
            </a:r>
            <a:endParaRPr lang="es-ES_tradnl" sz="1200" dirty="0">
              <a:latin typeface="Handwriting - Dakota"/>
              <a:cs typeface="Handwriting - Dakota"/>
            </a:endParaRPr>
          </a:p>
        </p:txBody>
      </p:sp>
      <p:sp>
        <p:nvSpPr>
          <p:cNvPr id="196" name="TextBox 195"/>
          <p:cNvSpPr txBox="1"/>
          <p:nvPr/>
        </p:nvSpPr>
        <p:spPr>
          <a:xfrm>
            <a:off x="381000" y="5691575"/>
            <a:ext cx="2941831" cy="600164"/>
          </a:xfrm>
          <a:prstGeom prst="rect">
            <a:avLst/>
          </a:prstGeom>
          <a:noFill/>
        </p:spPr>
        <p:txBody>
          <a:bodyPr wrap="none" rtlCol="0">
            <a:spAutoFit/>
          </a:bodyPr>
          <a:lstStyle/>
          <a:p>
            <a:r>
              <a:rPr lang="es-ES_tradnl" sz="1500" dirty="0" smtClean="0">
                <a:latin typeface="Handwriting - Dakota"/>
                <a:cs typeface="Handwriting - Dakota"/>
              </a:rPr>
              <a:t>Bioinformática y proteómica</a:t>
            </a:r>
          </a:p>
          <a:p>
            <a:endParaRPr lang="es-ES_tradnl" dirty="0"/>
          </a:p>
        </p:txBody>
      </p:sp>
      <p:sp>
        <p:nvSpPr>
          <p:cNvPr id="197" name="TextBox 196"/>
          <p:cNvSpPr txBox="1"/>
          <p:nvPr/>
        </p:nvSpPr>
        <p:spPr>
          <a:xfrm>
            <a:off x="1945963" y="6100465"/>
            <a:ext cx="2185214" cy="1661993"/>
          </a:xfrm>
          <a:prstGeom prst="rect">
            <a:avLst/>
          </a:prstGeom>
          <a:noFill/>
        </p:spPr>
        <p:txBody>
          <a:bodyPr wrap="none" rtlCol="0">
            <a:spAutoFit/>
          </a:bodyPr>
          <a:lstStyle/>
          <a:p>
            <a:r>
              <a:rPr lang="es-ES_tradnl" sz="1500" dirty="0" smtClean="0">
                <a:latin typeface="Handwriting - Dakota"/>
                <a:cs typeface="Handwriting - Dakota"/>
              </a:rPr>
              <a:t>Bioinformática</a:t>
            </a:r>
          </a:p>
          <a:p>
            <a:r>
              <a:rPr lang="es-ES_tradnl" sz="1500" dirty="0" smtClean="0">
                <a:latin typeface="Handwriting - Dakota"/>
                <a:cs typeface="Handwriting - Dakota"/>
              </a:rPr>
              <a:t>y genómica funcional</a:t>
            </a:r>
          </a:p>
          <a:p>
            <a:endParaRPr lang="es-ES_tradnl" dirty="0" smtClean="0"/>
          </a:p>
          <a:p>
            <a:endParaRPr lang="es-ES_tradnl" dirty="0" smtClean="0"/>
          </a:p>
          <a:p>
            <a:endParaRPr lang="es-ES_tradnl" dirty="0" smtClean="0"/>
          </a:p>
          <a:p>
            <a:endParaRPr lang="es-ES_tradnl" dirty="0"/>
          </a:p>
        </p:txBody>
      </p:sp>
      <p:sp>
        <p:nvSpPr>
          <p:cNvPr id="201" name="TextBox 200"/>
          <p:cNvSpPr txBox="1"/>
          <p:nvPr/>
        </p:nvSpPr>
        <p:spPr>
          <a:xfrm>
            <a:off x="6108223" y="1096833"/>
            <a:ext cx="1967205" cy="246221"/>
          </a:xfrm>
          <a:prstGeom prst="rect">
            <a:avLst/>
          </a:prstGeom>
          <a:noFill/>
        </p:spPr>
        <p:txBody>
          <a:bodyPr wrap="none" rtlCol="0">
            <a:spAutoFit/>
          </a:bodyPr>
          <a:lstStyle/>
          <a:p>
            <a:r>
              <a:rPr lang="es-ES_tradnl" sz="1000" dirty="0" smtClean="0">
                <a:latin typeface="Handwriting - Dakota"/>
                <a:cs typeface="Handwriting - Dakota"/>
              </a:rPr>
              <a:t>Bioinformática estructural</a:t>
            </a:r>
            <a:endParaRPr lang="es-ES_tradnl" sz="1000" dirty="0">
              <a:latin typeface="Handwriting - Dakota"/>
              <a:cs typeface="Handwriting - Dakota"/>
            </a:endParaRPr>
          </a:p>
        </p:txBody>
      </p:sp>
      <p:sp>
        <p:nvSpPr>
          <p:cNvPr id="203" name="TextBox 202"/>
          <p:cNvSpPr txBox="1"/>
          <p:nvPr/>
        </p:nvSpPr>
        <p:spPr>
          <a:xfrm>
            <a:off x="5791202" y="5546467"/>
            <a:ext cx="1685077" cy="400110"/>
          </a:xfrm>
          <a:prstGeom prst="rect">
            <a:avLst/>
          </a:prstGeom>
          <a:noFill/>
        </p:spPr>
        <p:txBody>
          <a:bodyPr wrap="none" rtlCol="0">
            <a:spAutoFit/>
          </a:bodyPr>
          <a:lstStyle/>
          <a:p>
            <a:r>
              <a:rPr lang="es-ES_tradnl" sz="1000" dirty="0" smtClean="0">
                <a:latin typeface="Handwriting - Dakota"/>
                <a:cs typeface="Handwriting - Dakota"/>
              </a:rPr>
              <a:t>Diversidad Genómica</a:t>
            </a:r>
          </a:p>
          <a:p>
            <a:r>
              <a:rPr lang="es-ES_tradnl" sz="1000" dirty="0" smtClean="0">
                <a:latin typeface="Handwriting - Dakota"/>
                <a:cs typeface="Handwriting - Dakota"/>
              </a:rPr>
              <a:t>y Genómica Poblacional</a:t>
            </a:r>
            <a:endParaRPr lang="es-ES_tradnl" sz="1000" dirty="0">
              <a:latin typeface="Handwriting - Dakota"/>
              <a:cs typeface="Handwriting - Dakota"/>
            </a:endParaRPr>
          </a:p>
        </p:txBody>
      </p:sp>
      <p:sp>
        <p:nvSpPr>
          <p:cNvPr id="205" name="TextBox 204"/>
          <p:cNvSpPr txBox="1"/>
          <p:nvPr/>
        </p:nvSpPr>
        <p:spPr>
          <a:xfrm>
            <a:off x="5867400" y="1468279"/>
            <a:ext cx="546474" cy="246221"/>
          </a:xfrm>
          <a:prstGeom prst="rect">
            <a:avLst/>
          </a:prstGeom>
          <a:noFill/>
        </p:spPr>
        <p:txBody>
          <a:bodyPr wrap="square" rtlCol="0">
            <a:spAutoFit/>
          </a:bodyPr>
          <a:lstStyle/>
          <a:p>
            <a:r>
              <a:rPr lang="es-ES_tradnl" sz="1000" dirty="0" smtClean="0"/>
              <a:t>Chile</a:t>
            </a:r>
            <a:endParaRPr lang="es-ES_tradnl" sz="1000" dirty="0"/>
          </a:p>
        </p:txBody>
      </p:sp>
      <p:sp>
        <p:nvSpPr>
          <p:cNvPr id="206" name="Oval 205"/>
          <p:cNvSpPr/>
          <p:nvPr/>
        </p:nvSpPr>
        <p:spPr>
          <a:xfrm>
            <a:off x="76200" y="1524000"/>
            <a:ext cx="304800" cy="2667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207" name="TextBox 206"/>
          <p:cNvSpPr txBox="1"/>
          <p:nvPr/>
        </p:nvSpPr>
        <p:spPr>
          <a:xfrm>
            <a:off x="381000" y="1438245"/>
            <a:ext cx="1890848" cy="400110"/>
          </a:xfrm>
          <a:prstGeom prst="rect">
            <a:avLst/>
          </a:prstGeom>
          <a:noFill/>
        </p:spPr>
        <p:txBody>
          <a:bodyPr wrap="square" rtlCol="0">
            <a:spAutoFit/>
          </a:bodyPr>
          <a:lstStyle/>
          <a:p>
            <a:r>
              <a:rPr lang="es-ES_tradnl" sz="1000" dirty="0" smtClean="0">
                <a:latin typeface="Handwriting - Dakota"/>
                <a:cs typeface="Handwriting - Dakota"/>
              </a:rPr>
              <a:t>Comité científico </a:t>
            </a:r>
          </a:p>
          <a:p>
            <a:r>
              <a:rPr lang="es-ES_tradnl" sz="1000" dirty="0" smtClean="0">
                <a:latin typeface="Handwriting - Dakota"/>
                <a:cs typeface="Handwriting - Dakota"/>
              </a:rPr>
              <a:t>especializado</a:t>
            </a:r>
            <a:endParaRPr lang="es-ES_tradnl" sz="1000" dirty="0">
              <a:latin typeface="Handwriting - Dakota"/>
              <a:cs typeface="Handwriting - Dakota"/>
            </a:endParaRPr>
          </a:p>
        </p:txBody>
      </p:sp>
      <p:sp>
        <p:nvSpPr>
          <p:cNvPr id="211" name="Oval 210"/>
          <p:cNvSpPr/>
          <p:nvPr/>
        </p:nvSpPr>
        <p:spPr>
          <a:xfrm>
            <a:off x="4267995" y="5106829"/>
            <a:ext cx="304800" cy="2667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212" name="Oval 211"/>
          <p:cNvSpPr/>
          <p:nvPr/>
        </p:nvSpPr>
        <p:spPr>
          <a:xfrm>
            <a:off x="4877595" y="5448300"/>
            <a:ext cx="304800" cy="2667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cxnSp>
        <p:nvCxnSpPr>
          <p:cNvPr id="214" name="Straight Connector 213"/>
          <p:cNvCxnSpPr>
            <a:stCxn id="16" idx="4"/>
            <a:endCxn id="211" idx="7"/>
          </p:cNvCxnSpPr>
          <p:nvPr/>
        </p:nvCxnSpPr>
        <p:spPr>
          <a:xfrm rot="5400000">
            <a:off x="4347227" y="4714831"/>
            <a:ext cx="611987" cy="250123"/>
          </a:xfrm>
          <a:prstGeom prst="line">
            <a:avLst/>
          </a:prstGeom>
        </p:spPr>
        <p:style>
          <a:lnRef idx="2">
            <a:schemeClr val="accent1"/>
          </a:lnRef>
          <a:fillRef idx="0">
            <a:schemeClr val="accent1"/>
          </a:fillRef>
          <a:effectRef idx="1">
            <a:schemeClr val="accent1"/>
          </a:effectRef>
          <a:fontRef idx="minor">
            <a:schemeClr val="tx1"/>
          </a:fontRef>
        </p:style>
      </p:cxnSp>
      <p:cxnSp>
        <p:nvCxnSpPr>
          <p:cNvPr id="216" name="Straight Connector 215"/>
          <p:cNvCxnSpPr>
            <a:stCxn id="16" idx="4"/>
            <a:endCxn id="212" idx="1"/>
          </p:cNvCxnSpPr>
          <p:nvPr/>
        </p:nvCxnSpPr>
        <p:spPr>
          <a:xfrm rot="16200000" flipH="1">
            <a:off x="4373527" y="4938652"/>
            <a:ext cx="953458" cy="143951"/>
          </a:xfrm>
          <a:prstGeom prst="line">
            <a:avLst/>
          </a:prstGeom>
        </p:spPr>
        <p:style>
          <a:lnRef idx="2">
            <a:schemeClr val="accent1"/>
          </a:lnRef>
          <a:fillRef idx="0">
            <a:schemeClr val="accent1"/>
          </a:fillRef>
          <a:effectRef idx="1">
            <a:schemeClr val="accent1"/>
          </a:effectRef>
          <a:fontRef idx="minor">
            <a:schemeClr val="tx1"/>
          </a:fontRef>
        </p:style>
      </p:cxnSp>
      <p:sp>
        <p:nvSpPr>
          <p:cNvPr id="223" name="TextBox 222"/>
          <p:cNvSpPr txBox="1"/>
          <p:nvPr/>
        </p:nvSpPr>
        <p:spPr>
          <a:xfrm>
            <a:off x="4038600" y="5448300"/>
            <a:ext cx="914400" cy="338554"/>
          </a:xfrm>
          <a:prstGeom prst="rect">
            <a:avLst/>
          </a:prstGeom>
          <a:noFill/>
        </p:spPr>
        <p:txBody>
          <a:bodyPr wrap="square" rtlCol="0">
            <a:spAutoFit/>
          </a:bodyPr>
          <a:lstStyle/>
          <a:p>
            <a:r>
              <a:rPr lang="es-ES_tradnl" sz="800" smtClean="0"/>
              <a:t>Mow-Server</a:t>
            </a:r>
          </a:p>
          <a:p>
            <a:endParaRPr lang="es-ES_tradnl" sz="800"/>
          </a:p>
        </p:txBody>
      </p:sp>
      <p:sp>
        <p:nvSpPr>
          <p:cNvPr id="225" name="TextBox 224"/>
          <p:cNvSpPr txBox="1"/>
          <p:nvPr/>
        </p:nvSpPr>
        <p:spPr>
          <a:xfrm>
            <a:off x="3948208" y="6138446"/>
            <a:ext cx="1751011" cy="338554"/>
          </a:xfrm>
          <a:prstGeom prst="rect">
            <a:avLst/>
          </a:prstGeom>
          <a:noFill/>
        </p:spPr>
        <p:txBody>
          <a:bodyPr wrap="square" rtlCol="0">
            <a:spAutoFit/>
          </a:bodyPr>
          <a:lstStyle/>
          <a:p>
            <a:r>
              <a:rPr lang="es-ES_tradnl" sz="800" dirty="0" smtClean="0"/>
              <a:t>Métodos y catálogos de servicios</a:t>
            </a:r>
          </a:p>
          <a:p>
            <a:endParaRPr lang="es-ES_tradnl" sz="800" dirty="0"/>
          </a:p>
        </p:txBody>
      </p:sp>
      <p:sp>
        <p:nvSpPr>
          <p:cNvPr id="226" name="TextBox 225"/>
          <p:cNvSpPr txBox="1"/>
          <p:nvPr/>
        </p:nvSpPr>
        <p:spPr>
          <a:xfrm>
            <a:off x="6096000" y="6096000"/>
            <a:ext cx="2252540" cy="769441"/>
          </a:xfrm>
          <a:prstGeom prst="rect">
            <a:avLst/>
          </a:prstGeom>
          <a:noFill/>
        </p:spPr>
        <p:txBody>
          <a:bodyPr wrap="none" rtlCol="0">
            <a:spAutoFit/>
          </a:bodyPr>
          <a:lstStyle/>
          <a:p>
            <a:r>
              <a:rPr lang="es-ES_tradnl" sz="1100" dirty="0" smtClean="0">
                <a:solidFill>
                  <a:srgbClr val="FF0000"/>
                </a:solidFill>
                <a:latin typeface="Handwriting - Dakota"/>
                <a:cs typeface="Handwriting - Dakota"/>
              </a:rPr>
              <a:t>Nodo Central</a:t>
            </a:r>
          </a:p>
          <a:p>
            <a:r>
              <a:rPr lang="es-ES_tradnl" sz="1100" dirty="0" smtClean="0">
                <a:latin typeface="Handwriting - Dakota"/>
                <a:cs typeface="Handwriting - Dakota"/>
              </a:rPr>
              <a:t>Director General/</a:t>
            </a:r>
          </a:p>
          <a:p>
            <a:r>
              <a:rPr lang="es-ES_tradnl" sz="1100" dirty="0" smtClean="0">
                <a:latin typeface="Handwriting - Dakota"/>
                <a:cs typeface="Handwriting - Dakota"/>
              </a:rPr>
              <a:t>Gestión científico/formación</a:t>
            </a:r>
          </a:p>
          <a:p>
            <a:r>
              <a:rPr lang="es-ES_tradnl" sz="1100" dirty="0" smtClean="0">
                <a:latin typeface="Handwriting - Dakota"/>
                <a:cs typeface="Handwriting - Dakota"/>
              </a:rPr>
              <a:t>Gestión técnica</a:t>
            </a:r>
          </a:p>
        </p:txBody>
      </p:sp>
      <p:cxnSp>
        <p:nvCxnSpPr>
          <p:cNvPr id="239" name="Straight Connector 238"/>
          <p:cNvCxnSpPr/>
          <p:nvPr/>
        </p:nvCxnSpPr>
        <p:spPr>
          <a:xfrm>
            <a:off x="1143000" y="4037012"/>
            <a:ext cx="7391400" cy="1588"/>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241" name="TextBox 240"/>
          <p:cNvSpPr txBox="1"/>
          <p:nvPr/>
        </p:nvSpPr>
        <p:spPr>
          <a:xfrm>
            <a:off x="408064" y="3032767"/>
            <a:ext cx="2672526" cy="954107"/>
          </a:xfrm>
          <a:prstGeom prst="rect">
            <a:avLst/>
          </a:prstGeom>
          <a:noFill/>
        </p:spPr>
        <p:txBody>
          <a:bodyPr wrap="none" rtlCol="0">
            <a:spAutoFit/>
          </a:bodyPr>
          <a:lstStyle/>
          <a:p>
            <a:r>
              <a:rPr lang="es-ES_tradnl" sz="1400" b="1" dirty="0" smtClean="0">
                <a:solidFill>
                  <a:srgbClr val="000090"/>
                </a:solidFill>
                <a:latin typeface="Handwriting - Dakota"/>
                <a:cs typeface="Handwriting - Dakota"/>
              </a:rPr>
              <a:t>Ejes transversales :</a:t>
            </a:r>
          </a:p>
          <a:p>
            <a:r>
              <a:rPr lang="es-ES_tradnl" sz="1400" b="1" dirty="0" smtClean="0">
                <a:solidFill>
                  <a:srgbClr val="000090"/>
                </a:solidFill>
                <a:latin typeface="Handwriting - Dakota"/>
                <a:cs typeface="Handwriting - Dakota"/>
              </a:rPr>
              <a:t> formación, calidad,</a:t>
            </a:r>
          </a:p>
          <a:p>
            <a:r>
              <a:rPr lang="es-ES_tradnl" sz="1400" b="1" dirty="0" smtClean="0">
                <a:solidFill>
                  <a:srgbClr val="000090"/>
                </a:solidFill>
                <a:latin typeface="Handwriting - Dakota"/>
                <a:cs typeface="Handwriting - Dakota"/>
              </a:rPr>
              <a:t>Transferencia conocimiento,</a:t>
            </a:r>
          </a:p>
          <a:p>
            <a:r>
              <a:rPr lang="es-ES_tradnl" sz="1400" b="1" dirty="0" smtClean="0">
                <a:solidFill>
                  <a:srgbClr val="000090"/>
                </a:solidFill>
                <a:latin typeface="Handwriting - Dakota"/>
                <a:cs typeface="Handwriting - Dakota"/>
              </a:rPr>
              <a:t>innovación</a:t>
            </a:r>
            <a:endParaRPr lang="es-ES_tradnl" sz="1400" b="1" dirty="0">
              <a:solidFill>
                <a:srgbClr val="000090"/>
              </a:solidFill>
              <a:latin typeface="Handwriting - Dakota"/>
              <a:cs typeface="Handwriting - Dakota"/>
            </a:endParaRPr>
          </a:p>
        </p:txBody>
      </p:sp>
      <p:cxnSp>
        <p:nvCxnSpPr>
          <p:cNvPr id="245" name="Straight Connector 244"/>
          <p:cNvCxnSpPr>
            <a:stCxn id="26" idx="7"/>
            <a:endCxn id="4" idx="3"/>
          </p:cNvCxnSpPr>
          <p:nvPr/>
        </p:nvCxnSpPr>
        <p:spPr>
          <a:xfrm rot="5400000" flipH="1" flipV="1">
            <a:off x="4101488" y="3587534"/>
            <a:ext cx="192098" cy="407148"/>
          </a:xfrm>
          <a:prstGeom prst="line">
            <a:avLst/>
          </a:prstGeom>
          <a:ln>
            <a:prstDash val="dashDot"/>
          </a:ln>
        </p:spPr>
        <p:style>
          <a:lnRef idx="2">
            <a:schemeClr val="accent1"/>
          </a:lnRef>
          <a:fillRef idx="0">
            <a:schemeClr val="accent1"/>
          </a:fillRef>
          <a:effectRef idx="1">
            <a:schemeClr val="accent1"/>
          </a:effectRef>
          <a:fontRef idx="minor">
            <a:schemeClr val="tx1"/>
          </a:fontRef>
        </p:style>
      </p:cxnSp>
      <p:cxnSp>
        <p:nvCxnSpPr>
          <p:cNvPr id="247" name="Straight Connector 246"/>
          <p:cNvCxnSpPr>
            <a:stCxn id="36" idx="1"/>
            <a:endCxn id="4" idx="5"/>
          </p:cNvCxnSpPr>
          <p:nvPr/>
        </p:nvCxnSpPr>
        <p:spPr>
          <a:xfrm rot="16200000" flipV="1">
            <a:off x="5098064" y="3644684"/>
            <a:ext cx="230198" cy="330948"/>
          </a:xfrm>
          <a:prstGeom prst="line">
            <a:avLst/>
          </a:prstGeom>
          <a:ln>
            <a:prstDash val="dashDot"/>
          </a:ln>
        </p:spPr>
        <p:style>
          <a:lnRef idx="2">
            <a:schemeClr val="accent1"/>
          </a:lnRef>
          <a:fillRef idx="0">
            <a:schemeClr val="accent1"/>
          </a:fillRef>
          <a:effectRef idx="1">
            <a:schemeClr val="accent1"/>
          </a:effectRef>
          <a:fontRef idx="minor">
            <a:schemeClr val="tx1"/>
          </a:fontRef>
        </p:style>
      </p:cxnSp>
      <p:cxnSp>
        <p:nvCxnSpPr>
          <p:cNvPr id="249" name="Straight Connector 248"/>
          <p:cNvCxnSpPr>
            <a:stCxn id="4" idx="1"/>
            <a:endCxn id="50" idx="6"/>
          </p:cNvCxnSpPr>
          <p:nvPr/>
        </p:nvCxnSpPr>
        <p:spPr>
          <a:xfrm rot="16200000" flipV="1">
            <a:off x="4102061" y="2733715"/>
            <a:ext cx="235591" cy="362511"/>
          </a:xfrm>
          <a:prstGeom prst="line">
            <a:avLst/>
          </a:prstGeom>
          <a:ln>
            <a:prstDash val="dashDot"/>
          </a:ln>
        </p:spPr>
        <p:style>
          <a:lnRef idx="2">
            <a:schemeClr val="accent1"/>
          </a:lnRef>
          <a:fillRef idx="0">
            <a:schemeClr val="accent1"/>
          </a:fillRef>
          <a:effectRef idx="1">
            <a:schemeClr val="accent1"/>
          </a:effectRef>
          <a:fontRef idx="minor">
            <a:schemeClr val="tx1"/>
          </a:fontRef>
        </p:style>
      </p:cxnSp>
      <p:cxnSp>
        <p:nvCxnSpPr>
          <p:cNvPr id="251" name="Straight Connector 250"/>
          <p:cNvCxnSpPr>
            <a:stCxn id="4" idx="7"/>
            <a:endCxn id="49" idx="2"/>
          </p:cNvCxnSpPr>
          <p:nvPr/>
        </p:nvCxnSpPr>
        <p:spPr>
          <a:xfrm rot="5400000" flipH="1" flipV="1">
            <a:off x="5074636" y="2773403"/>
            <a:ext cx="232416" cy="286311"/>
          </a:xfrm>
          <a:prstGeom prst="line">
            <a:avLst/>
          </a:prstGeom>
          <a:ln>
            <a:prstDash val="dashDot"/>
          </a:ln>
        </p:spPr>
        <p:style>
          <a:lnRef idx="2">
            <a:schemeClr val="accent1"/>
          </a:lnRef>
          <a:fillRef idx="0">
            <a:schemeClr val="accent1"/>
          </a:fillRef>
          <a:effectRef idx="1">
            <a:schemeClr val="accent1"/>
          </a:effectRef>
          <a:fontRef idx="minor">
            <a:schemeClr val="tx1"/>
          </a:fontRef>
        </p:style>
      </p:cxnSp>
      <p:graphicFrame>
        <p:nvGraphicFramePr>
          <p:cNvPr id="3074" name="Object 2"/>
          <p:cNvGraphicFramePr>
            <a:graphicFrameLocks noChangeAspect="1"/>
          </p:cNvGraphicFramePr>
          <p:nvPr/>
        </p:nvGraphicFramePr>
        <p:xfrm>
          <a:off x="6794875" y="3047828"/>
          <a:ext cx="939114" cy="647231"/>
        </p:xfrm>
        <a:graphic>
          <a:graphicData uri="http://schemas.openxmlformats.org/presentationml/2006/ole">
            <p:oleObj spid="_x0000_s65538" name="Document" r:id="rId3" imgW="0" imgH="0" progId="Word.Document.12">
              <p:link updateAutomatic="1"/>
            </p:oleObj>
          </a:graphicData>
        </a:graphic>
      </p:graphicFrame>
      <p:sp>
        <p:nvSpPr>
          <p:cNvPr id="66" name="TextBox 65"/>
          <p:cNvSpPr txBox="1"/>
          <p:nvPr/>
        </p:nvSpPr>
        <p:spPr>
          <a:xfrm>
            <a:off x="4147340" y="6337906"/>
            <a:ext cx="1287532" cy="461665"/>
          </a:xfrm>
          <a:prstGeom prst="rect">
            <a:avLst/>
          </a:prstGeom>
          <a:noFill/>
        </p:spPr>
        <p:txBody>
          <a:bodyPr wrap="none" rtlCol="0">
            <a:spAutoFit/>
          </a:bodyPr>
          <a:lstStyle/>
          <a:p>
            <a:r>
              <a:rPr lang="es-ES_tradnl" sz="1200" dirty="0" smtClean="0">
                <a:latin typeface="Handwriting - Dakota"/>
                <a:cs typeface="Handwriting - Dakota"/>
              </a:rPr>
              <a:t>Bioinformática</a:t>
            </a:r>
          </a:p>
          <a:p>
            <a:r>
              <a:rPr lang="es-ES_tradnl" sz="1200" dirty="0" smtClean="0">
                <a:latin typeface="Handwriting - Dakota"/>
                <a:cs typeface="Handwriting - Dakota"/>
              </a:rPr>
              <a:t>computacional</a:t>
            </a:r>
            <a:endParaRPr lang="es-ES_tradnl" sz="1200" dirty="0">
              <a:latin typeface="Handwriting - Dakota"/>
              <a:cs typeface="Handwriting - Dakota"/>
            </a:endParaRPr>
          </a:p>
        </p:txBody>
      </p:sp>
      <p:sp>
        <p:nvSpPr>
          <p:cNvPr id="67" name="TextBox 66"/>
          <p:cNvSpPr txBox="1"/>
          <p:nvPr/>
        </p:nvSpPr>
        <p:spPr>
          <a:xfrm>
            <a:off x="381000" y="430177"/>
            <a:ext cx="3250451" cy="523220"/>
          </a:xfrm>
          <a:prstGeom prst="rect">
            <a:avLst/>
          </a:prstGeom>
          <a:noFill/>
        </p:spPr>
        <p:txBody>
          <a:bodyPr wrap="square" rtlCol="0">
            <a:spAutoFit/>
          </a:bodyPr>
          <a:lstStyle/>
          <a:p>
            <a:r>
              <a:rPr lang="es-ES_tradnl" sz="1400" b="1" dirty="0" smtClean="0">
                <a:solidFill>
                  <a:srgbClr val="000090"/>
                </a:solidFill>
                <a:latin typeface="Handwriting - Dakota"/>
                <a:cs typeface="Handwriting - Dakota"/>
              </a:rPr>
              <a:t>Ejes verticales: Servicios y Desarrollo tecnológico</a:t>
            </a:r>
            <a:endParaRPr lang="es-ES_tradnl" sz="1400" b="1" dirty="0">
              <a:solidFill>
                <a:srgbClr val="000090"/>
              </a:solidFill>
              <a:latin typeface="Handwriting - Dakota"/>
              <a:cs typeface="Handwriting - Dakota"/>
            </a:endParaRPr>
          </a:p>
        </p:txBody>
      </p:sp>
      <p:sp>
        <p:nvSpPr>
          <p:cNvPr id="69" name="TextBox 68"/>
          <p:cNvSpPr txBox="1"/>
          <p:nvPr/>
        </p:nvSpPr>
        <p:spPr>
          <a:xfrm>
            <a:off x="4267995" y="3124200"/>
            <a:ext cx="928459" cy="338554"/>
          </a:xfrm>
          <a:prstGeom prst="rect">
            <a:avLst/>
          </a:prstGeom>
          <a:noFill/>
        </p:spPr>
        <p:txBody>
          <a:bodyPr wrap="none" rtlCol="0">
            <a:spAutoFit/>
          </a:bodyPr>
          <a:lstStyle/>
          <a:p>
            <a:pPr algn="ctr"/>
            <a:r>
              <a:rPr lang="es-ES_tradnl" sz="800" dirty="0" smtClean="0">
                <a:latin typeface="Handwriting - Dakota"/>
                <a:cs typeface="Handwriting - Dakota"/>
              </a:rPr>
              <a:t>Bioinformática</a:t>
            </a:r>
          </a:p>
          <a:p>
            <a:pPr algn="ctr"/>
            <a:r>
              <a:rPr lang="es-ES_tradnl" sz="800" dirty="0" smtClean="0">
                <a:latin typeface="Handwriting - Dakota"/>
                <a:cs typeface="Handwriting - Dakota"/>
              </a:rPr>
              <a:t>Integral</a:t>
            </a:r>
            <a:endParaRPr lang="es-ES_tradnl" sz="800" dirty="0">
              <a:latin typeface="Handwriting - Dakota"/>
              <a:cs typeface="Handwriting - Dakota"/>
            </a:endParaRPr>
          </a:p>
        </p:txBody>
      </p:sp>
      <p:sp>
        <p:nvSpPr>
          <p:cNvPr id="70" name="TextBox 69"/>
          <p:cNvSpPr txBox="1"/>
          <p:nvPr/>
        </p:nvSpPr>
        <p:spPr>
          <a:xfrm>
            <a:off x="1219200" y="2281535"/>
            <a:ext cx="1838965" cy="276999"/>
          </a:xfrm>
          <a:prstGeom prst="rect">
            <a:avLst/>
          </a:prstGeom>
          <a:noFill/>
        </p:spPr>
        <p:txBody>
          <a:bodyPr wrap="none" rtlCol="0">
            <a:spAutoFit/>
          </a:bodyPr>
          <a:lstStyle/>
          <a:p>
            <a:r>
              <a:rPr lang="es-ES_tradnl" sz="1200" dirty="0" smtClean="0">
                <a:latin typeface="Handwriting - Dakota"/>
                <a:cs typeface="Handwriting - Dakota"/>
              </a:rPr>
              <a:t>Bioinformática médica</a:t>
            </a:r>
            <a:endParaRPr lang="es-ES_tradnl" sz="1200" dirty="0">
              <a:latin typeface="Handwriting - Dakota"/>
              <a:cs typeface="Handwriting - Dakota"/>
            </a:endParaRPr>
          </a:p>
        </p:txBody>
      </p:sp>
      <p:sp>
        <p:nvSpPr>
          <p:cNvPr id="73" name="TextBox 72"/>
          <p:cNvSpPr txBox="1"/>
          <p:nvPr/>
        </p:nvSpPr>
        <p:spPr>
          <a:xfrm>
            <a:off x="2107451" y="1712281"/>
            <a:ext cx="950713" cy="246221"/>
          </a:xfrm>
          <a:prstGeom prst="rect">
            <a:avLst/>
          </a:prstGeom>
          <a:noFill/>
        </p:spPr>
        <p:txBody>
          <a:bodyPr wrap="square" rtlCol="0">
            <a:spAutoFit/>
          </a:bodyPr>
          <a:lstStyle/>
          <a:p>
            <a:r>
              <a:rPr lang="es-ES_tradnl" sz="1000" dirty="0" smtClean="0"/>
              <a:t>Argentina</a:t>
            </a:r>
            <a:endParaRPr lang="es-ES_tradnl" sz="1000" dirty="0"/>
          </a:p>
        </p:txBody>
      </p:sp>
      <p:sp>
        <p:nvSpPr>
          <p:cNvPr id="75" name="TextBox 74"/>
          <p:cNvSpPr txBox="1"/>
          <p:nvPr/>
        </p:nvSpPr>
        <p:spPr>
          <a:xfrm>
            <a:off x="7215267" y="4154269"/>
            <a:ext cx="1608133" cy="246221"/>
          </a:xfrm>
          <a:prstGeom prst="rect">
            <a:avLst/>
          </a:prstGeom>
          <a:noFill/>
        </p:spPr>
        <p:txBody>
          <a:bodyPr wrap="none" rtlCol="0">
            <a:spAutoFit/>
          </a:bodyPr>
          <a:lstStyle/>
          <a:p>
            <a:r>
              <a:rPr lang="es-ES_tradnl" sz="1000" dirty="0" smtClean="0">
                <a:latin typeface="Handwriting - Dakota"/>
                <a:cs typeface="Handwriting - Dakota"/>
              </a:rPr>
              <a:t>Bioinformática integral</a:t>
            </a:r>
          </a:p>
        </p:txBody>
      </p:sp>
      <p:sp>
        <p:nvSpPr>
          <p:cNvPr id="76" name="TextBox 75"/>
          <p:cNvSpPr txBox="1"/>
          <p:nvPr/>
        </p:nvSpPr>
        <p:spPr>
          <a:xfrm>
            <a:off x="6705599" y="4249579"/>
            <a:ext cx="770679" cy="246221"/>
          </a:xfrm>
          <a:prstGeom prst="rect">
            <a:avLst/>
          </a:prstGeom>
          <a:noFill/>
        </p:spPr>
        <p:txBody>
          <a:bodyPr wrap="square" rtlCol="0">
            <a:spAutoFit/>
          </a:bodyPr>
          <a:lstStyle/>
          <a:p>
            <a:r>
              <a:rPr lang="es-ES_tradnl" sz="1000" dirty="0" smtClean="0"/>
              <a:t>Costa Rica</a:t>
            </a:r>
            <a:endParaRPr lang="es-ES_tradnl" sz="1000" dirty="0"/>
          </a:p>
        </p:txBody>
      </p:sp>
      <p:sp>
        <p:nvSpPr>
          <p:cNvPr id="77" name="Oval 76"/>
          <p:cNvSpPr/>
          <p:nvPr/>
        </p:nvSpPr>
        <p:spPr>
          <a:xfrm>
            <a:off x="4321876" y="1240695"/>
            <a:ext cx="501838" cy="533399"/>
          </a:xfrm>
          <a:prstGeom prst="ellipse">
            <a:avLst/>
          </a:prstGeom>
          <a:solidFill>
            <a:srgbClr val="008000">
              <a:alpha val="70000"/>
            </a:srgb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cxnSp>
        <p:nvCxnSpPr>
          <p:cNvPr id="79" name="Straight Connector 78"/>
          <p:cNvCxnSpPr>
            <a:stCxn id="145" idx="0"/>
            <a:endCxn id="77" idx="4"/>
          </p:cNvCxnSpPr>
          <p:nvPr/>
        </p:nvCxnSpPr>
        <p:spPr>
          <a:xfrm rot="16200000" flipV="1">
            <a:off x="4321301" y="2025589"/>
            <a:ext cx="623031" cy="120042"/>
          </a:xfrm>
          <a:prstGeom prst="line">
            <a:avLst/>
          </a:prstGeom>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3993963" y="835223"/>
            <a:ext cx="1402948" cy="261610"/>
          </a:xfrm>
          <a:prstGeom prst="rect">
            <a:avLst/>
          </a:prstGeom>
          <a:noFill/>
        </p:spPr>
        <p:txBody>
          <a:bodyPr wrap="none" rtlCol="0">
            <a:spAutoFit/>
          </a:bodyPr>
          <a:lstStyle/>
          <a:p>
            <a:pPr algn="ctr"/>
            <a:r>
              <a:rPr lang="es-ES_tradnl" sz="1100" dirty="0" smtClean="0">
                <a:latin typeface="Handwriting - Dakota"/>
                <a:cs typeface="Handwriting - Dakota"/>
              </a:rPr>
              <a:t>Plataformas  ISC III</a:t>
            </a:r>
            <a:endParaRPr lang="es-ES_tradnl" sz="1100" dirty="0">
              <a:latin typeface="Handwriting - Dakota"/>
              <a:cs typeface="Handwriting - Dakota"/>
            </a:endParaRPr>
          </a:p>
        </p:txBody>
      </p:sp>
      <p:sp>
        <p:nvSpPr>
          <p:cNvPr id="85" name="Oval 84"/>
          <p:cNvSpPr/>
          <p:nvPr/>
        </p:nvSpPr>
        <p:spPr>
          <a:xfrm>
            <a:off x="5029200" y="1371600"/>
            <a:ext cx="304800" cy="266700"/>
          </a:xfrm>
          <a:prstGeom prst="ellipse">
            <a:avLst/>
          </a:prstGeom>
          <a:solidFill>
            <a:srgbClr val="FF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cxnSp>
        <p:nvCxnSpPr>
          <p:cNvPr id="87" name="Straight Connector 86"/>
          <p:cNvCxnSpPr>
            <a:stCxn id="93" idx="3"/>
            <a:endCxn id="85" idx="3"/>
          </p:cNvCxnSpPr>
          <p:nvPr/>
        </p:nvCxnSpPr>
        <p:spPr>
          <a:xfrm>
            <a:off x="4813674" y="1494711"/>
            <a:ext cx="260163" cy="104532"/>
          </a:xfrm>
          <a:prstGeom prst="line">
            <a:avLst/>
          </a:prstGeom>
          <a:ln w="12700"/>
        </p:spPr>
        <p:style>
          <a:lnRef idx="2">
            <a:schemeClr val="accent1"/>
          </a:lnRef>
          <a:fillRef idx="0">
            <a:schemeClr val="accent1"/>
          </a:fillRef>
          <a:effectRef idx="1">
            <a:schemeClr val="accent1"/>
          </a:effectRef>
          <a:fontRef idx="minor">
            <a:schemeClr val="tx1"/>
          </a:fontRef>
        </p:style>
      </p:cxnSp>
      <p:sp>
        <p:nvSpPr>
          <p:cNvPr id="93" name="TextBox 92"/>
          <p:cNvSpPr txBox="1"/>
          <p:nvPr/>
        </p:nvSpPr>
        <p:spPr>
          <a:xfrm>
            <a:off x="4343400" y="1371600"/>
            <a:ext cx="470274" cy="246221"/>
          </a:xfrm>
          <a:prstGeom prst="rect">
            <a:avLst/>
          </a:prstGeom>
          <a:noFill/>
        </p:spPr>
        <p:txBody>
          <a:bodyPr wrap="square" rtlCol="0">
            <a:spAutoFit/>
          </a:bodyPr>
          <a:lstStyle/>
          <a:p>
            <a:r>
              <a:rPr lang="es-ES_tradnl" sz="1000" u="sng" dirty="0" smtClean="0"/>
              <a:t>ISC III</a:t>
            </a:r>
            <a:endParaRPr lang="es-ES_tradnl" sz="1000" u="sng" dirty="0"/>
          </a:p>
        </p:txBody>
      </p:sp>
      <p:sp>
        <p:nvSpPr>
          <p:cNvPr id="99" name="Teardrop 98"/>
          <p:cNvSpPr/>
          <p:nvPr/>
        </p:nvSpPr>
        <p:spPr>
          <a:xfrm>
            <a:off x="4114800" y="4754433"/>
            <a:ext cx="1219200" cy="1192144"/>
          </a:xfrm>
          <a:prstGeom prst="teardrop">
            <a:avLst/>
          </a:prstGeom>
          <a:solidFill>
            <a:srgbClr val="FF00FF">
              <a:alpha val="13000"/>
            </a:srgbClr>
          </a:solidFill>
          <a:ln>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1" name="Straight Connector 100"/>
          <p:cNvCxnSpPr/>
          <p:nvPr/>
        </p:nvCxnSpPr>
        <p:spPr>
          <a:xfrm rot="16200000" flipV="1">
            <a:off x="4190465" y="3533251"/>
            <a:ext cx="2356148" cy="20199"/>
          </a:xfrm>
          <a:prstGeom prst="line">
            <a:avLst/>
          </a:prstGeom>
          <a:ln>
            <a:solidFill>
              <a:schemeClr val="accent1">
                <a:alpha val="38000"/>
              </a:schemeClr>
            </a:solidFill>
            <a:prstDash val="dash"/>
            <a:headEnd type="triangle"/>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rot="10800000">
            <a:off x="4686035" y="2363688"/>
            <a:ext cx="672404" cy="1588"/>
          </a:xfrm>
          <a:prstGeom prst="line">
            <a:avLst/>
          </a:prstGeom>
          <a:ln>
            <a:solidFill>
              <a:schemeClr val="accent1">
                <a:alpha val="38000"/>
              </a:schemeClr>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105" name="TextBox 104"/>
          <p:cNvSpPr txBox="1"/>
          <p:nvPr/>
        </p:nvSpPr>
        <p:spPr>
          <a:xfrm>
            <a:off x="4718002" y="1676772"/>
            <a:ext cx="678909" cy="323165"/>
          </a:xfrm>
          <a:prstGeom prst="rect">
            <a:avLst/>
          </a:prstGeom>
          <a:noFill/>
        </p:spPr>
        <p:txBody>
          <a:bodyPr wrap="square" rtlCol="0">
            <a:spAutoFit/>
          </a:bodyPr>
          <a:lstStyle/>
          <a:p>
            <a:pPr algn="ctr"/>
            <a:r>
              <a:rPr lang="es-ES_tradnl" sz="500" dirty="0" smtClean="0">
                <a:latin typeface="Handwriting - Dakota"/>
                <a:cs typeface="Handwriting - Dakota"/>
              </a:rPr>
              <a:t>Web Services, Sistemas, Workflows</a:t>
            </a:r>
            <a:endParaRPr lang="es-ES_tradnl" sz="500" dirty="0">
              <a:latin typeface="Handwriting - Dakota"/>
              <a:cs typeface="Handwriting - Dakota"/>
            </a:endParaRPr>
          </a:p>
        </p:txBody>
      </p:sp>
      <p:sp>
        <p:nvSpPr>
          <p:cNvPr id="97" name="Rounded Rectangle 96"/>
          <p:cNvSpPr/>
          <p:nvPr/>
        </p:nvSpPr>
        <p:spPr>
          <a:xfrm>
            <a:off x="4038599" y="304799"/>
            <a:ext cx="1358311" cy="495503"/>
          </a:xfrm>
          <a:prstGeom prst="roundRect">
            <a:avLst/>
          </a:prstGeom>
          <a:solidFill>
            <a:schemeClr val="accent1">
              <a:lumMod val="40000"/>
              <a:lumOff val="60000"/>
              <a:alpha val="3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TextBox 99"/>
          <p:cNvSpPr txBox="1"/>
          <p:nvPr/>
        </p:nvSpPr>
        <p:spPr>
          <a:xfrm>
            <a:off x="3862066" y="304800"/>
            <a:ext cx="1556836" cy="615553"/>
          </a:xfrm>
          <a:prstGeom prst="rect">
            <a:avLst/>
          </a:prstGeom>
          <a:noFill/>
        </p:spPr>
        <p:txBody>
          <a:bodyPr wrap="none" rtlCol="0">
            <a:spAutoFit/>
          </a:bodyPr>
          <a:lstStyle/>
          <a:p>
            <a:pPr algn="ctr"/>
            <a:r>
              <a:rPr lang="es-ES_tradnl" sz="1400" dirty="0" smtClean="0">
                <a:latin typeface="Handwriting - Dakota"/>
                <a:cs typeface="Handwriting - Dakota"/>
              </a:rPr>
              <a:t> </a:t>
            </a:r>
            <a:r>
              <a:rPr lang="es-ES_tradnl" sz="1100" b="1" dirty="0" smtClean="0">
                <a:solidFill>
                  <a:srgbClr val="FF0000"/>
                </a:solidFill>
                <a:latin typeface="Handwriting - Dakota"/>
                <a:cs typeface="Handwriting - Dakota"/>
              </a:rPr>
              <a:t>Ciencias de  la vida</a:t>
            </a:r>
          </a:p>
          <a:p>
            <a:pPr algn="ctr"/>
            <a:r>
              <a:rPr lang="es-ES_tradnl" sz="1100" b="1" dirty="0" smtClean="0">
                <a:solidFill>
                  <a:srgbClr val="FF0000"/>
                </a:solidFill>
                <a:latin typeface="Handwriting - Dakota"/>
                <a:cs typeface="Handwriting - Dakota"/>
              </a:rPr>
              <a:t>ELIXIR</a:t>
            </a:r>
          </a:p>
          <a:p>
            <a:pPr algn="ctr"/>
            <a:endParaRPr lang="es-ES_tradnl" sz="900" dirty="0">
              <a:latin typeface="Handwriting - Dakota"/>
              <a:cs typeface="Handwriting - Dakota"/>
            </a:endParaRPr>
          </a:p>
        </p:txBody>
      </p:sp>
      <p:cxnSp>
        <p:nvCxnSpPr>
          <p:cNvPr id="107" name="Straight Connector 106"/>
          <p:cNvCxnSpPr>
            <a:stCxn id="97" idx="2"/>
          </p:cNvCxnSpPr>
          <p:nvPr/>
        </p:nvCxnSpPr>
        <p:spPr>
          <a:xfrm rot="5400000">
            <a:off x="4701499" y="784840"/>
            <a:ext cx="795" cy="31718"/>
          </a:xfrm>
          <a:prstGeom prst="line">
            <a:avLst/>
          </a:prstGeom>
        </p:spPr>
        <p:style>
          <a:lnRef idx="2">
            <a:schemeClr val="accent1"/>
          </a:lnRef>
          <a:fillRef idx="0">
            <a:schemeClr val="accent1"/>
          </a:fillRef>
          <a:effectRef idx="1">
            <a:schemeClr val="accent1"/>
          </a:effectRef>
          <a:fontRef idx="minor">
            <a:schemeClr val="tx1"/>
          </a:fontRef>
        </p:style>
      </p:cxnSp>
      <p:sp>
        <p:nvSpPr>
          <p:cNvPr id="110" name="Oval 109"/>
          <p:cNvSpPr/>
          <p:nvPr/>
        </p:nvSpPr>
        <p:spPr>
          <a:xfrm>
            <a:off x="3909869" y="1695981"/>
            <a:ext cx="304800" cy="266700"/>
          </a:xfrm>
          <a:prstGeom prst="ellipse">
            <a:avLst/>
          </a:prstGeom>
          <a:solidFill>
            <a:srgbClr val="00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cxnSp>
        <p:nvCxnSpPr>
          <p:cNvPr id="112" name="Straight Connector 111"/>
          <p:cNvCxnSpPr>
            <a:stCxn id="110" idx="0"/>
            <a:endCxn id="77" idx="3"/>
          </p:cNvCxnSpPr>
          <p:nvPr/>
        </p:nvCxnSpPr>
        <p:spPr>
          <a:xfrm rot="5400000" flipH="1" flipV="1">
            <a:off x="4228818" y="1529432"/>
            <a:ext cx="1" cy="333099"/>
          </a:xfrm>
          <a:prstGeom prst="line">
            <a:avLst/>
          </a:prstGeom>
          <a:ln w="9525"/>
        </p:spPr>
        <p:style>
          <a:lnRef idx="2">
            <a:schemeClr val="accent1"/>
          </a:lnRef>
          <a:fillRef idx="0">
            <a:schemeClr val="accent1"/>
          </a:fillRef>
          <a:effectRef idx="1">
            <a:schemeClr val="accent1"/>
          </a:effectRef>
          <a:fontRef idx="minor">
            <a:schemeClr val="tx1"/>
          </a:fontRef>
        </p:style>
      </p:cxnSp>
      <p:sp>
        <p:nvSpPr>
          <p:cNvPr id="92" name="TextBox 74"/>
          <p:cNvSpPr txBox="1"/>
          <p:nvPr/>
        </p:nvSpPr>
        <p:spPr>
          <a:xfrm>
            <a:off x="7556874" y="4800598"/>
            <a:ext cx="1390124" cy="246221"/>
          </a:xfrm>
          <a:prstGeom prst="rect">
            <a:avLst/>
          </a:prstGeom>
          <a:noFill/>
        </p:spPr>
        <p:txBody>
          <a:bodyPr wrap="none" rtlCol="0">
            <a:spAutoFit/>
          </a:bodyPr>
          <a:lstStyle/>
          <a:p>
            <a:r>
              <a:rPr lang="es-ES_tradnl" sz="1000" dirty="0" smtClean="0">
                <a:latin typeface="Handwriting - Dakota"/>
                <a:cs typeface="Handwriting - Dakota"/>
              </a:rPr>
              <a:t>Genómica Bacterial</a:t>
            </a:r>
          </a:p>
        </p:txBody>
      </p:sp>
      <p:sp>
        <p:nvSpPr>
          <p:cNvPr id="114" name="TextBox 74"/>
          <p:cNvSpPr txBox="1"/>
          <p:nvPr/>
        </p:nvSpPr>
        <p:spPr>
          <a:xfrm>
            <a:off x="7653478" y="6138446"/>
            <a:ext cx="928459" cy="246221"/>
          </a:xfrm>
          <a:prstGeom prst="rect">
            <a:avLst/>
          </a:prstGeom>
          <a:noFill/>
        </p:spPr>
        <p:txBody>
          <a:bodyPr wrap="none" rtlCol="0">
            <a:spAutoFit/>
          </a:bodyPr>
          <a:lstStyle/>
          <a:p>
            <a:r>
              <a:rPr lang="es-ES_tradnl" sz="1000" dirty="0" smtClean="0">
                <a:latin typeface="Handwriting - Dakota"/>
                <a:cs typeface="Handwriting - Dakota"/>
              </a:rPr>
              <a:t>Filogenética</a:t>
            </a:r>
          </a:p>
        </p:txBody>
      </p:sp>
      <p:cxnSp>
        <p:nvCxnSpPr>
          <p:cNvPr id="116" name="Conector recto 115"/>
          <p:cNvCxnSpPr/>
          <p:nvPr/>
        </p:nvCxnSpPr>
        <p:spPr>
          <a:xfrm rot="5400000">
            <a:off x="3104845" y="5857548"/>
            <a:ext cx="622162" cy="1588"/>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121" name="TextBox 200"/>
          <p:cNvSpPr txBox="1"/>
          <p:nvPr/>
        </p:nvSpPr>
        <p:spPr>
          <a:xfrm>
            <a:off x="1255683" y="4075742"/>
            <a:ext cx="954107" cy="246221"/>
          </a:xfrm>
          <a:prstGeom prst="rect">
            <a:avLst/>
          </a:prstGeom>
          <a:noFill/>
        </p:spPr>
        <p:txBody>
          <a:bodyPr wrap="none" rtlCol="0">
            <a:spAutoFit/>
          </a:bodyPr>
          <a:lstStyle/>
          <a:p>
            <a:r>
              <a:rPr lang="es-ES_tradnl" sz="1000" dirty="0" smtClean="0">
                <a:latin typeface="Handwriting - Dakota"/>
                <a:cs typeface="Handwriting - Dakota"/>
              </a:rPr>
              <a:t> Proteómica</a:t>
            </a:r>
            <a:endParaRPr lang="es-ES_tradnl" sz="1000" dirty="0">
              <a:latin typeface="Handwriting - Dakota"/>
              <a:cs typeface="Handwriting - Dakota"/>
            </a:endParaRPr>
          </a:p>
        </p:txBody>
      </p:sp>
      <p:cxnSp>
        <p:nvCxnSpPr>
          <p:cNvPr id="150" name="Conector recto 149"/>
          <p:cNvCxnSpPr>
            <a:stCxn id="97" idx="2"/>
          </p:cNvCxnSpPr>
          <p:nvPr/>
        </p:nvCxnSpPr>
        <p:spPr>
          <a:xfrm rot="5400000">
            <a:off x="4212352" y="735291"/>
            <a:ext cx="440393" cy="570415"/>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51" name="Conector recto 150"/>
          <p:cNvCxnSpPr>
            <a:stCxn id="97" idx="2"/>
          </p:cNvCxnSpPr>
          <p:nvPr/>
        </p:nvCxnSpPr>
        <p:spPr>
          <a:xfrm rot="16200000" flipH="1">
            <a:off x="4767581" y="750475"/>
            <a:ext cx="440393" cy="540045"/>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94" name="Oval 35"/>
          <p:cNvSpPr/>
          <p:nvPr/>
        </p:nvSpPr>
        <p:spPr>
          <a:xfrm>
            <a:off x="4953000" y="4972050"/>
            <a:ext cx="304800" cy="266700"/>
          </a:xfrm>
          <a:prstGeom prst="ellipse">
            <a:avLst/>
          </a:prstGeom>
          <a:solidFill>
            <a:srgbClr val="FF0000"/>
          </a:solidFill>
          <a:ln>
            <a:solidFill>
              <a:srgbClr val="FFFF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cxnSp>
        <p:nvCxnSpPr>
          <p:cNvPr id="98" name="Conector recto 97"/>
          <p:cNvCxnSpPr>
            <a:stCxn id="16" idx="4"/>
            <a:endCxn id="94" idx="0"/>
          </p:cNvCxnSpPr>
          <p:nvPr/>
        </p:nvCxnSpPr>
        <p:spPr>
          <a:xfrm rot="16200000" flipH="1">
            <a:off x="4722765" y="4589414"/>
            <a:ext cx="438151" cy="327119"/>
          </a:xfrm>
          <a:prstGeom prst="line">
            <a:avLst/>
          </a:prstGeom>
        </p:spPr>
        <p:style>
          <a:lnRef idx="2">
            <a:schemeClr val="accent1"/>
          </a:lnRef>
          <a:fillRef idx="0">
            <a:schemeClr val="accent1"/>
          </a:fillRef>
          <a:effectRef idx="1">
            <a:schemeClr val="accent1"/>
          </a:effectRef>
          <a:fontRef idx="minor">
            <a:schemeClr val="tx1"/>
          </a:fontRef>
        </p:style>
      </p:cxnSp>
      <p:sp>
        <p:nvSpPr>
          <p:cNvPr id="104" name="TextBox 202"/>
          <p:cNvSpPr txBox="1"/>
          <p:nvPr/>
        </p:nvSpPr>
        <p:spPr>
          <a:xfrm>
            <a:off x="5125405" y="4739042"/>
            <a:ext cx="728341" cy="246221"/>
          </a:xfrm>
          <a:prstGeom prst="rect">
            <a:avLst/>
          </a:prstGeom>
          <a:noFill/>
        </p:spPr>
        <p:txBody>
          <a:bodyPr wrap="none" rtlCol="0">
            <a:spAutoFit/>
          </a:bodyPr>
          <a:lstStyle/>
          <a:p>
            <a:r>
              <a:rPr lang="es-ES_tradnl" sz="500" dirty="0" smtClean="0">
                <a:latin typeface="Handwriting - Dakota"/>
                <a:cs typeface="Handwriting - Dakota"/>
              </a:rPr>
              <a:t>Nuevos recursos</a:t>
            </a:r>
          </a:p>
          <a:p>
            <a:r>
              <a:rPr lang="es-ES_tradnl" sz="500" dirty="0" smtClean="0">
                <a:latin typeface="Handwriting - Dakota"/>
                <a:cs typeface="Handwriting - Dakota"/>
              </a:rPr>
              <a:t>computacionales</a:t>
            </a:r>
            <a:endParaRPr lang="es-ES_tradnl" sz="500" dirty="0">
              <a:latin typeface="Handwriting - Dakota"/>
              <a:cs typeface="Handwriting - Dakota"/>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457200" y="274638"/>
            <a:ext cx="5288197" cy="384016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5" name="Picture 4"/>
          <p:cNvPicPr>
            <a:picLocks noChangeAspect="1"/>
          </p:cNvPicPr>
          <p:nvPr/>
        </p:nvPicPr>
        <p:blipFill>
          <a:blip r:embed="rId3"/>
          <a:stretch>
            <a:fillRect/>
          </a:stretch>
        </p:blipFill>
        <p:spPr>
          <a:xfrm>
            <a:off x="4495800" y="3063008"/>
            <a:ext cx="4191000" cy="326159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6" name="TextBox 5"/>
          <p:cNvSpPr txBox="1"/>
          <p:nvPr/>
        </p:nvSpPr>
        <p:spPr>
          <a:xfrm>
            <a:off x="762000" y="6324599"/>
            <a:ext cx="184666" cy="369332"/>
          </a:xfrm>
          <a:prstGeom prst="rect">
            <a:avLst/>
          </a:prstGeom>
          <a:noFill/>
        </p:spPr>
        <p:txBody>
          <a:bodyPr wrap="none" rtlCol="0">
            <a:spAutoFit/>
          </a:bodyPr>
          <a:lstStyle/>
          <a:p>
            <a:endParaRPr lang="en-US" dirty="0"/>
          </a:p>
        </p:txBody>
      </p:sp>
      <p:sp>
        <p:nvSpPr>
          <p:cNvPr id="8" name="TextBox 7"/>
          <p:cNvSpPr txBox="1"/>
          <p:nvPr/>
        </p:nvSpPr>
        <p:spPr>
          <a:xfrm>
            <a:off x="1803392" y="4495800"/>
            <a:ext cx="1864613" cy="369332"/>
          </a:xfrm>
          <a:prstGeom prst="rect">
            <a:avLst/>
          </a:prstGeom>
          <a:noFill/>
        </p:spPr>
        <p:txBody>
          <a:bodyPr wrap="none" rtlCol="0">
            <a:spAutoFit/>
          </a:bodyPr>
          <a:lstStyle/>
          <a:p>
            <a:r>
              <a:rPr lang="en-US" dirty="0" smtClean="0"/>
              <a:t>Time For Change?</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_tradnl" dirty="0"/>
          </a:p>
        </p:txBody>
      </p:sp>
      <p:sp>
        <p:nvSpPr>
          <p:cNvPr id="3" name="Marcador de contenido 2"/>
          <p:cNvSpPr>
            <a:spLocks noGrp="1"/>
          </p:cNvSpPr>
          <p:nvPr>
            <p:ph idx="1"/>
          </p:nvPr>
        </p:nvSpPr>
        <p:spPr/>
        <p:txBody>
          <a:bodyPr/>
          <a:lstStyle/>
          <a:p>
            <a:endParaRPr lang="es-ES_tradnl" dirty="0"/>
          </a:p>
        </p:txBody>
      </p:sp>
      <p:pic>
        <p:nvPicPr>
          <p:cNvPr id="4" name="Imagen 3"/>
          <p:cNvPicPr>
            <a:picLocks noChangeAspect="1"/>
          </p:cNvPicPr>
          <p:nvPr/>
        </p:nvPicPr>
        <p:blipFill>
          <a:blip r:embed="rId2"/>
          <a:stretch>
            <a:fillRect/>
          </a:stretch>
        </p:blipFill>
        <p:spPr>
          <a:xfrm>
            <a:off x="573943" y="1295400"/>
            <a:ext cx="3026253" cy="22098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Imagen 4"/>
          <p:cNvPicPr>
            <a:picLocks noChangeAspect="1"/>
          </p:cNvPicPr>
          <p:nvPr/>
        </p:nvPicPr>
        <p:blipFill>
          <a:blip r:embed="rId3"/>
          <a:stretch>
            <a:fillRect/>
          </a:stretch>
        </p:blipFill>
        <p:spPr>
          <a:xfrm>
            <a:off x="4795632" y="1295400"/>
            <a:ext cx="2898912" cy="22860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6" name="Imagen 5"/>
          <p:cNvPicPr>
            <a:picLocks noChangeAspect="1"/>
          </p:cNvPicPr>
          <p:nvPr/>
        </p:nvPicPr>
        <p:blipFill>
          <a:blip r:embed="rId4"/>
          <a:stretch>
            <a:fillRect/>
          </a:stretch>
        </p:blipFill>
        <p:spPr>
          <a:xfrm>
            <a:off x="573943" y="3758335"/>
            <a:ext cx="3026253" cy="211372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7" name="Imagen 6"/>
          <p:cNvPicPr>
            <a:picLocks noChangeAspect="1"/>
          </p:cNvPicPr>
          <p:nvPr/>
        </p:nvPicPr>
        <p:blipFill>
          <a:blip r:embed="rId5"/>
          <a:stretch>
            <a:fillRect/>
          </a:stretch>
        </p:blipFill>
        <p:spPr>
          <a:xfrm>
            <a:off x="4686300" y="3714376"/>
            <a:ext cx="2971800" cy="224158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8" name="CuadroTexto 7"/>
          <p:cNvSpPr txBox="1"/>
          <p:nvPr/>
        </p:nvSpPr>
        <p:spPr>
          <a:xfrm>
            <a:off x="0" y="140365"/>
            <a:ext cx="9144000" cy="1446550"/>
          </a:xfrm>
          <a:prstGeom prst="rect">
            <a:avLst/>
          </a:prstGeom>
          <a:solidFill>
            <a:schemeClr val="bg1">
              <a:lumMod val="65000"/>
            </a:schemeClr>
          </a:solidFill>
        </p:spPr>
        <p:txBody>
          <a:bodyPr wrap="square" rtlCol="0">
            <a:spAutoFit/>
          </a:bodyPr>
          <a:lstStyle/>
          <a:p>
            <a:r>
              <a:rPr lang="es-ES_tradnl" sz="4400" dirty="0" err="1" smtClean="0">
                <a:solidFill>
                  <a:schemeClr val="bg1"/>
                </a:solidFill>
                <a:latin typeface="Calisto MT"/>
                <a:cs typeface="Calisto MT"/>
              </a:rPr>
              <a:t>Nanorobots</a:t>
            </a:r>
            <a:r>
              <a:rPr lang="es-ES_tradnl" sz="4400" dirty="0" smtClean="0">
                <a:solidFill>
                  <a:schemeClr val="bg1"/>
                </a:solidFill>
                <a:latin typeface="Calisto MT"/>
                <a:cs typeface="Calisto MT"/>
              </a:rPr>
              <a:t>……</a:t>
            </a:r>
          </a:p>
          <a:p>
            <a:r>
              <a:rPr lang="es-ES_tradnl" sz="4400" dirty="0" err="1" smtClean="0">
                <a:solidFill>
                  <a:schemeClr val="bg1"/>
                </a:solidFill>
                <a:latin typeface="Calisto MT"/>
                <a:cs typeface="Calisto MT"/>
              </a:rPr>
              <a:t>and</a:t>
            </a:r>
            <a:r>
              <a:rPr lang="es-ES_tradnl" sz="4400" dirty="0" smtClean="0">
                <a:solidFill>
                  <a:schemeClr val="bg1"/>
                </a:solidFill>
                <a:latin typeface="Calisto MT"/>
                <a:cs typeface="Calisto MT"/>
              </a:rPr>
              <a:t> </a:t>
            </a:r>
            <a:r>
              <a:rPr lang="es-ES_tradnl" sz="4400" dirty="0" err="1" smtClean="0">
                <a:solidFill>
                  <a:schemeClr val="bg1"/>
                </a:solidFill>
                <a:latin typeface="Calisto MT"/>
                <a:cs typeface="Calisto MT"/>
              </a:rPr>
              <a:t>Bioinformatics</a:t>
            </a:r>
            <a:r>
              <a:rPr lang="es-ES_tradnl" sz="4400" dirty="0" smtClean="0">
                <a:solidFill>
                  <a:schemeClr val="bg1"/>
                </a:solidFill>
                <a:latin typeface="Calisto MT"/>
                <a:cs typeface="Calisto MT"/>
              </a:rPr>
              <a:t> </a:t>
            </a:r>
            <a:r>
              <a:rPr lang="es-ES_tradnl" sz="4400" dirty="0" err="1" smtClean="0">
                <a:solidFill>
                  <a:schemeClr val="bg1"/>
                </a:solidFill>
                <a:latin typeface="Calisto MT"/>
                <a:cs typeface="Calisto MT"/>
              </a:rPr>
              <a:t>operating</a:t>
            </a:r>
            <a:r>
              <a:rPr lang="es-ES_tradnl" sz="4400" dirty="0" smtClean="0">
                <a:solidFill>
                  <a:schemeClr val="bg1"/>
                </a:solidFill>
                <a:latin typeface="Calisto MT"/>
                <a:cs typeface="Calisto MT"/>
              </a:rPr>
              <a:t> </a:t>
            </a:r>
            <a:r>
              <a:rPr lang="es-ES_tradnl" sz="4400" dirty="0" err="1" smtClean="0">
                <a:solidFill>
                  <a:schemeClr val="bg1"/>
                </a:solidFill>
                <a:latin typeface="Calisto MT"/>
                <a:cs typeface="Calisto MT"/>
              </a:rPr>
              <a:t>system</a:t>
            </a:r>
            <a:endParaRPr lang="es-ES_tradnl" sz="4400" dirty="0">
              <a:solidFill>
                <a:schemeClr val="bg1"/>
              </a:solidFill>
              <a:latin typeface="Calisto MT"/>
              <a:cs typeface="Calisto MT"/>
            </a:endParaRPr>
          </a:p>
        </p:txBody>
      </p:sp>
      <p:pic>
        <p:nvPicPr>
          <p:cNvPr id="9" name="Imagen 8"/>
          <p:cNvPicPr>
            <a:picLocks noChangeAspect="1"/>
          </p:cNvPicPr>
          <p:nvPr/>
        </p:nvPicPr>
        <p:blipFill>
          <a:blip r:embed="rId6"/>
          <a:stretch>
            <a:fillRect/>
          </a:stretch>
        </p:blipFill>
        <p:spPr>
          <a:xfrm>
            <a:off x="2895600" y="2679863"/>
            <a:ext cx="2901950" cy="215530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p:cNvSpPr txBox="1"/>
          <p:nvPr/>
        </p:nvSpPr>
        <p:spPr>
          <a:xfrm>
            <a:off x="152400" y="5872057"/>
            <a:ext cx="8686800" cy="923330"/>
          </a:xfrm>
          <a:prstGeom prst="rect">
            <a:avLst/>
          </a:prstGeom>
          <a:noFill/>
        </p:spPr>
        <p:txBody>
          <a:bodyPr wrap="square" rtlCol="0">
            <a:spAutoFit/>
          </a:bodyPr>
          <a:lstStyle/>
          <a:p>
            <a:r>
              <a:rPr lang="en-US" dirty="0" smtClean="0"/>
              <a:t>As a central idea we could imagine the organization of development projects by thematic. But one of the greater bets would be to focus on a parallel way the development and research on </a:t>
            </a:r>
            <a:r>
              <a:rPr lang="en-US" dirty="0" err="1" smtClean="0"/>
              <a:t>nanotecnologies</a:t>
            </a:r>
            <a:r>
              <a:rPr lang="en-US" dirty="0" smtClean="0"/>
              <a:t> and biomedicine..  </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_tradnl" dirty="0"/>
          </a:p>
        </p:txBody>
      </p:sp>
      <p:sp>
        <p:nvSpPr>
          <p:cNvPr id="4" name="CuadroTexto 3"/>
          <p:cNvSpPr txBox="1"/>
          <p:nvPr/>
        </p:nvSpPr>
        <p:spPr>
          <a:xfrm>
            <a:off x="12815455" y="4849091"/>
            <a:ext cx="184666" cy="369332"/>
          </a:xfrm>
          <a:prstGeom prst="rect">
            <a:avLst/>
          </a:prstGeom>
          <a:noFill/>
        </p:spPr>
        <p:txBody>
          <a:bodyPr wrap="none" rtlCol="0">
            <a:spAutoFit/>
          </a:bodyPr>
          <a:lstStyle/>
          <a:p>
            <a:endParaRPr lang="es-ES_tradnl" dirty="0"/>
          </a:p>
        </p:txBody>
      </p:sp>
      <p:pic>
        <p:nvPicPr>
          <p:cNvPr id="5" name="Imagen 4"/>
          <p:cNvPicPr>
            <a:picLocks noChangeAspect="1"/>
          </p:cNvPicPr>
          <p:nvPr/>
        </p:nvPicPr>
        <p:blipFill>
          <a:blip r:embed="rId2"/>
          <a:stretch>
            <a:fillRect/>
          </a:stretch>
        </p:blipFill>
        <p:spPr>
          <a:xfrm>
            <a:off x="99463" y="-633101"/>
            <a:ext cx="8282476" cy="585152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6" name="Marcador de contenido 5" descr="nanomachines.jpg"/>
          <p:cNvPicPr>
            <a:picLocks noGrp="1" noChangeAspect="1"/>
          </p:cNvPicPr>
          <p:nvPr>
            <p:ph idx="1"/>
          </p:nvPr>
        </p:nvPicPr>
        <p:blipFill>
          <a:blip r:embed="rId3"/>
          <a:srcRect l="-39289" r="-39289"/>
          <a:stretch>
            <a:fillRect/>
          </a:stretch>
        </p:blipFill>
        <p:spPr>
          <a:xfrm>
            <a:off x="3474580" y="3962400"/>
            <a:ext cx="5265096" cy="28956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7" name="CuadroTexto 6"/>
          <p:cNvSpPr txBox="1"/>
          <p:nvPr/>
        </p:nvSpPr>
        <p:spPr>
          <a:xfrm>
            <a:off x="8197273" y="5380182"/>
            <a:ext cx="184666" cy="369332"/>
          </a:xfrm>
          <a:prstGeom prst="rect">
            <a:avLst/>
          </a:prstGeom>
          <a:noFill/>
        </p:spPr>
        <p:txBody>
          <a:bodyPr wrap="none" rtlCol="0">
            <a:spAutoFit/>
          </a:bodyPr>
          <a:lstStyle/>
          <a:p>
            <a:endParaRPr lang="es-ES_tradnl" dirty="0"/>
          </a:p>
        </p:txBody>
      </p:sp>
      <p:pic>
        <p:nvPicPr>
          <p:cNvPr id="8" name="Imagen 7" descr="tecladovirtual.jpg"/>
          <p:cNvPicPr>
            <a:picLocks noChangeAspect="1"/>
          </p:cNvPicPr>
          <p:nvPr/>
        </p:nvPicPr>
        <p:blipFill>
          <a:blip r:embed="rId4"/>
          <a:stretch>
            <a:fillRect/>
          </a:stretch>
        </p:blipFill>
        <p:spPr>
          <a:xfrm>
            <a:off x="1113141" y="3119981"/>
            <a:ext cx="2840679" cy="24511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9" name="CuadroTexto 8"/>
          <p:cNvSpPr txBox="1"/>
          <p:nvPr/>
        </p:nvSpPr>
        <p:spPr>
          <a:xfrm>
            <a:off x="10183091" y="7850909"/>
            <a:ext cx="184666" cy="369332"/>
          </a:xfrm>
          <a:prstGeom prst="rect">
            <a:avLst/>
          </a:prstGeom>
          <a:noFill/>
        </p:spPr>
        <p:txBody>
          <a:bodyPr wrap="none" rtlCol="0">
            <a:spAutoFit/>
          </a:bodyPr>
          <a:lstStyle/>
          <a:p>
            <a:endParaRPr lang="es-ES_tradnl" dirty="0"/>
          </a:p>
        </p:txBody>
      </p:sp>
      <p:pic>
        <p:nvPicPr>
          <p:cNvPr id="12" name="Imagen 11" descr="biologic-2.jpg"/>
          <p:cNvPicPr>
            <a:picLocks noChangeAspect="1"/>
          </p:cNvPicPr>
          <p:nvPr/>
        </p:nvPicPr>
        <p:blipFill>
          <a:blip r:embed="rId5"/>
          <a:stretch>
            <a:fillRect/>
          </a:stretch>
        </p:blipFill>
        <p:spPr>
          <a:xfrm>
            <a:off x="5330546" y="2856434"/>
            <a:ext cx="3356254" cy="221193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6" name="Rectángulo 15"/>
          <p:cNvSpPr/>
          <p:nvPr/>
        </p:nvSpPr>
        <p:spPr>
          <a:xfrm>
            <a:off x="-304861" y="274638"/>
            <a:ext cx="8686800" cy="1143000"/>
          </a:xfrm>
          <a:prstGeom prst="rect">
            <a:avLst/>
          </a:prstGeom>
          <a:solidFill>
            <a:schemeClr val="bg1">
              <a:lumMod val="65000"/>
            </a:schemeClr>
          </a:solidFill>
          <a:effectLst>
            <a:outerShdw blurRad="76200" dist="12700" dir="8100000" sy="-23000" kx="800400" algn="br" rotWithShape="0">
              <a:srgbClr val="000000">
                <a:alpha val="15000"/>
              </a:srgbClr>
            </a:outerShdw>
          </a:effectLst>
        </p:spPr>
        <p:style>
          <a:lnRef idx="1">
            <a:schemeClr val="accent1"/>
          </a:lnRef>
          <a:fillRef idx="3">
            <a:schemeClr val="accent1"/>
          </a:fillRef>
          <a:effectRef idx="2">
            <a:schemeClr val="accent1"/>
          </a:effectRef>
          <a:fontRef idx="minor">
            <a:schemeClr val="lt1"/>
          </a:fontRef>
        </p:style>
        <p:txBody>
          <a:bodyPr rtlCol="0" anchor="ctr">
            <a:prstTxWarp prst="textPlain">
              <a:avLst/>
            </a:prstTxWarp>
          </a:bodyPr>
          <a:lstStyle/>
          <a:p>
            <a:pPr algn="just"/>
            <a:endParaRPr lang="es-ES_tradnl" dirty="0">
              <a:solidFill>
                <a:schemeClr val="bg1">
                  <a:lumMod val="65000"/>
                </a:schemeClr>
              </a:solidFill>
            </a:endParaRPr>
          </a:p>
        </p:txBody>
      </p:sp>
      <p:sp>
        <p:nvSpPr>
          <p:cNvPr id="15" name="CuadroTexto 14"/>
          <p:cNvSpPr txBox="1"/>
          <p:nvPr/>
        </p:nvSpPr>
        <p:spPr>
          <a:xfrm>
            <a:off x="457200" y="309642"/>
            <a:ext cx="7699419" cy="1107996"/>
          </a:xfrm>
          <a:prstGeom prst="rect">
            <a:avLst/>
          </a:prstGeom>
          <a:noFill/>
        </p:spPr>
        <p:txBody>
          <a:bodyPr wrap="none" rtlCol="0">
            <a:spAutoFit/>
          </a:bodyPr>
          <a:lstStyle/>
          <a:p>
            <a:r>
              <a:rPr lang="es-ES_tradnl" sz="3200" i="1" dirty="0" err="1" smtClean="0">
                <a:solidFill>
                  <a:schemeClr val="accent1">
                    <a:lumMod val="50000"/>
                  </a:schemeClr>
                </a:solidFill>
              </a:rPr>
              <a:t>Nanogenomics</a:t>
            </a:r>
            <a:r>
              <a:rPr lang="es-ES_tradnl" dirty="0" smtClean="0">
                <a:solidFill>
                  <a:schemeClr val="bg1"/>
                </a:solidFill>
              </a:rPr>
              <a:t> </a:t>
            </a:r>
            <a:r>
              <a:rPr lang="es-ES_tradnl" sz="6600" dirty="0" err="1" smtClean="0">
                <a:solidFill>
                  <a:schemeClr val="bg1"/>
                </a:solidFill>
              </a:rPr>
              <a:t>bioinformatics</a:t>
            </a:r>
            <a:endParaRPr lang="es-ES_tradnl" sz="6600" dirty="0">
              <a:solidFill>
                <a:schemeClr val="bg1"/>
              </a:solidFill>
            </a:endParaRPr>
          </a:p>
        </p:txBody>
      </p:sp>
      <p:cxnSp>
        <p:nvCxnSpPr>
          <p:cNvPr id="20" name="Conector curvado 19"/>
          <p:cNvCxnSpPr/>
          <p:nvPr/>
        </p:nvCxnSpPr>
        <p:spPr>
          <a:xfrm>
            <a:off x="4416146" y="1618740"/>
            <a:ext cx="914400" cy="667260"/>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Conector curvado 22"/>
          <p:cNvCxnSpPr/>
          <p:nvPr/>
        </p:nvCxnSpPr>
        <p:spPr>
          <a:xfrm flipV="1">
            <a:off x="2819400" y="2286000"/>
            <a:ext cx="1134420" cy="1063852"/>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Conector curvado 24"/>
          <p:cNvCxnSpPr/>
          <p:nvPr/>
        </p:nvCxnSpPr>
        <p:spPr>
          <a:xfrm>
            <a:off x="3474580" y="3962400"/>
            <a:ext cx="1097420" cy="886691"/>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26" name="CuadroTexto 25"/>
          <p:cNvSpPr txBox="1"/>
          <p:nvPr/>
        </p:nvSpPr>
        <p:spPr>
          <a:xfrm>
            <a:off x="2424545" y="-715818"/>
            <a:ext cx="184666" cy="369332"/>
          </a:xfrm>
          <a:prstGeom prst="rect">
            <a:avLst/>
          </a:prstGeom>
          <a:noFill/>
        </p:spPr>
        <p:txBody>
          <a:bodyPr wrap="none" rtlCol="0">
            <a:spAutoFit/>
          </a:bodyPr>
          <a:lstStyle/>
          <a:p>
            <a:endParaRPr lang="es-ES_tradnl" dirty="0"/>
          </a:p>
        </p:txBody>
      </p:sp>
      <p:sp>
        <p:nvSpPr>
          <p:cNvPr id="17" name="CuadroTexto 16"/>
          <p:cNvSpPr txBox="1"/>
          <p:nvPr/>
        </p:nvSpPr>
        <p:spPr>
          <a:xfrm>
            <a:off x="6705600" y="2856434"/>
            <a:ext cx="184666" cy="369332"/>
          </a:xfrm>
          <a:prstGeom prst="rect">
            <a:avLst/>
          </a:prstGeom>
          <a:noFill/>
        </p:spPr>
        <p:txBody>
          <a:bodyPr wrap="none" rtlCol="0">
            <a:spAutoFit/>
          </a:bodyPr>
          <a:lstStyle/>
          <a:p>
            <a:endParaRPr lang="es-ES_tradnl" dirty="0"/>
          </a:p>
        </p:txBody>
      </p:sp>
      <p:sp>
        <p:nvSpPr>
          <p:cNvPr id="18" name="CuadroTexto 17"/>
          <p:cNvSpPr txBox="1"/>
          <p:nvPr/>
        </p:nvSpPr>
        <p:spPr>
          <a:xfrm>
            <a:off x="6019800" y="2286000"/>
            <a:ext cx="1883223" cy="369332"/>
          </a:xfrm>
          <a:prstGeom prst="rect">
            <a:avLst/>
          </a:prstGeom>
          <a:noFill/>
        </p:spPr>
        <p:txBody>
          <a:bodyPr wrap="none" rtlCol="0">
            <a:spAutoFit/>
          </a:bodyPr>
          <a:lstStyle/>
          <a:p>
            <a:r>
              <a:rPr lang="es-ES_tradnl" dirty="0" smtClean="0"/>
              <a:t>Leonardo Da Vinci</a:t>
            </a:r>
            <a:endParaRPr lang="es-ES_tradnl" dirty="0"/>
          </a:p>
        </p:txBody>
      </p:sp>
      <p:pic>
        <p:nvPicPr>
          <p:cNvPr id="19" name="Imagen 18"/>
          <p:cNvPicPr/>
          <p:nvPr/>
        </p:nvPicPr>
        <p:blipFill>
          <a:blip r:embed="rId6"/>
          <a:srcRect/>
          <a:stretch>
            <a:fillRect/>
          </a:stretch>
        </p:blipFill>
        <p:spPr bwMode="auto">
          <a:xfrm>
            <a:off x="5645321" y="1417638"/>
            <a:ext cx="3094355" cy="123769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1" name="CuadroTexto 20"/>
          <p:cNvSpPr txBox="1"/>
          <p:nvPr/>
        </p:nvSpPr>
        <p:spPr>
          <a:xfrm>
            <a:off x="9582727" y="-3648364"/>
            <a:ext cx="184666" cy="369332"/>
          </a:xfrm>
          <a:prstGeom prst="rect">
            <a:avLst/>
          </a:prstGeom>
          <a:noFill/>
        </p:spPr>
        <p:txBody>
          <a:bodyPr wrap="none" rtlCol="0">
            <a:spAutoFit/>
          </a:bodyPr>
          <a:lstStyle/>
          <a:p>
            <a:endParaRPr lang="es-ES_tradnl" dirty="0"/>
          </a:p>
        </p:txBody>
      </p:sp>
      <p:pic>
        <p:nvPicPr>
          <p:cNvPr id="24" name="Picture 6"/>
          <p:cNvPicPr>
            <a:picLocks noChangeAspect="1" noChangeArrowheads="1"/>
          </p:cNvPicPr>
          <p:nvPr/>
        </p:nvPicPr>
        <p:blipFill>
          <a:blip r:embed="rId7"/>
          <a:srcRect/>
          <a:stretch>
            <a:fillRect/>
          </a:stretch>
        </p:blipFill>
        <p:spPr bwMode="auto">
          <a:xfrm>
            <a:off x="7669394" y="2535439"/>
            <a:ext cx="1245172" cy="119836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7" name="CuadroTexto 26"/>
          <p:cNvSpPr txBox="1"/>
          <p:nvPr/>
        </p:nvSpPr>
        <p:spPr>
          <a:xfrm>
            <a:off x="99463" y="5749514"/>
            <a:ext cx="5418565" cy="369332"/>
          </a:xfrm>
          <a:prstGeom prst="rect">
            <a:avLst/>
          </a:prstGeom>
          <a:noFill/>
        </p:spPr>
        <p:txBody>
          <a:bodyPr wrap="none" rtlCol="0">
            <a:spAutoFit/>
          </a:bodyPr>
          <a:lstStyle/>
          <a:p>
            <a:r>
              <a:rPr lang="es-ES_tradnl" dirty="0" smtClean="0">
                <a:solidFill>
                  <a:srgbClr val="008000"/>
                </a:solidFill>
                <a:latin typeface="Bradley Hand ITC TT-Bold"/>
                <a:cs typeface="Bradley Hand ITC TT-Bold"/>
              </a:rPr>
              <a:t>Nuevos campos de aplicación en medicina genómica</a:t>
            </a:r>
            <a:endParaRPr lang="es-ES_tradnl" dirty="0">
              <a:solidFill>
                <a:srgbClr val="008000"/>
              </a:solidFill>
              <a:latin typeface="Bradley Hand ITC TT-Bold"/>
              <a:cs typeface="Bradley Hand ITC TT-Bold"/>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7444" name="Picture 4" descr="portal_II"/>
          <p:cNvPicPr>
            <a:picLocks noChangeAspect="1" noChangeArrowheads="1"/>
          </p:cNvPicPr>
          <p:nvPr/>
        </p:nvPicPr>
        <p:blipFill>
          <a:blip r:embed="rId2"/>
          <a:srcRect/>
          <a:stretch>
            <a:fillRect/>
          </a:stretch>
        </p:blipFill>
        <p:spPr bwMode="auto">
          <a:xfrm>
            <a:off x="144463" y="144463"/>
            <a:ext cx="9525" cy="9525"/>
          </a:xfrm>
          <a:prstGeom prst="rect">
            <a:avLst/>
          </a:prstGeom>
          <a:noFill/>
        </p:spPr>
      </p:pic>
      <p:pic>
        <p:nvPicPr>
          <p:cNvPr id="317446" name="Picture 6" descr="portal_VI"/>
          <p:cNvPicPr>
            <a:picLocks noChangeAspect="1" noChangeArrowheads="1"/>
          </p:cNvPicPr>
          <p:nvPr/>
        </p:nvPicPr>
        <p:blipFill>
          <a:blip r:embed="rId3"/>
          <a:srcRect l="8330" t="9590" r="8650" b="13652"/>
          <a:stretch>
            <a:fillRect/>
          </a:stretch>
        </p:blipFill>
        <p:spPr bwMode="auto">
          <a:xfrm>
            <a:off x="4340225" y="1439863"/>
            <a:ext cx="4840288" cy="5445125"/>
          </a:xfrm>
          <a:prstGeom prst="rect">
            <a:avLst/>
          </a:prstGeom>
          <a:noFill/>
        </p:spPr>
      </p:pic>
      <p:sp>
        <p:nvSpPr>
          <p:cNvPr id="317449" name="Text Box 9"/>
          <p:cNvSpPr txBox="1">
            <a:spLocks noChangeArrowheads="1"/>
          </p:cNvSpPr>
          <p:nvPr/>
        </p:nvSpPr>
        <p:spPr bwMode="auto">
          <a:xfrm>
            <a:off x="1311275" y="3160713"/>
            <a:ext cx="596900" cy="366712"/>
          </a:xfrm>
          <a:prstGeom prst="rect">
            <a:avLst/>
          </a:prstGeom>
          <a:noFill/>
          <a:ln w="9525">
            <a:noFill/>
            <a:miter lim="800000"/>
            <a:headEnd/>
            <a:tailEnd/>
          </a:ln>
          <a:effectLst/>
        </p:spPr>
        <p:txBody>
          <a:bodyPr>
            <a:prstTxWarp prst="textNoShape">
              <a:avLst/>
            </a:prstTxWarp>
            <a:spAutoFit/>
          </a:bodyPr>
          <a:lstStyle/>
          <a:p>
            <a:endParaRPr lang="es-ES">
              <a:latin typeface="Arial" charset="0"/>
            </a:endParaRPr>
          </a:p>
        </p:txBody>
      </p:sp>
      <p:sp>
        <p:nvSpPr>
          <p:cNvPr id="317450" name="Text Box 10"/>
          <p:cNvSpPr txBox="1">
            <a:spLocks noChangeArrowheads="1"/>
          </p:cNvSpPr>
          <p:nvPr/>
        </p:nvSpPr>
        <p:spPr bwMode="auto">
          <a:xfrm>
            <a:off x="250825" y="723900"/>
            <a:ext cx="4402843" cy="615553"/>
          </a:xfrm>
          <a:prstGeom prst="rect">
            <a:avLst/>
          </a:prstGeom>
          <a:noFill/>
          <a:ln w="9525">
            <a:noFill/>
            <a:miter lim="800000"/>
            <a:headEnd/>
            <a:tailEnd/>
          </a:ln>
          <a:effectLst/>
        </p:spPr>
        <p:txBody>
          <a:bodyPr wrap="none">
            <a:prstTxWarp prst="textNoShape">
              <a:avLst/>
            </a:prstTxWarp>
            <a:spAutoFit/>
          </a:bodyPr>
          <a:lstStyle/>
          <a:p>
            <a:r>
              <a:rPr lang="es-ES" sz="1600" dirty="0" smtClean="0">
                <a:solidFill>
                  <a:schemeClr val="bg1"/>
                </a:solidFill>
                <a:latin typeface="Stencil Std" pitchFamily="50" charset="0"/>
              </a:rPr>
              <a:t>No solo tiene un camino visible…..</a:t>
            </a:r>
            <a:r>
              <a:rPr lang="es-ES" sz="1600" dirty="0" smtClean="0">
                <a:solidFill>
                  <a:schemeClr val="bg1"/>
                </a:solidFill>
                <a:latin typeface="Arial" charset="0"/>
              </a:rPr>
              <a:t> </a:t>
            </a:r>
            <a:endParaRPr lang="es-ES" sz="1600" dirty="0">
              <a:solidFill>
                <a:schemeClr val="bg1"/>
              </a:solidFill>
              <a:latin typeface="Arial" charset="0"/>
            </a:endParaRPr>
          </a:p>
          <a:p>
            <a:r>
              <a:rPr lang="es-ES" dirty="0">
                <a:solidFill>
                  <a:schemeClr val="bg1"/>
                </a:solidFill>
                <a:latin typeface="Arial" charset="0"/>
              </a:rPr>
              <a:t>		</a:t>
            </a:r>
            <a:endParaRPr lang="es-ES" sz="4000" dirty="0">
              <a:solidFill>
                <a:schemeClr val="bg1"/>
              </a:solidFill>
              <a:latin typeface="Stencil Std" pitchFamily="50" charset="0"/>
            </a:endParaRPr>
          </a:p>
        </p:txBody>
      </p:sp>
      <p:sp>
        <p:nvSpPr>
          <p:cNvPr id="317452" name="Text Box 12"/>
          <p:cNvSpPr txBox="1">
            <a:spLocks noChangeArrowheads="1"/>
          </p:cNvSpPr>
          <p:nvPr/>
        </p:nvSpPr>
        <p:spPr bwMode="auto">
          <a:xfrm>
            <a:off x="1260475" y="1412875"/>
            <a:ext cx="3816350" cy="701675"/>
          </a:xfrm>
          <a:prstGeom prst="rect">
            <a:avLst/>
          </a:prstGeom>
          <a:noFill/>
          <a:ln w="9525">
            <a:noFill/>
            <a:miter lim="800000"/>
            <a:headEnd/>
            <a:tailEnd/>
          </a:ln>
          <a:effectLst/>
        </p:spPr>
        <p:txBody>
          <a:bodyPr>
            <a:prstTxWarp prst="textNoShape">
              <a:avLst/>
            </a:prstTxWarp>
            <a:spAutoFit/>
          </a:bodyPr>
          <a:lstStyle/>
          <a:p>
            <a:r>
              <a:rPr lang="es-ES" sz="3200" dirty="0">
                <a:solidFill>
                  <a:schemeClr val="bg1"/>
                </a:solidFill>
                <a:latin typeface="Calibri" charset="0"/>
              </a:rPr>
              <a:t>expression data</a:t>
            </a:r>
            <a:r>
              <a:rPr lang="es-ES" sz="4000" dirty="0">
                <a:solidFill>
                  <a:schemeClr val="bg1"/>
                </a:solidFill>
                <a:latin typeface="Stencil Std" pitchFamily="50" charset="0"/>
              </a:rPr>
              <a:t> …</a:t>
            </a:r>
          </a:p>
        </p:txBody>
      </p:sp>
      <p:sp>
        <p:nvSpPr>
          <p:cNvPr id="7" name="TextBox 6"/>
          <p:cNvSpPr txBox="1"/>
          <p:nvPr/>
        </p:nvSpPr>
        <p:spPr>
          <a:xfrm>
            <a:off x="250825" y="3160713"/>
            <a:ext cx="4947577" cy="1477328"/>
          </a:xfrm>
          <a:prstGeom prst="rect">
            <a:avLst/>
          </a:prstGeom>
          <a:noFill/>
        </p:spPr>
        <p:txBody>
          <a:bodyPr wrap="square" rtlCol="0">
            <a:spAutoFit/>
          </a:bodyPr>
          <a:lstStyle/>
          <a:p>
            <a:r>
              <a:rPr lang="en-US" dirty="0" smtClean="0">
                <a:solidFill>
                  <a:schemeClr val="bg1"/>
                </a:solidFill>
              </a:rPr>
              <a:t>Sometimes the Bioinformatics teaching and research paths shows us an apparent way but then we realize that there are other unknown ways that can give us answers that are not very clear at the time.</a:t>
            </a:r>
            <a:endParaRPr lang="es-ES_tradnl" dirty="0" smtClean="0">
              <a:solidFill>
                <a:schemeClr val="bg1"/>
              </a:solidFill>
            </a:endParaRPr>
          </a:p>
          <a:p>
            <a:endParaRPr lang="en-US" dirty="0">
              <a:solidFill>
                <a:schemeClr val="bg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err="1" smtClean="0">
                <a:latin typeface="Bradley Hand ITC TT-Bold"/>
                <a:cs typeface="Bradley Hand ITC TT-Bold"/>
              </a:rPr>
              <a:t>Omics</a:t>
            </a:r>
            <a:r>
              <a:rPr lang="en-US" sz="2400" dirty="0" smtClean="0">
                <a:latin typeface="Bradley Hand ITC TT-Bold"/>
                <a:cs typeface="Bradley Hand ITC TT-Bold"/>
              </a:rPr>
              <a:t> (Bioinforma</a:t>
            </a:r>
            <a:r>
              <a:rPr lang="en-US" sz="2400" dirty="0" smtClean="0">
                <a:solidFill>
                  <a:srgbClr val="FF0000"/>
                </a:solidFill>
                <a:latin typeface="Bradley Hand ITC TT-Bold"/>
                <a:cs typeface="Bradley Hand ITC TT-Bold"/>
              </a:rPr>
              <a:t>tics</a:t>
            </a:r>
            <a:r>
              <a:rPr lang="en-US" sz="2400" dirty="0" smtClean="0">
                <a:latin typeface="Bradley Hand ITC TT-Bold"/>
                <a:cs typeface="Bradley Hand ITC TT-Bold"/>
              </a:rPr>
              <a:t>, Gen</a:t>
            </a:r>
            <a:r>
              <a:rPr lang="en-US" sz="2400" dirty="0" smtClean="0">
                <a:solidFill>
                  <a:srgbClr val="FF0000"/>
                </a:solidFill>
                <a:latin typeface="Bradley Hand ITC TT-Bold"/>
                <a:cs typeface="Bradley Hand ITC TT-Bold"/>
              </a:rPr>
              <a:t>omics</a:t>
            </a:r>
            <a:r>
              <a:rPr lang="en-US" sz="2400" dirty="0" smtClean="0">
                <a:latin typeface="Bradley Hand ITC TT-Bold"/>
                <a:cs typeface="Bradley Hand ITC TT-Bold"/>
              </a:rPr>
              <a:t>, Prote</a:t>
            </a:r>
            <a:r>
              <a:rPr lang="en-US" sz="2400" dirty="0" smtClean="0">
                <a:solidFill>
                  <a:srgbClr val="FF0000"/>
                </a:solidFill>
                <a:latin typeface="Bradley Hand ITC TT-Bold"/>
                <a:cs typeface="Bradley Hand ITC TT-Bold"/>
              </a:rPr>
              <a:t>omics</a:t>
            </a:r>
            <a:r>
              <a:rPr lang="en-US" sz="2400" dirty="0" smtClean="0">
                <a:latin typeface="Bradley Hand ITC TT-Bold"/>
                <a:cs typeface="Bradley Hand ITC TT-Bold"/>
              </a:rPr>
              <a:t>, </a:t>
            </a:r>
            <a:r>
              <a:rPr lang="en-US" sz="2400" dirty="0" err="1" smtClean="0">
                <a:latin typeface="Bradley Hand ITC TT-Bold"/>
                <a:cs typeface="Bradley Hand ITC TT-Bold"/>
              </a:rPr>
              <a:t>Metagen</a:t>
            </a:r>
            <a:r>
              <a:rPr lang="en-US" sz="2400" dirty="0" err="1" smtClean="0">
                <a:solidFill>
                  <a:srgbClr val="FF0000"/>
                </a:solidFill>
                <a:latin typeface="Bradley Hand ITC TT-Bold"/>
                <a:cs typeface="Bradley Hand ITC TT-Bold"/>
              </a:rPr>
              <a:t>omics</a:t>
            </a:r>
            <a:r>
              <a:rPr lang="en-US" sz="2400" dirty="0" smtClean="0">
                <a:latin typeface="Bradley Hand ITC TT-Bold"/>
                <a:cs typeface="Bradley Hand ITC TT-Bold"/>
              </a:rPr>
              <a:t>, </a:t>
            </a:r>
            <a:r>
              <a:rPr lang="en-US" sz="2400" dirty="0" err="1" smtClean="0">
                <a:latin typeface="Bradley Hand ITC TT-Bold"/>
                <a:cs typeface="Bradley Hand ITC TT-Bold"/>
              </a:rPr>
              <a:t>Metabol</a:t>
            </a:r>
            <a:r>
              <a:rPr lang="en-US" sz="2400" dirty="0" err="1" smtClean="0">
                <a:solidFill>
                  <a:srgbClr val="FF0000"/>
                </a:solidFill>
                <a:latin typeface="Bradley Hand ITC TT-Bold"/>
                <a:cs typeface="Bradley Hand ITC TT-Bold"/>
              </a:rPr>
              <a:t>omics</a:t>
            </a:r>
            <a:r>
              <a:rPr lang="en-US" sz="2400" dirty="0" smtClean="0">
                <a:latin typeface="Bradley Hand ITC TT-Bold"/>
                <a:cs typeface="Bradley Hand ITC TT-Bold"/>
              </a:rPr>
              <a:t>, etc) and  Nanotechnology</a:t>
            </a:r>
            <a:endParaRPr lang="en-US" sz="2400" dirty="0">
              <a:latin typeface="Bradley Hand ITC TT-Bold"/>
              <a:cs typeface="Bradley Hand ITC TT-Bold"/>
            </a:endParaRPr>
          </a:p>
        </p:txBody>
      </p:sp>
      <p:sp>
        <p:nvSpPr>
          <p:cNvPr id="3" name="Content Placeholder 2"/>
          <p:cNvSpPr>
            <a:spLocks noGrp="1"/>
          </p:cNvSpPr>
          <p:nvPr>
            <p:ph idx="1"/>
          </p:nvPr>
        </p:nvSpPr>
        <p:spPr/>
        <p:txBody>
          <a:bodyPr/>
          <a:lstStyle/>
          <a:p>
            <a:pPr>
              <a:buNone/>
            </a:pPr>
            <a:r>
              <a:rPr lang="en-US" dirty="0" smtClean="0">
                <a:latin typeface="Bradley Hand ITC TT-Bold"/>
                <a:cs typeface="Bradley Hand ITC TT-Bold"/>
              </a:rPr>
              <a:t>             American Networking </a:t>
            </a:r>
            <a:r>
              <a:rPr lang="en-US" b="1" dirty="0" err="1" smtClean="0">
                <a:solidFill>
                  <a:srgbClr val="0000FF"/>
                </a:solidFill>
                <a:latin typeface="Bradley Hand ITC TT-Bold"/>
                <a:cs typeface="Bradley Hand ITC TT-Bold"/>
              </a:rPr>
              <a:t>Nanomics</a:t>
            </a:r>
            <a:endParaRPr lang="en-US" b="1" dirty="0">
              <a:solidFill>
                <a:srgbClr val="0000FF"/>
              </a:solidFill>
              <a:latin typeface="Bradley Hand ITC TT-Bold"/>
              <a:cs typeface="Bradley Hand ITC TT-Bold"/>
            </a:endParaRPr>
          </a:p>
        </p:txBody>
      </p:sp>
      <p:sp>
        <p:nvSpPr>
          <p:cNvPr id="4" name="Rectangle 3"/>
          <p:cNvSpPr/>
          <p:nvPr/>
        </p:nvSpPr>
        <p:spPr>
          <a:xfrm>
            <a:off x="762000" y="2171700"/>
            <a:ext cx="7696200" cy="685800"/>
          </a:xfrm>
          <a:prstGeom prst="rect">
            <a:avLst/>
          </a:prstGeom>
          <a:solidFill>
            <a:schemeClr val="accent1">
              <a:alpha val="61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User OMICS- Nanotechnology</a:t>
            </a:r>
            <a:endParaRPr lang="en-US" dirty="0"/>
          </a:p>
        </p:txBody>
      </p:sp>
      <p:sp>
        <p:nvSpPr>
          <p:cNvPr id="5" name="Rectangle 4"/>
          <p:cNvSpPr/>
          <p:nvPr/>
        </p:nvSpPr>
        <p:spPr>
          <a:xfrm>
            <a:off x="762000" y="3048000"/>
            <a:ext cx="1524000" cy="685800"/>
          </a:xfrm>
          <a:prstGeom prst="rect">
            <a:avLst/>
          </a:prstGeom>
          <a:solidFill>
            <a:schemeClr val="accent1">
              <a:alpha val="61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Resources</a:t>
            </a:r>
            <a:endParaRPr lang="en-US" dirty="0"/>
          </a:p>
        </p:txBody>
      </p:sp>
      <p:sp>
        <p:nvSpPr>
          <p:cNvPr id="6" name="Rectangle 5"/>
          <p:cNvSpPr/>
          <p:nvPr/>
        </p:nvSpPr>
        <p:spPr>
          <a:xfrm>
            <a:off x="3733800" y="3048000"/>
            <a:ext cx="1524000" cy="685800"/>
          </a:xfrm>
          <a:prstGeom prst="rect">
            <a:avLst/>
          </a:prstGeom>
          <a:solidFill>
            <a:schemeClr val="accent1">
              <a:alpha val="61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Access</a:t>
            </a:r>
            <a:endParaRPr lang="en-US" dirty="0"/>
          </a:p>
        </p:txBody>
      </p:sp>
      <p:sp>
        <p:nvSpPr>
          <p:cNvPr id="7" name="Rectangle 6"/>
          <p:cNvSpPr/>
          <p:nvPr/>
        </p:nvSpPr>
        <p:spPr>
          <a:xfrm>
            <a:off x="6934200" y="3048000"/>
            <a:ext cx="1524000" cy="685800"/>
          </a:xfrm>
          <a:prstGeom prst="rect">
            <a:avLst/>
          </a:prstGeom>
          <a:solidFill>
            <a:schemeClr val="accent1">
              <a:alpha val="61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GUI/Web/Tools</a:t>
            </a:r>
            <a:endParaRPr lang="en-US" dirty="0"/>
          </a:p>
        </p:txBody>
      </p:sp>
      <p:sp>
        <p:nvSpPr>
          <p:cNvPr id="8" name="Rectangle 7"/>
          <p:cNvSpPr/>
          <p:nvPr/>
        </p:nvSpPr>
        <p:spPr>
          <a:xfrm>
            <a:off x="762000" y="3992563"/>
            <a:ext cx="1524000" cy="2133600"/>
          </a:xfrm>
          <a:prstGeom prst="rect">
            <a:avLst/>
          </a:prstGeom>
          <a:solidFill>
            <a:schemeClr val="accent1">
              <a:alpha val="61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Computational resources</a:t>
            </a:r>
          </a:p>
          <a:p>
            <a:pPr algn="ctr"/>
            <a:endParaRPr lang="en-US" sz="1400" dirty="0" smtClean="0"/>
          </a:p>
          <a:p>
            <a:pPr algn="ctr"/>
            <a:endParaRPr lang="en-US" sz="1400" dirty="0" smtClean="0"/>
          </a:p>
          <a:p>
            <a:pPr algn="ctr"/>
            <a:endParaRPr lang="en-US" sz="1400" dirty="0" smtClean="0"/>
          </a:p>
          <a:p>
            <a:pPr algn="ctr"/>
            <a:endParaRPr lang="en-US" sz="1400" dirty="0" smtClean="0"/>
          </a:p>
          <a:p>
            <a:pPr algn="ctr"/>
            <a:endParaRPr lang="en-US" sz="1400" dirty="0" smtClean="0"/>
          </a:p>
          <a:p>
            <a:pPr algn="ctr"/>
            <a:endParaRPr lang="en-US" sz="1400" dirty="0" smtClean="0"/>
          </a:p>
          <a:p>
            <a:pPr algn="ctr"/>
            <a:endParaRPr lang="en-US" sz="1400" dirty="0" smtClean="0"/>
          </a:p>
          <a:p>
            <a:pPr algn="ctr"/>
            <a:endParaRPr lang="en-US" sz="1400" dirty="0"/>
          </a:p>
        </p:txBody>
      </p:sp>
      <p:sp>
        <p:nvSpPr>
          <p:cNvPr id="9" name="TextBox 8"/>
          <p:cNvSpPr txBox="1"/>
          <p:nvPr/>
        </p:nvSpPr>
        <p:spPr>
          <a:xfrm>
            <a:off x="1600200" y="4876800"/>
            <a:ext cx="184666" cy="369332"/>
          </a:xfrm>
          <a:prstGeom prst="rect">
            <a:avLst/>
          </a:prstGeom>
          <a:noFill/>
        </p:spPr>
        <p:txBody>
          <a:bodyPr wrap="none" rtlCol="0">
            <a:spAutoFit/>
          </a:bodyPr>
          <a:lstStyle/>
          <a:p>
            <a:endParaRPr lang="en-US" dirty="0"/>
          </a:p>
        </p:txBody>
      </p:sp>
      <p:pic>
        <p:nvPicPr>
          <p:cNvPr id="10" name="Picture 9"/>
          <p:cNvPicPr>
            <a:picLocks noChangeAspect="1"/>
          </p:cNvPicPr>
          <p:nvPr/>
        </p:nvPicPr>
        <p:blipFill>
          <a:blip r:embed="rId2"/>
          <a:stretch>
            <a:fillRect/>
          </a:stretch>
        </p:blipFill>
        <p:spPr>
          <a:xfrm>
            <a:off x="1066800" y="4687332"/>
            <a:ext cx="842936" cy="1117600"/>
          </a:xfrm>
          <a:prstGeom prst="rect">
            <a:avLst/>
          </a:prstGeom>
        </p:spPr>
      </p:pic>
      <p:sp>
        <p:nvSpPr>
          <p:cNvPr id="11" name="TextBox 10"/>
          <p:cNvSpPr txBox="1"/>
          <p:nvPr/>
        </p:nvSpPr>
        <p:spPr>
          <a:xfrm>
            <a:off x="762000" y="2514600"/>
            <a:ext cx="2057400" cy="369332"/>
          </a:xfrm>
          <a:prstGeom prst="rect">
            <a:avLst/>
          </a:prstGeom>
          <a:noFill/>
        </p:spPr>
        <p:txBody>
          <a:bodyPr wrap="square" rtlCol="0">
            <a:spAutoFit/>
          </a:bodyPr>
          <a:lstStyle/>
          <a:p>
            <a:endParaRPr lang="en-US" dirty="0"/>
          </a:p>
        </p:txBody>
      </p:sp>
      <p:sp>
        <p:nvSpPr>
          <p:cNvPr id="12" name="Rectangle 11"/>
          <p:cNvSpPr/>
          <p:nvPr/>
        </p:nvSpPr>
        <p:spPr>
          <a:xfrm>
            <a:off x="2590800" y="3992563"/>
            <a:ext cx="5867400" cy="685800"/>
          </a:xfrm>
          <a:prstGeom prst="rect">
            <a:avLst/>
          </a:prstGeom>
          <a:solidFill>
            <a:schemeClr val="accent1">
              <a:alpha val="61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Web Services</a:t>
            </a:r>
            <a:endParaRPr lang="en-US" dirty="0"/>
          </a:p>
        </p:txBody>
      </p:sp>
      <p:sp>
        <p:nvSpPr>
          <p:cNvPr id="13" name="Rectangle 12"/>
          <p:cNvSpPr/>
          <p:nvPr/>
        </p:nvSpPr>
        <p:spPr>
          <a:xfrm>
            <a:off x="2590800" y="4903232"/>
            <a:ext cx="762000" cy="1222931"/>
          </a:xfrm>
          <a:prstGeom prst="rect">
            <a:avLst/>
          </a:prstGeom>
          <a:solidFill>
            <a:schemeClr val="accent1">
              <a:alpha val="61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genes</a:t>
            </a:r>
            <a:endParaRPr lang="en-US" dirty="0"/>
          </a:p>
        </p:txBody>
      </p:sp>
      <p:sp>
        <p:nvSpPr>
          <p:cNvPr id="14" name="Rectangle 13"/>
          <p:cNvSpPr/>
          <p:nvPr/>
        </p:nvSpPr>
        <p:spPr>
          <a:xfrm>
            <a:off x="3733800" y="4903232"/>
            <a:ext cx="762000" cy="1222931"/>
          </a:xfrm>
          <a:prstGeom prst="rect">
            <a:avLst/>
          </a:prstGeom>
          <a:solidFill>
            <a:schemeClr val="accent1">
              <a:alpha val="61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t>anotacion</a:t>
            </a:r>
            <a:endParaRPr lang="en-US" dirty="0"/>
          </a:p>
        </p:txBody>
      </p:sp>
      <p:sp>
        <p:nvSpPr>
          <p:cNvPr id="15" name="Rectangle 14"/>
          <p:cNvSpPr/>
          <p:nvPr/>
        </p:nvSpPr>
        <p:spPr>
          <a:xfrm>
            <a:off x="4724400" y="4903232"/>
            <a:ext cx="762000" cy="1222931"/>
          </a:xfrm>
          <a:prstGeom prst="rect">
            <a:avLst/>
          </a:prstGeom>
          <a:solidFill>
            <a:schemeClr val="accent1">
              <a:alpha val="61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t>proteinas</a:t>
            </a:r>
            <a:endParaRPr lang="en-US" dirty="0"/>
          </a:p>
        </p:txBody>
      </p:sp>
      <p:sp>
        <p:nvSpPr>
          <p:cNvPr id="16" name="Rectangle 15"/>
          <p:cNvSpPr/>
          <p:nvPr/>
        </p:nvSpPr>
        <p:spPr>
          <a:xfrm>
            <a:off x="5791200" y="4903232"/>
            <a:ext cx="762000" cy="1222931"/>
          </a:xfrm>
          <a:prstGeom prst="rect">
            <a:avLst/>
          </a:prstGeom>
          <a:solidFill>
            <a:schemeClr val="accent1">
              <a:alpha val="61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t>redes</a:t>
            </a:r>
            <a:endParaRPr lang="en-US" dirty="0"/>
          </a:p>
        </p:txBody>
      </p:sp>
      <p:sp>
        <p:nvSpPr>
          <p:cNvPr id="17" name="Rectangle 16"/>
          <p:cNvSpPr/>
          <p:nvPr/>
        </p:nvSpPr>
        <p:spPr>
          <a:xfrm>
            <a:off x="6781800" y="4903232"/>
            <a:ext cx="762000" cy="1222931"/>
          </a:xfrm>
          <a:prstGeom prst="rect">
            <a:avLst/>
          </a:prstGeom>
          <a:solidFill>
            <a:schemeClr val="accent1">
              <a:alpha val="61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t>perfiles</a:t>
            </a:r>
            <a:endParaRPr lang="en-US" dirty="0"/>
          </a:p>
        </p:txBody>
      </p:sp>
      <p:sp>
        <p:nvSpPr>
          <p:cNvPr id="18" name="Rectangle 17"/>
          <p:cNvSpPr/>
          <p:nvPr/>
        </p:nvSpPr>
        <p:spPr>
          <a:xfrm>
            <a:off x="7696200" y="4903232"/>
            <a:ext cx="762000" cy="1222931"/>
          </a:xfrm>
          <a:prstGeom prst="rect">
            <a:avLst/>
          </a:prstGeom>
          <a:solidFill>
            <a:schemeClr val="accent1">
              <a:alpha val="61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t>atomica</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 y="457200"/>
            <a:ext cx="4469074" cy="32004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3" name="Picture 2"/>
          <p:cNvPicPr>
            <a:picLocks noChangeAspect="1"/>
          </p:cNvPicPr>
          <p:nvPr/>
        </p:nvPicPr>
        <p:blipFill>
          <a:blip r:embed="rId3"/>
          <a:stretch>
            <a:fillRect/>
          </a:stretch>
        </p:blipFill>
        <p:spPr>
          <a:xfrm>
            <a:off x="3788883" y="2209800"/>
            <a:ext cx="5355117" cy="36576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TextBox 3"/>
          <p:cNvSpPr txBox="1"/>
          <p:nvPr/>
        </p:nvSpPr>
        <p:spPr>
          <a:xfrm>
            <a:off x="228600" y="5391329"/>
            <a:ext cx="4051560" cy="1200329"/>
          </a:xfrm>
          <a:prstGeom prst="rect">
            <a:avLst/>
          </a:prstGeom>
          <a:noFill/>
        </p:spPr>
        <p:txBody>
          <a:bodyPr wrap="none" rtlCol="0">
            <a:spAutoFit/>
          </a:bodyPr>
          <a:lstStyle/>
          <a:p>
            <a:r>
              <a:rPr lang="en-US" dirty="0" smtClean="0"/>
              <a:t>This particular situation may extend </a:t>
            </a:r>
          </a:p>
          <a:p>
            <a:r>
              <a:rPr lang="en-US" dirty="0" smtClean="0"/>
              <a:t>bridges in the future for ELIXIR </a:t>
            </a:r>
          </a:p>
          <a:p>
            <a:r>
              <a:rPr lang="en-US" dirty="0" smtClean="0"/>
              <a:t>and other Latin American nets if we think </a:t>
            </a:r>
          </a:p>
          <a:p>
            <a:r>
              <a:rPr lang="en-US" dirty="0" smtClean="0"/>
              <a:t>about an American Bioinformatics Net.</a:t>
            </a:r>
            <a:endParaRPr lang="es-ES_tradnl" dirty="0" smtClean="0"/>
          </a:p>
          <a:p>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5479" y="5105400"/>
            <a:ext cx="8648521" cy="1477328"/>
          </a:xfrm>
          <a:prstGeom prst="rect">
            <a:avLst/>
          </a:prstGeom>
          <a:noFill/>
        </p:spPr>
        <p:txBody>
          <a:bodyPr wrap="none" rtlCol="0">
            <a:spAutoFit/>
          </a:bodyPr>
          <a:lstStyle/>
          <a:p>
            <a:r>
              <a:rPr lang="en-US" dirty="0" smtClean="0"/>
              <a:t>For example, in Europe actually there is a bioinformatics infrastructure building going on,</a:t>
            </a:r>
          </a:p>
          <a:p>
            <a:r>
              <a:rPr lang="en-US" dirty="0" smtClean="0"/>
              <a:t> coordinated by the European Bioinformatics Institute.  In Spain, the institute where I work </a:t>
            </a:r>
          </a:p>
          <a:p>
            <a:r>
              <a:rPr lang="en-US" dirty="0" smtClean="0"/>
              <a:t>is in charge of providing all the technology related with web services of it. </a:t>
            </a:r>
          </a:p>
          <a:p>
            <a:r>
              <a:rPr lang="en-US" dirty="0" smtClean="0"/>
              <a:t>This particular situation may extend bridges in the future for ELIXIR and other Latin </a:t>
            </a:r>
          </a:p>
          <a:p>
            <a:r>
              <a:rPr lang="en-US" dirty="0" smtClean="0"/>
              <a:t>American nets if we think about an American Bioinformatics Net.</a:t>
            </a:r>
            <a:endParaRPr lang="es-ES_tradnl" dirty="0" smtClean="0"/>
          </a:p>
          <a:p>
            <a:endParaRPr lang="en-US" dirty="0"/>
          </a:p>
        </p:txBody>
      </p:sp>
      <p:pic>
        <p:nvPicPr>
          <p:cNvPr id="3" name="Picture 2"/>
          <p:cNvPicPr>
            <a:picLocks noChangeAspect="1"/>
          </p:cNvPicPr>
          <p:nvPr/>
        </p:nvPicPr>
        <p:blipFill>
          <a:blip r:embed="rId2"/>
          <a:stretch>
            <a:fillRect/>
          </a:stretch>
        </p:blipFill>
        <p:spPr>
          <a:xfrm>
            <a:off x="1219200" y="457200"/>
            <a:ext cx="6794500" cy="439197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pa America Allan con rotulos.jpg"/>
          <p:cNvPicPr>
            <a:picLocks noChangeAspect="1"/>
          </p:cNvPicPr>
          <p:nvPr/>
        </p:nvPicPr>
        <p:blipFill>
          <a:blip r:embed="rId2"/>
          <a:stretch>
            <a:fillRect/>
          </a:stretch>
        </p:blipFill>
        <p:spPr>
          <a:xfrm>
            <a:off x="304800" y="838200"/>
            <a:ext cx="4448514" cy="56388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 name="TextBox 2"/>
          <p:cNvSpPr txBox="1"/>
          <p:nvPr/>
        </p:nvSpPr>
        <p:spPr>
          <a:xfrm>
            <a:off x="2057400" y="272534"/>
            <a:ext cx="6159249" cy="461665"/>
          </a:xfrm>
          <a:prstGeom prst="rect">
            <a:avLst/>
          </a:prstGeom>
          <a:noFill/>
        </p:spPr>
        <p:txBody>
          <a:bodyPr wrap="none" rtlCol="0">
            <a:spAutoFit/>
          </a:bodyPr>
          <a:lstStyle/>
          <a:p>
            <a:r>
              <a:rPr lang="en-US" sz="2400" dirty="0" smtClean="0">
                <a:latin typeface="Bradley Hand ITC TT-Bold"/>
                <a:cs typeface="Bradley Hand ITC TT-Bold"/>
              </a:rPr>
              <a:t>Propose: Bioinformatics American Network ?</a:t>
            </a:r>
            <a:endParaRPr lang="en-US" sz="2400" dirty="0">
              <a:latin typeface="Bradley Hand ITC TT-Bold"/>
              <a:cs typeface="Bradley Hand ITC TT-Bold"/>
            </a:endParaRPr>
          </a:p>
        </p:txBody>
      </p:sp>
      <p:pic>
        <p:nvPicPr>
          <p:cNvPr id="4" name="Picture 3"/>
          <p:cNvPicPr>
            <a:picLocks noChangeAspect="1"/>
          </p:cNvPicPr>
          <p:nvPr/>
        </p:nvPicPr>
        <p:blipFill>
          <a:blip r:embed="rId3"/>
          <a:stretch>
            <a:fillRect/>
          </a:stretch>
        </p:blipFill>
        <p:spPr>
          <a:xfrm>
            <a:off x="5410201" y="838200"/>
            <a:ext cx="3548056" cy="253538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cxnSp>
        <p:nvCxnSpPr>
          <p:cNvPr id="13" name="Straight Arrow Connector 12"/>
          <p:cNvCxnSpPr/>
          <p:nvPr/>
        </p:nvCxnSpPr>
        <p:spPr>
          <a:xfrm rot="10800000">
            <a:off x="4756494" y="4344194"/>
            <a:ext cx="653707" cy="1588"/>
          </a:xfrm>
          <a:prstGeom prst="straightConnector1">
            <a:avLst/>
          </a:prstGeom>
          <a:ln w="850900">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664469" y="5638800"/>
            <a:ext cx="8177689" cy="646331"/>
          </a:xfrm>
          <a:prstGeom prst="rect">
            <a:avLst/>
          </a:prstGeom>
          <a:noFill/>
        </p:spPr>
        <p:txBody>
          <a:bodyPr wrap="none" rtlCol="0">
            <a:spAutoFit/>
          </a:bodyPr>
          <a:lstStyle/>
          <a:p>
            <a:r>
              <a:rPr lang="en-US" dirty="0" smtClean="0">
                <a:solidFill>
                  <a:srgbClr val="000000"/>
                </a:solidFill>
                <a:latin typeface="Times"/>
                <a:ea typeface="Times"/>
                <a:cs typeface="Times"/>
              </a:rPr>
              <a:t>The INB is member of the steering committee of the</a:t>
            </a:r>
          </a:p>
          <a:p>
            <a:r>
              <a:rPr lang="en-US" dirty="0" smtClean="0">
                <a:solidFill>
                  <a:srgbClr val="000000"/>
                </a:solidFill>
                <a:latin typeface="Times"/>
                <a:ea typeface="Times"/>
                <a:cs typeface="Times"/>
              </a:rPr>
              <a:t>ELIXIR project for the construction of the European Infrastructure for Bioinformatics.</a:t>
            </a:r>
            <a:endParaRPr lang="en-US" dirty="0" smtClean="0"/>
          </a:p>
          <a:p>
            <a:endParaRPr lang="en-US" dirty="0"/>
          </a:p>
        </p:txBody>
      </p:sp>
      <p:sp>
        <p:nvSpPr>
          <p:cNvPr id="27" name="TextBox 26"/>
          <p:cNvSpPr txBox="1"/>
          <p:nvPr/>
        </p:nvSpPr>
        <p:spPr>
          <a:xfrm>
            <a:off x="6175158" y="3528586"/>
            <a:ext cx="2667000" cy="1631216"/>
          </a:xfrm>
          <a:prstGeom prst="rect">
            <a:avLst/>
          </a:prstGeom>
          <a:noFill/>
        </p:spPr>
        <p:txBody>
          <a:bodyPr wrap="square" rtlCol="0">
            <a:spAutoFit/>
          </a:bodyPr>
          <a:lstStyle/>
          <a:p>
            <a:r>
              <a:rPr lang="en-US" sz="1000" dirty="0" smtClean="0"/>
              <a:t>For example, in Europe actually there is a bioinformatics infrastructure building going on, coordinated by the European Bioinformatics Institute.</a:t>
            </a:r>
          </a:p>
          <a:p>
            <a:r>
              <a:rPr lang="en-US" sz="1000" dirty="0" smtClean="0"/>
              <a:t>  In Spain, the institute where I work is in charge of providing all the technology</a:t>
            </a:r>
          </a:p>
          <a:p>
            <a:r>
              <a:rPr lang="en-US" sz="1000" dirty="0" smtClean="0"/>
              <a:t> related with web services of it. This particular situation may extend bridges in the future for</a:t>
            </a:r>
          </a:p>
          <a:p>
            <a:r>
              <a:rPr lang="en-US" sz="1000" dirty="0" smtClean="0"/>
              <a:t> ELIXIR and other Latin American nets if we think about an American Bioinformatics Net.</a:t>
            </a:r>
            <a:endParaRPr lang="es-ES_tradnl" sz="1000" dirty="0" smtClean="0"/>
          </a:p>
          <a:p>
            <a:endParaRPr lang="en-US" dirty="0"/>
          </a:p>
        </p:txBody>
      </p:sp>
      <p:sp>
        <p:nvSpPr>
          <p:cNvPr id="28" name="TextBox 27"/>
          <p:cNvSpPr txBox="1"/>
          <p:nvPr/>
        </p:nvSpPr>
        <p:spPr>
          <a:xfrm>
            <a:off x="5257800" y="6292334"/>
            <a:ext cx="3130935" cy="369332"/>
          </a:xfrm>
          <a:prstGeom prst="rect">
            <a:avLst/>
          </a:prstGeom>
          <a:noFill/>
        </p:spPr>
        <p:txBody>
          <a:bodyPr wrap="none" rtlCol="0">
            <a:spAutoFit/>
          </a:bodyPr>
          <a:lstStyle/>
          <a:p>
            <a:r>
              <a:rPr lang="en-US" dirty="0" smtClean="0"/>
              <a:t>Window of opportunity: ELLA?</a:t>
            </a:r>
            <a:endParaRPr lang="en-US" dirty="0"/>
          </a:p>
        </p:txBody>
      </p:sp>
      <p:sp>
        <p:nvSpPr>
          <p:cNvPr id="9" name="TextBox 8"/>
          <p:cNvSpPr txBox="1"/>
          <p:nvPr/>
        </p:nvSpPr>
        <p:spPr>
          <a:xfrm>
            <a:off x="664469" y="882134"/>
            <a:ext cx="1229498" cy="369332"/>
          </a:xfrm>
          <a:prstGeom prst="rect">
            <a:avLst/>
          </a:prstGeom>
          <a:noFill/>
        </p:spPr>
        <p:txBody>
          <a:bodyPr wrap="none" rtlCol="0">
            <a:spAutoFit/>
          </a:bodyPr>
          <a:lstStyle/>
          <a:p>
            <a:r>
              <a:rPr lang="en-US" dirty="0" smtClean="0"/>
              <a:t>RED CLARA</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ounded Rectangle 96"/>
          <p:cNvSpPr>
            <a:spLocks noChangeArrowheads="1"/>
          </p:cNvSpPr>
          <p:nvPr/>
        </p:nvSpPr>
        <p:spPr bwMode="auto">
          <a:xfrm>
            <a:off x="148320" y="3359873"/>
            <a:ext cx="1866240" cy="1589927"/>
          </a:xfrm>
          <a:prstGeom prst="roundRect">
            <a:avLst>
              <a:gd name="adj" fmla="val 16667"/>
            </a:avLst>
          </a:prstGeom>
          <a:noFill/>
          <a:ln w="38100">
            <a:solidFill>
              <a:srgbClr val="508CC3"/>
            </a:solidFill>
            <a:round/>
            <a:headEnd/>
            <a:tailEnd/>
          </a:ln>
        </p:spPr>
        <p:txBody>
          <a:bodyPr lIns="82945" tIns="41473" rIns="82945" bIns="41473">
            <a:prstTxWarp prst="textNoShape">
              <a:avLst/>
            </a:prstTxWarp>
          </a:bodyPr>
          <a:lstStyle/>
          <a:p>
            <a:endParaRPr lang="en-US"/>
          </a:p>
        </p:txBody>
      </p:sp>
      <p:sp>
        <p:nvSpPr>
          <p:cNvPr id="58" name="Cloud 57"/>
          <p:cNvSpPr/>
          <p:nvPr/>
        </p:nvSpPr>
        <p:spPr bwMode="auto">
          <a:xfrm>
            <a:off x="2982240" y="318274"/>
            <a:ext cx="4492800" cy="1866436"/>
          </a:xfrm>
          <a:prstGeom prst="cloud">
            <a:avLst/>
          </a:prstGeom>
          <a:solidFill>
            <a:srgbClr val="508CC3">
              <a:alpha val="47000"/>
            </a:srgbClr>
          </a:solidFill>
          <a:ln w="9525" cap="flat" cmpd="sng" algn="ctr">
            <a:solidFill>
              <a:srgbClr val="1F374D"/>
            </a:solidFill>
            <a:prstDash val="solid"/>
            <a:round/>
            <a:headEnd type="none" w="med" len="med"/>
            <a:tailEnd type="none" w="med" len="med"/>
          </a:ln>
          <a:effectLst>
            <a:outerShdw blurRad="50800" dist="38100" dir="2700000">
              <a:srgbClr val="000090">
                <a:alpha val="43000"/>
              </a:srgbClr>
            </a:outerShdw>
          </a:effectLst>
        </p:spPr>
        <p:txBody>
          <a:bodyPr lIns="82945" tIns="41473" rIns="82945" bIns="41473">
            <a:prstTxWarp prst="textNoShape">
              <a:avLst/>
            </a:prstTxWarp>
          </a:bodyPr>
          <a:lstStyle/>
          <a:p>
            <a:pPr>
              <a:defRPr/>
            </a:pPr>
            <a:endParaRPr lang="en-US"/>
          </a:p>
        </p:txBody>
      </p:sp>
      <p:pic>
        <p:nvPicPr>
          <p:cNvPr id="3075" name="Picture 3"/>
          <p:cNvPicPr>
            <a:picLocks noChangeAspect="1" noChangeArrowheads="1"/>
          </p:cNvPicPr>
          <p:nvPr/>
        </p:nvPicPr>
        <p:blipFill>
          <a:blip r:embed="rId3"/>
          <a:srcRect/>
          <a:stretch>
            <a:fillRect/>
          </a:stretch>
        </p:blipFill>
        <p:spPr bwMode="auto">
          <a:xfrm>
            <a:off x="5266081" y="4560959"/>
            <a:ext cx="3664800" cy="2043574"/>
          </a:xfrm>
          <a:prstGeom prst="rect">
            <a:avLst/>
          </a:prstGeom>
          <a:noFill/>
          <a:ln w="9525">
            <a:noFill/>
            <a:round/>
            <a:headEnd/>
            <a:tailEnd/>
          </a:ln>
          <a:effectLst>
            <a:outerShdw blurRad="50800" dist="127000" dir="2700000">
              <a:schemeClr val="bg2">
                <a:alpha val="43000"/>
              </a:schemeClr>
            </a:outerShdw>
          </a:effectLst>
        </p:spPr>
      </p:pic>
      <p:sp>
        <p:nvSpPr>
          <p:cNvPr id="14341" name="AutoShape 5"/>
          <p:cNvSpPr>
            <a:spLocks noChangeArrowheads="1"/>
          </p:cNvSpPr>
          <p:nvPr/>
        </p:nvSpPr>
        <p:spPr bwMode="auto">
          <a:xfrm>
            <a:off x="3856321" y="663910"/>
            <a:ext cx="868320" cy="990824"/>
          </a:xfrm>
          <a:prstGeom prst="can">
            <a:avLst>
              <a:gd name="adj" fmla="val 28524"/>
            </a:avLst>
          </a:prstGeom>
          <a:solidFill>
            <a:srgbClr val="973990"/>
          </a:solidFill>
          <a:ln w="12600">
            <a:solidFill>
              <a:srgbClr val="EAEAEA"/>
            </a:solidFill>
            <a:miter lim="800000"/>
            <a:headEnd/>
            <a:tailEnd/>
          </a:ln>
        </p:spPr>
        <p:txBody>
          <a:bodyPr wrap="none" lIns="82945" tIns="41473" rIns="82945" bIns="41473" anchor="ctr">
            <a:prstTxWarp prst="textNoShape">
              <a:avLst/>
            </a:prstTxWarp>
          </a:bodyPr>
          <a:lstStyle/>
          <a:p>
            <a:endParaRPr lang="en-US"/>
          </a:p>
        </p:txBody>
      </p:sp>
      <p:sp>
        <p:nvSpPr>
          <p:cNvPr id="3078" name="Text Box 6"/>
          <p:cNvSpPr txBox="1">
            <a:spLocks noChangeArrowheads="1"/>
          </p:cNvSpPr>
          <p:nvPr/>
        </p:nvSpPr>
        <p:spPr bwMode="auto">
          <a:xfrm>
            <a:off x="3821760" y="900096"/>
            <a:ext cx="957600" cy="779121"/>
          </a:xfrm>
          <a:prstGeom prst="rect">
            <a:avLst/>
          </a:prstGeom>
          <a:noFill/>
          <a:ln w="9525">
            <a:noFill/>
            <a:round/>
            <a:headEnd/>
            <a:tailEnd/>
          </a:ln>
          <a:effectLst/>
        </p:spPr>
        <p:txBody>
          <a:bodyPr lIns="81639" tIns="53620" rIns="81639" bIns="40820">
            <a:prstTxWarp prst="textNoShape">
              <a:avLst/>
            </a:prstTxWarp>
          </a:bodyPr>
          <a:lstStyle/>
          <a:p>
            <a:pPr algn="ctr">
              <a:tabLst>
                <a:tab pos="656650" algn="l"/>
              </a:tabLst>
              <a:defRPr/>
            </a:pPr>
            <a:r>
              <a:rPr lang="en-US" sz="1300" dirty="0">
                <a:solidFill>
                  <a:srgbClr val="FFFFFF"/>
                </a:solidFill>
                <a:effectLst>
                  <a:outerShdw blurRad="38100" dist="38100" dir="2700000" algn="tl">
                    <a:srgbClr val="DDDDDD"/>
                  </a:outerShdw>
                </a:effectLst>
              </a:rPr>
              <a:t>Stable</a:t>
            </a:r>
          </a:p>
          <a:p>
            <a:pPr algn="ctr">
              <a:tabLst>
                <a:tab pos="656650" algn="l"/>
              </a:tabLst>
              <a:defRPr/>
            </a:pPr>
            <a:r>
              <a:rPr lang="en-US" sz="1300" dirty="0">
                <a:solidFill>
                  <a:srgbClr val="FFFFFF"/>
                </a:solidFill>
                <a:effectLst>
                  <a:outerShdw blurRad="38100" dist="38100" dir="2700000" algn="tl">
                    <a:srgbClr val="DDDDDD"/>
                  </a:outerShdw>
                </a:effectLst>
              </a:rPr>
              <a:t>Services</a:t>
            </a:r>
          </a:p>
          <a:p>
            <a:pPr algn="ctr">
              <a:tabLst>
                <a:tab pos="656650" algn="l"/>
              </a:tabLst>
              <a:defRPr/>
            </a:pPr>
            <a:r>
              <a:rPr lang="en-US" sz="1300" dirty="0">
                <a:solidFill>
                  <a:srgbClr val="FFFFFF"/>
                </a:solidFill>
                <a:effectLst>
                  <a:outerShdw blurRad="38100" dist="38100" dir="2700000" algn="tl">
                    <a:srgbClr val="DDDDDD"/>
                  </a:outerShdw>
                </a:effectLst>
              </a:rPr>
              <a:t>(INAB)</a:t>
            </a:r>
          </a:p>
        </p:txBody>
      </p:sp>
      <p:grpSp>
        <p:nvGrpSpPr>
          <p:cNvPr id="2" name="Group 7"/>
          <p:cNvGrpSpPr>
            <a:grpSpLocks/>
          </p:cNvGrpSpPr>
          <p:nvPr/>
        </p:nvGrpSpPr>
        <p:grpSpPr bwMode="auto">
          <a:xfrm>
            <a:off x="5643360" y="663910"/>
            <a:ext cx="1347840" cy="977862"/>
            <a:chOff x="3701" y="567"/>
            <a:chExt cx="936" cy="679"/>
          </a:xfrm>
        </p:grpSpPr>
        <p:sp>
          <p:nvSpPr>
            <p:cNvPr id="14370" name="AutoShape 8"/>
            <p:cNvSpPr>
              <a:spLocks noChangeArrowheads="1"/>
            </p:cNvSpPr>
            <p:nvPr/>
          </p:nvSpPr>
          <p:spPr bwMode="auto">
            <a:xfrm>
              <a:off x="3822" y="567"/>
              <a:ext cx="696" cy="680"/>
            </a:xfrm>
            <a:prstGeom prst="can">
              <a:avLst>
                <a:gd name="adj" fmla="val 25000"/>
              </a:avLst>
            </a:prstGeom>
            <a:solidFill>
              <a:srgbClr val="973990"/>
            </a:solidFill>
            <a:ln w="12600">
              <a:solidFill>
                <a:srgbClr val="EAEAEA"/>
              </a:solidFill>
              <a:miter lim="800000"/>
              <a:headEnd/>
              <a:tailEnd/>
            </a:ln>
          </p:spPr>
          <p:txBody>
            <a:bodyPr wrap="none" anchor="ctr">
              <a:prstTxWarp prst="textNoShape">
                <a:avLst/>
              </a:prstTxWarp>
            </a:bodyPr>
            <a:lstStyle/>
            <a:p>
              <a:endParaRPr lang="en-US"/>
            </a:p>
          </p:txBody>
        </p:sp>
        <p:sp>
          <p:nvSpPr>
            <p:cNvPr id="3081" name="Text Box 9"/>
            <p:cNvSpPr txBox="1">
              <a:spLocks noChangeArrowheads="1"/>
            </p:cNvSpPr>
            <p:nvPr/>
          </p:nvSpPr>
          <p:spPr bwMode="auto">
            <a:xfrm>
              <a:off x="3701" y="707"/>
              <a:ext cx="937" cy="535"/>
            </a:xfrm>
            <a:prstGeom prst="rect">
              <a:avLst/>
            </a:prstGeom>
            <a:noFill/>
            <a:ln w="9525">
              <a:noFill/>
              <a:round/>
              <a:headEnd/>
              <a:tailEnd/>
            </a:ln>
            <a:effectLst/>
          </p:spPr>
          <p:txBody>
            <a:bodyPr lIns="90000" tIns="57347" rIns="90000" bIns="45000">
              <a:prstTxWarp prst="textNoShape">
                <a:avLst/>
              </a:prstTxWarp>
            </a:bodyPr>
            <a:lstStyle/>
            <a:p>
              <a:pPr algn="ctr">
                <a:tabLst>
                  <a:tab pos="656650" algn="l"/>
                  <a:tab pos="1313299" algn="l"/>
                </a:tabLst>
                <a:defRPr/>
              </a:pPr>
              <a:r>
                <a:rPr lang="en-US" sz="1300" dirty="0">
                  <a:solidFill>
                    <a:schemeClr val="bg1"/>
                  </a:solidFill>
                  <a:effectLst>
                    <a:outerShdw blurRad="38100" dist="38100" dir="2700000" algn="tl">
                      <a:srgbClr val="DDDDDD"/>
                    </a:outerShdw>
                  </a:effectLst>
                </a:rPr>
                <a:t>Unstable</a:t>
              </a:r>
            </a:p>
            <a:p>
              <a:pPr algn="ctr">
                <a:tabLst>
                  <a:tab pos="656650" algn="l"/>
                  <a:tab pos="1313299" algn="l"/>
                </a:tabLst>
                <a:defRPr/>
              </a:pPr>
              <a:r>
                <a:rPr lang="en-US" sz="1300" dirty="0">
                  <a:solidFill>
                    <a:schemeClr val="bg1"/>
                  </a:solidFill>
                  <a:effectLst>
                    <a:outerShdw blurRad="38100" dist="38100" dir="2700000" algn="tl">
                      <a:srgbClr val="DDDDDD"/>
                    </a:outerShdw>
                  </a:effectLst>
                </a:rPr>
                <a:t>Services</a:t>
              </a:r>
            </a:p>
            <a:p>
              <a:pPr algn="ctr">
                <a:tabLst>
                  <a:tab pos="656650" algn="l"/>
                  <a:tab pos="1313299" algn="l"/>
                </a:tabLst>
                <a:defRPr/>
              </a:pPr>
              <a:r>
                <a:rPr lang="en-US" sz="1300" dirty="0">
                  <a:solidFill>
                    <a:schemeClr val="bg1"/>
                  </a:solidFill>
                  <a:effectLst>
                    <a:outerShdw blurRad="38100" dist="38100" dir="2700000" algn="tl">
                      <a:srgbClr val="DDDDDD"/>
                    </a:outerShdw>
                  </a:effectLst>
                </a:rPr>
                <a:t>(MOBY-DEV)</a:t>
              </a:r>
            </a:p>
          </p:txBody>
        </p:sp>
      </p:grpSp>
      <p:sp>
        <p:nvSpPr>
          <p:cNvPr id="3085" name="AutoShape 13"/>
          <p:cNvSpPr>
            <a:spLocks noChangeArrowheads="1"/>
          </p:cNvSpPr>
          <p:nvPr/>
        </p:nvSpPr>
        <p:spPr bwMode="auto">
          <a:xfrm>
            <a:off x="1876320" y="2530347"/>
            <a:ext cx="2429280" cy="911615"/>
          </a:xfrm>
          <a:prstGeom prst="hexagon">
            <a:avLst>
              <a:gd name="adj" fmla="val 68586"/>
              <a:gd name="vf" fmla="val 115470"/>
            </a:avLst>
          </a:prstGeom>
          <a:solidFill>
            <a:srgbClr val="008040">
              <a:alpha val="37000"/>
            </a:srgbClr>
          </a:solidFill>
          <a:ln w="9525">
            <a:solidFill>
              <a:schemeClr val="tx1"/>
            </a:solidFill>
            <a:round/>
            <a:headEnd/>
            <a:tailEnd/>
          </a:ln>
          <a:effectLst>
            <a:outerShdw blurRad="50800" dist="38100" dir="2700000">
              <a:srgbClr val="000000">
                <a:alpha val="43000"/>
              </a:srgbClr>
            </a:outerShdw>
          </a:effectLst>
        </p:spPr>
        <p:txBody>
          <a:bodyPr wrap="none" lIns="81639" tIns="55221" rIns="81639" bIns="40820" anchor="ctr">
            <a:prstTxWarp prst="textNoShape">
              <a:avLst/>
            </a:prstTxWarp>
          </a:bodyPr>
          <a:lstStyle/>
          <a:p>
            <a:pPr algn="ctr">
              <a:tabLst>
                <a:tab pos="656650" algn="l"/>
                <a:tab pos="1313299" algn="l"/>
                <a:tab pos="1969949" algn="l"/>
                <a:tab pos="2626599" algn="l"/>
              </a:tabLst>
              <a:defRPr/>
            </a:pPr>
            <a:r>
              <a:rPr lang="en-US" sz="1300" b="1" dirty="0" err="1">
                <a:solidFill>
                  <a:srgbClr val="000000"/>
                </a:solidFill>
              </a:rPr>
              <a:t>INBmassRegistry</a:t>
            </a:r>
            <a:endParaRPr lang="en-US" sz="1300" b="1" dirty="0">
              <a:solidFill>
                <a:srgbClr val="000000"/>
              </a:solidFill>
            </a:endParaRPr>
          </a:p>
          <a:p>
            <a:pPr algn="ctr">
              <a:tabLst>
                <a:tab pos="656650" algn="l"/>
                <a:tab pos="1313299" algn="l"/>
                <a:tab pos="1969949" algn="l"/>
                <a:tab pos="2626599" algn="l"/>
              </a:tabLst>
              <a:defRPr/>
            </a:pPr>
            <a:r>
              <a:rPr lang="en-US" sz="1300" dirty="0">
                <a:solidFill>
                  <a:srgbClr val="000000"/>
                </a:solidFill>
              </a:rPr>
              <a:t>(473 without duplications)</a:t>
            </a:r>
          </a:p>
        </p:txBody>
      </p:sp>
      <p:sp>
        <p:nvSpPr>
          <p:cNvPr id="14345" name="Freeform 14"/>
          <p:cNvSpPr>
            <a:spLocks noChangeArrowheads="1"/>
          </p:cNvSpPr>
          <p:nvPr/>
        </p:nvSpPr>
        <p:spPr bwMode="auto">
          <a:xfrm flipH="1">
            <a:off x="3189600" y="3359873"/>
            <a:ext cx="2695680" cy="1313418"/>
          </a:xfrm>
          <a:custGeom>
            <a:avLst/>
            <a:gdLst>
              <a:gd name="T0" fmla="*/ 2147483647 w 3577"/>
              <a:gd name="T1" fmla="*/ 2147483647 h 4501"/>
              <a:gd name="T2" fmla="*/ 2147483647 w 3577"/>
              <a:gd name="T3" fmla="*/ 2147483647 h 4501"/>
              <a:gd name="T4" fmla="*/ 2147483647 w 3577"/>
              <a:gd name="T5" fmla="*/ 2147483647 h 4501"/>
              <a:gd name="T6" fmla="*/ 2147483647 w 3577"/>
              <a:gd name="T7" fmla="*/ 2147483647 h 4501"/>
              <a:gd name="T8" fmla="*/ 2147483647 w 3577"/>
              <a:gd name="T9" fmla="*/ 2147483647 h 4501"/>
              <a:gd name="T10" fmla="*/ 2147483647 w 3577"/>
              <a:gd name="T11" fmla="*/ 2147483647 h 4501"/>
              <a:gd name="T12" fmla="*/ 2147483647 w 3577"/>
              <a:gd name="T13" fmla="*/ 2147483647 h 4501"/>
              <a:gd name="T14" fmla="*/ 2147483647 w 3577"/>
              <a:gd name="T15" fmla="*/ 2147483647 h 4501"/>
              <a:gd name="T16" fmla="*/ 2147483647 w 3577"/>
              <a:gd name="T17" fmla="*/ 2147483647 h 4501"/>
              <a:gd name="T18" fmla="*/ 2147483647 w 3577"/>
              <a:gd name="T19" fmla="*/ 2147483647 h 4501"/>
              <a:gd name="T20" fmla="*/ 2147483647 w 3577"/>
              <a:gd name="T21" fmla="*/ 2147483647 h 4501"/>
              <a:gd name="T22" fmla="*/ 2147483647 w 3577"/>
              <a:gd name="T23" fmla="*/ 2147483647 h 4501"/>
              <a:gd name="T24" fmla="*/ 2147483647 w 3577"/>
              <a:gd name="T25" fmla="*/ 2147483647 h 4501"/>
              <a:gd name="T26" fmla="*/ 2147483647 w 3577"/>
              <a:gd name="T27" fmla="*/ 2147483647 h 4501"/>
              <a:gd name="T28" fmla="*/ 2147483647 w 3577"/>
              <a:gd name="T29" fmla="*/ 0 h 4501"/>
              <a:gd name="T30" fmla="*/ 2147483647 w 3577"/>
              <a:gd name="T31" fmla="*/ 2147483647 h 4501"/>
              <a:gd name="T32" fmla="*/ 2147483647 w 3577"/>
              <a:gd name="T33" fmla="*/ 2147483647 h 4501"/>
              <a:gd name="T34" fmla="*/ 2147483647 w 3577"/>
              <a:gd name="T35" fmla="*/ 2147483647 h 4501"/>
              <a:gd name="T36" fmla="*/ 2147483647 w 3577"/>
              <a:gd name="T37" fmla="*/ 2147483647 h 4501"/>
              <a:gd name="T38" fmla="*/ 2147483647 w 3577"/>
              <a:gd name="T39" fmla="*/ 2147483647 h 4501"/>
              <a:gd name="T40" fmla="*/ 2147483647 w 3577"/>
              <a:gd name="T41" fmla="*/ 2147483647 h 4501"/>
              <a:gd name="T42" fmla="*/ 2147483647 w 3577"/>
              <a:gd name="T43" fmla="*/ 2147483647 h 4501"/>
              <a:gd name="T44" fmla="*/ 2147483647 w 3577"/>
              <a:gd name="T45" fmla="*/ 2147483647 h 4501"/>
              <a:gd name="T46" fmla="*/ 2147483647 w 3577"/>
              <a:gd name="T47" fmla="*/ 2147483647 h 4501"/>
              <a:gd name="T48" fmla="*/ 2147483647 w 3577"/>
              <a:gd name="T49" fmla="*/ 2147483647 h 4501"/>
              <a:gd name="T50" fmla="*/ 2147483647 w 3577"/>
              <a:gd name="T51" fmla="*/ 2147483647 h 4501"/>
              <a:gd name="T52" fmla="*/ 2147483647 w 3577"/>
              <a:gd name="T53" fmla="*/ 2147483647 h 4501"/>
              <a:gd name="T54" fmla="*/ 2147483647 w 3577"/>
              <a:gd name="T55" fmla="*/ 2147483647 h 4501"/>
              <a:gd name="T56" fmla="*/ 2147483647 w 3577"/>
              <a:gd name="T57" fmla="*/ 2147483647 h 4501"/>
              <a:gd name="T58" fmla="*/ 2147483647 w 3577"/>
              <a:gd name="T59" fmla="*/ 2147483647 h 4501"/>
              <a:gd name="T60" fmla="*/ 2147483647 w 3577"/>
              <a:gd name="T61" fmla="*/ 2147483647 h 4501"/>
              <a:gd name="T62" fmla="*/ 2147483647 w 3577"/>
              <a:gd name="T63" fmla="*/ 2147483647 h 4501"/>
              <a:gd name="T64" fmla="*/ 2147483647 w 3577"/>
              <a:gd name="T65" fmla="*/ 2147483647 h 4501"/>
              <a:gd name="T66" fmla="*/ 2147483647 w 3577"/>
              <a:gd name="T67" fmla="*/ 2147483647 h 4501"/>
              <a:gd name="T68" fmla="*/ 2147483647 w 3577"/>
              <a:gd name="T69" fmla="*/ 2147483647 h 450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77"/>
              <a:gd name="T106" fmla="*/ 0 h 4501"/>
              <a:gd name="T107" fmla="*/ 3577 w 3577"/>
              <a:gd name="T108" fmla="*/ 4501 h 450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77" h="4501">
                <a:moveTo>
                  <a:pt x="61" y="3176"/>
                </a:moveTo>
                <a:lnTo>
                  <a:pt x="140" y="3262"/>
                </a:lnTo>
                <a:lnTo>
                  <a:pt x="158" y="3276"/>
                </a:lnTo>
                <a:lnTo>
                  <a:pt x="187" y="3202"/>
                </a:lnTo>
                <a:lnTo>
                  <a:pt x="197" y="3181"/>
                </a:lnTo>
                <a:lnTo>
                  <a:pt x="285" y="3015"/>
                </a:lnTo>
                <a:lnTo>
                  <a:pt x="297" y="2996"/>
                </a:lnTo>
                <a:lnTo>
                  <a:pt x="398" y="2851"/>
                </a:lnTo>
                <a:lnTo>
                  <a:pt x="410" y="2835"/>
                </a:lnTo>
                <a:lnTo>
                  <a:pt x="522" y="2708"/>
                </a:lnTo>
                <a:lnTo>
                  <a:pt x="535" y="2695"/>
                </a:lnTo>
                <a:lnTo>
                  <a:pt x="656" y="2584"/>
                </a:lnTo>
                <a:lnTo>
                  <a:pt x="668" y="2575"/>
                </a:lnTo>
                <a:lnTo>
                  <a:pt x="798" y="2478"/>
                </a:lnTo>
                <a:lnTo>
                  <a:pt x="813" y="2469"/>
                </a:lnTo>
                <a:lnTo>
                  <a:pt x="1094" y="2312"/>
                </a:lnTo>
                <a:lnTo>
                  <a:pt x="1111" y="2303"/>
                </a:lnTo>
                <a:lnTo>
                  <a:pt x="1722" y="2071"/>
                </a:lnTo>
                <a:lnTo>
                  <a:pt x="2323" y="1842"/>
                </a:lnTo>
                <a:lnTo>
                  <a:pt x="2588" y="1693"/>
                </a:lnTo>
                <a:lnTo>
                  <a:pt x="2704" y="1607"/>
                </a:lnTo>
                <a:lnTo>
                  <a:pt x="2813" y="1507"/>
                </a:lnTo>
                <a:lnTo>
                  <a:pt x="2912" y="1395"/>
                </a:lnTo>
                <a:lnTo>
                  <a:pt x="3001" y="1267"/>
                </a:lnTo>
                <a:lnTo>
                  <a:pt x="3079" y="1121"/>
                </a:lnTo>
                <a:lnTo>
                  <a:pt x="3146" y="953"/>
                </a:lnTo>
                <a:lnTo>
                  <a:pt x="3200" y="761"/>
                </a:lnTo>
                <a:lnTo>
                  <a:pt x="3241" y="542"/>
                </a:lnTo>
                <a:lnTo>
                  <a:pt x="3267" y="291"/>
                </a:lnTo>
                <a:lnTo>
                  <a:pt x="3276" y="0"/>
                </a:lnTo>
                <a:lnTo>
                  <a:pt x="3426" y="8"/>
                </a:lnTo>
                <a:lnTo>
                  <a:pt x="3576" y="16"/>
                </a:lnTo>
                <a:lnTo>
                  <a:pt x="3567" y="316"/>
                </a:lnTo>
                <a:lnTo>
                  <a:pt x="3565" y="333"/>
                </a:lnTo>
                <a:lnTo>
                  <a:pt x="3538" y="602"/>
                </a:lnTo>
                <a:lnTo>
                  <a:pt x="3535" y="622"/>
                </a:lnTo>
                <a:lnTo>
                  <a:pt x="3490" y="862"/>
                </a:lnTo>
                <a:lnTo>
                  <a:pt x="3485" y="883"/>
                </a:lnTo>
                <a:lnTo>
                  <a:pt x="3424" y="1096"/>
                </a:lnTo>
                <a:lnTo>
                  <a:pt x="3417" y="1118"/>
                </a:lnTo>
                <a:lnTo>
                  <a:pt x="3342" y="1307"/>
                </a:lnTo>
                <a:lnTo>
                  <a:pt x="3332" y="1328"/>
                </a:lnTo>
                <a:lnTo>
                  <a:pt x="3243" y="1494"/>
                </a:lnTo>
                <a:lnTo>
                  <a:pt x="3232" y="1513"/>
                </a:lnTo>
                <a:lnTo>
                  <a:pt x="3131" y="1659"/>
                </a:lnTo>
                <a:lnTo>
                  <a:pt x="3118" y="1675"/>
                </a:lnTo>
                <a:lnTo>
                  <a:pt x="3006" y="1802"/>
                </a:lnTo>
                <a:lnTo>
                  <a:pt x="2994" y="1815"/>
                </a:lnTo>
                <a:lnTo>
                  <a:pt x="2872" y="1926"/>
                </a:lnTo>
                <a:lnTo>
                  <a:pt x="2860" y="1936"/>
                </a:lnTo>
                <a:lnTo>
                  <a:pt x="2730" y="2032"/>
                </a:lnTo>
                <a:lnTo>
                  <a:pt x="2715" y="2042"/>
                </a:lnTo>
                <a:lnTo>
                  <a:pt x="2435" y="2199"/>
                </a:lnTo>
                <a:lnTo>
                  <a:pt x="2417" y="2207"/>
                </a:lnTo>
                <a:lnTo>
                  <a:pt x="1807" y="2440"/>
                </a:lnTo>
                <a:lnTo>
                  <a:pt x="1206" y="2669"/>
                </a:lnTo>
                <a:lnTo>
                  <a:pt x="941" y="2817"/>
                </a:lnTo>
                <a:lnTo>
                  <a:pt x="824" y="2904"/>
                </a:lnTo>
                <a:lnTo>
                  <a:pt x="715" y="3003"/>
                </a:lnTo>
                <a:lnTo>
                  <a:pt x="616" y="3115"/>
                </a:lnTo>
                <a:lnTo>
                  <a:pt x="527" y="3243"/>
                </a:lnTo>
                <a:lnTo>
                  <a:pt x="449" y="3389"/>
                </a:lnTo>
                <a:lnTo>
                  <a:pt x="446" y="3397"/>
                </a:lnTo>
                <a:lnTo>
                  <a:pt x="541" y="3391"/>
                </a:lnTo>
                <a:lnTo>
                  <a:pt x="639" y="3364"/>
                </a:lnTo>
                <a:lnTo>
                  <a:pt x="726" y="3318"/>
                </a:lnTo>
                <a:lnTo>
                  <a:pt x="103" y="4500"/>
                </a:lnTo>
                <a:lnTo>
                  <a:pt x="0" y="3078"/>
                </a:lnTo>
                <a:lnTo>
                  <a:pt x="61" y="3176"/>
                </a:lnTo>
              </a:path>
            </a:pathLst>
          </a:custGeom>
          <a:solidFill>
            <a:srgbClr val="808080"/>
          </a:solidFill>
          <a:ln w="9525">
            <a:solidFill>
              <a:srgbClr val="000000"/>
            </a:solidFill>
            <a:round/>
            <a:headEnd/>
            <a:tailEnd/>
          </a:ln>
        </p:spPr>
        <p:txBody>
          <a:bodyPr wrap="none" lIns="82945" tIns="41473" rIns="82945" bIns="41473" anchor="ctr">
            <a:prstTxWarp prst="textNoShape">
              <a:avLst/>
            </a:prstTxWarp>
          </a:bodyPr>
          <a:lstStyle/>
          <a:p>
            <a:endParaRPr lang="en-US"/>
          </a:p>
        </p:txBody>
      </p:sp>
      <p:pic>
        <p:nvPicPr>
          <p:cNvPr id="14346" name="Picture 18"/>
          <p:cNvPicPr>
            <a:picLocks noChangeAspect="1" noChangeArrowheads="1"/>
          </p:cNvPicPr>
          <p:nvPr/>
        </p:nvPicPr>
        <p:blipFill>
          <a:blip r:embed="rId4"/>
          <a:srcRect/>
          <a:stretch>
            <a:fillRect/>
          </a:stretch>
        </p:blipFill>
        <p:spPr bwMode="auto">
          <a:xfrm>
            <a:off x="7613281" y="4327655"/>
            <a:ext cx="1333440" cy="537176"/>
          </a:xfrm>
          <a:prstGeom prst="rect">
            <a:avLst/>
          </a:prstGeom>
          <a:noFill/>
          <a:ln w="9525">
            <a:noFill/>
            <a:round/>
            <a:headEnd/>
            <a:tailEnd/>
          </a:ln>
        </p:spPr>
      </p:pic>
      <p:pic>
        <p:nvPicPr>
          <p:cNvPr id="14347" name="Picture 22"/>
          <p:cNvPicPr>
            <a:picLocks noChangeAspect="1" noChangeArrowheads="1"/>
          </p:cNvPicPr>
          <p:nvPr/>
        </p:nvPicPr>
        <p:blipFill>
          <a:blip r:embed="rId5"/>
          <a:srcRect/>
          <a:stretch>
            <a:fillRect/>
          </a:stretch>
        </p:blipFill>
        <p:spPr bwMode="auto">
          <a:xfrm>
            <a:off x="433440" y="3506769"/>
            <a:ext cx="1036800" cy="406123"/>
          </a:xfrm>
          <a:prstGeom prst="rect">
            <a:avLst/>
          </a:prstGeom>
          <a:noFill/>
          <a:ln w="9525">
            <a:noFill/>
            <a:round/>
            <a:headEnd/>
            <a:tailEnd/>
          </a:ln>
        </p:spPr>
      </p:pic>
      <p:grpSp>
        <p:nvGrpSpPr>
          <p:cNvPr id="3" name="Group 25"/>
          <p:cNvGrpSpPr>
            <a:grpSpLocks/>
          </p:cNvGrpSpPr>
          <p:nvPr/>
        </p:nvGrpSpPr>
        <p:grpSpPr bwMode="auto">
          <a:xfrm>
            <a:off x="315361" y="3918652"/>
            <a:ext cx="663840" cy="940418"/>
            <a:chOff x="219" y="2721"/>
            <a:chExt cx="461" cy="653"/>
          </a:xfrm>
        </p:grpSpPr>
        <p:pic>
          <p:nvPicPr>
            <p:cNvPr id="14368" name="Picture 26"/>
            <p:cNvPicPr>
              <a:picLocks noChangeAspect="1" noChangeArrowheads="1"/>
            </p:cNvPicPr>
            <p:nvPr/>
          </p:nvPicPr>
          <p:blipFill>
            <a:blip r:embed="rId6"/>
            <a:srcRect/>
            <a:stretch>
              <a:fillRect/>
            </a:stretch>
          </p:blipFill>
          <p:spPr bwMode="auto">
            <a:xfrm>
              <a:off x="223" y="2721"/>
              <a:ext cx="454" cy="454"/>
            </a:xfrm>
            <a:prstGeom prst="rect">
              <a:avLst/>
            </a:prstGeom>
            <a:noFill/>
            <a:ln w="9525">
              <a:noFill/>
              <a:miter lim="800000"/>
              <a:headEnd/>
              <a:tailEnd/>
            </a:ln>
          </p:spPr>
        </p:pic>
        <p:sp>
          <p:nvSpPr>
            <p:cNvPr id="3099" name="Text Box 27"/>
            <p:cNvSpPr txBox="1">
              <a:spLocks noChangeArrowheads="1"/>
            </p:cNvSpPr>
            <p:nvPr/>
          </p:nvSpPr>
          <p:spPr bwMode="auto">
            <a:xfrm>
              <a:off x="219" y="3175"/>
              <a:ext cx="462" cy="200"/>
            </a:xfrm>
            <a:prstGeom prst="rect">
              <a:avLst/>
            </a:prstGeom>
            <a:noFill/>
            <a:ln w="9525">
              <a:noFill/>
              <a:round/>
              <a:headEnd/>
              <a:tailEnd/>
            </a:ln>
            <a:effectLst/>
          </p:spPr>
          <p:txBody>
            <a:bodyPr wrap="none" lIns="90000" tIns="59112" rIns="90000" bIns="45000">
              <a:prstTxWarp prst="textNoShape">
                <a:avLst/>
              </a:prstTxWarp>
            </a:bodyPr>
            <a:lstStyle/>
            <a:p>
              <a:pPr>
                <a:tabLst>
                  <a:tab pos="656650" algn="l"/>
                </a:tabLst>
                <a:defRPr/>
              </a:pPr>
              <a:r>
                <a:rPr lang="en-US" sz="1500" dirty="0">
                  <a:solidFill>
                    <a:srgbClr val="000000"/>
                  </a:solidFill>
                  <a:effectLst>
                    <a:outerShdw blurRad="38100" dist="38100" dir="2700000" algn="tl">
                      <a:srgbClr val="DDDDDD"/>
                    </a:outerShdw>
                  </a:effectLst>
                </a:rPr>
                <a:t>Tester</a:t>
              </a:r>
            </a:p>
          </p:txBody>
        </p:sp>
      </p:grpSp>
      <p:grpSp>
        <p:nvGrpSpPr>
          <p:cNvPr id="4" name="Group 28"/>
          <p:cNvGrpSpPr>
            <a:grpSpLocks/>
          </p:cNvGrpSpPr>
          <p:nvPr/>
        </p:nvGrpSpPr>
        <p:grpSpPr bwMode="auto">
          <a:xfrm>
            <a:off x="979200" y="3918652"/>
            <a:ext cx="950400" cy="940418"/>
            <a:chOff x="680" y="2721"/>
            <a:chExt cx="660" cy="653"/>
          </a:xfrm>
        </p:grpSpPr>
        <p:sp>
          <p:nvSpPr>
            <p:cNvPr id="14366" name="AutoShape 29"/>
            <p:cNvSpPr>
              <a:spLocks noChangeArrowheads="1"/>
            </p:cNvSpPr>
            <p:nvPr/>
          </p:nvSpPr>
          <p:spPr bwMode="auto">
            <a:xfrm>
              <a:off x="841" y="2721"/>
              <a:ext cx="340" cy="454"/>
            </a:xfrm>
            <a:prstGeom prst="can">
              <a:avLst>
                <a:gd name="adj" fmla="val 33382"/>
              </a:avLst>
            </a:prstGeom>
            <a:solidFill>
              <a:srgbClr val="99CCFF"/>
            </a:solidFill>
            <a:ln w="9525">
              <a:noFill/>
              <a:round/>
              <a:headEnd/>
              <a:tailEnd/>
            </a:ln>
          </p:spPr>
          <p:txBody>
            <a:bodyPr wrap="none" anchor="ctr">
              <a:prstTxWarp prst="textNoShape">
                <a:avLst/>
              </a:prstTxWarp>
            </a:bodyPr>
            <a:lstStyle/>
            <a:p>
              <a:endParaRPr lang="en-US"/>
            </a:p>
          </p:txBody>
        </p:sp>
        <p:sp>
          <p:nvSpPr>
            <p:cNvPr id="3102" name="Text Box 30"/>
            <p:cNvSpPr txBox="1">
              <a:spLocks noChangeArrowheads="1"/>
            </p:cNvSpPr>
            <p:nvPr/>
          </p:nvSpPr>
          <p:spPr bwMode="auto">
            <a:xfrm>
              <a:off x="680" y="3175"/>
              <a:ext cx="661" cy="200"/>
            </a:xfrm>
            <a:prstGeom prst="rect">
              <a:avLst/>
            </a:prstGeom>
            <a:noFill/>
            <a:ln w="9525">
              <a:noFill/>
              <a:round/>
              <a:headEnd/>
              <a:tailEnd/>
            </a:ln>
            <a:effectLst/>
          </p:spPr>
          <p:txBody>
            <a:bodyPr wrap="none" lIns="90000" tIns="59112" rIns="90000" bIns="45000">
              <a:prstTxWarp prst="textNoShape">
                <a:avLst/>
              </a:prstTxWarp>
            </a:bodyPr>
            <a:lstStyle/>
            <a:p>
              <a:pPr>
                <a:tabLst>
                  <a:tab pos="656650" algn="l"/>
                </a:tabLst>
                <a:defRPr/>
              </a:pPr>
              <a:r>
                <a:rPr lang="en-US" sz="1500" dirty="0">
                  <a:solidFill>
                    <a:srgbClr val="000000"/>
                  </a:solidFill>
                  <a:effectLst>
                    <a:outerShdw blurRad="38100" dist="38100" dir="2700000" algn="tl">
                      <a:srgbClr val="DDDDDD"/>
                    </a:outerShdw>
                  </a:effectLst>
                </a:rPr>
                <a:t>Database</a:t>
              </a:r>
            </a:p>
          </p:txBody>
        </p:sp>
      </p:grpSp>
      <p:pic>
        <p:nvPicPr>
          <p:cNvPr id="14350" name="Picture 34"/>
          <p:cNvPicPr>
            <a:picLocks noChangeAspect="1" noChangeArrowheads="1"/>
          </p:cNvPicPr>
          <p:nvPr/>
        </p:nvPicPr>
        <p:blipFill>
          <a:blip r:embed="rId7"/>
          <a:srcRect/>
          <a:stretch>
            <a:fillRect/>
          </a:stretch>
        </p:blipFill>
        <p:spPr bwMode="auto">
          <a:xfrm>
            <a:off x="563041" y="249147"/>
            <a:ext cx="1143360" cy="589021"/>
          </a:xfrm>
          <a:prstGeom prst="rect">
            <a:avLst/>
          </a:prstGeom>
          <a:noFill/>
          <a:ln w="9525">
            <a:noFill/>
            <a:round/>
            <a:headEnd/>
            <a:tailEnd/>
          </a:ln>
        </p:spPr>
      </p:pic>
      <p:sp>
        <p:nvSpPr>
          <p:cNvPr id="14352" name="TextBox 54"/>
          <p:cNvSpPr txBox="1">
            <a:spLocks noChangeArrowheads="1"/>
          </p:cNvSpPr>
          <p:nvPr/>
        </p:nvSpPr>
        <p:spPr bwMode="auto">
          <a:xfrm>
            <a:off x="1116001" y="1078674"/>
            <a:ext cx="1655097" cy="560810"/>
          </a:xfrm>
          <a:prstGeom prst="rect">
            <a:avLst/>
          </a:prstGeom>
          <a:noFill/>
          <a:ln w="9525">
            <a:noFill/>
            <a:miter lim="800000"/>
            <a:headEnd/>
            <a:tailEnd/>
          </a:ln>
        </p:spPr>
        <p:txBody>
          <a:bodyPr wrap="none" lIns="82945" tIns="41473" rIns="82945" bIns="41473">
            <a:prstTxWarp prst="textNoShape">
              <a:avLst/>
            </a:prstTxWarp>
            <a:spAutoFit/>
          </a:bodyPr>
          <a:lstStyle/>
          <a:p>
            <a:pPr algn="ctr"/>
            <a:r>
              <a:rPr lang="en-US" sz="1500" dirty="0"/>
              <a:t>INB MOBY Services</a:t>
            </a:r>
          </a:p>
          <a:p>
            <a:pPr algn="ctr"/>
            <a:r>
              <a:rPr lang="en-US" sz="1500" dirty="0"/>
              <a:t>(+600)</a:t>
            </a:r>
          </a:p>
        </p:txBody>
      </p:sp>
      <p:cxnSp>
        <p:nvCxnSpPr>
          <p:cNvPr id="14353" name="Straight Arrow Connector 59"/>
          <p:cNvCxnSpPr>
            <a:cxnSpLocks noChangeShapeType="1"/>
            <a:stCxn id="14341" idx="3"/>
            <a:endCxn id="78" idx="2"/>
          </p:cNvCxnSpPr>
          <p:nvPr/>
        </p:nvCxnSpPr>
        <p:spPr bwMode="auto">
          <a:xfrm rot="16200000" flipH="1">
            <a:off x="5163075" y="781420"/>
            <a:ext cx="875612" cy="2622240"/>
          </a:xfrm>
          <a:prstGeom prst="straightConnector1">
            <a:avLst/>
          </a:prstGeom>
          <a:noFill/>
          <a:ln w="38100">
            <a:solidFill>
              <a:srgbClr val="508CC3"/>
            </a:solidFill>
            <a:round/>
            <a:headEnd/>
            <a:tailEnd type="arrow" w="med" len="med"/>
          </a:ln>
        </p:spPr>
      </p:cxnSp>
      <p:cxnSp>
        <p:nvCxnSpPr>
          <p:cNvPr id="14354" name="Straight Arrow Connector 60"/>
          <p:cNvCxnSpPr>
            <a:cxnSpLocks noChangeShapeType="1"/>
            <a:stCxn id="14370" idx="3"/>
            <a:endCxn id="78" idx="2"/>
          </p:cNvCxnSpPr>
          <p:nvPr/>
        </p:nvCxnSpPr>
        <p:spPr bwMode="auto">
          <a:xfrm rot="16200000" flipH="1">
            <a:off x="7075394" y="886540"/>
            <a:ext cx="887133" cy="2400480"/>
          </a:xfrm>
          <a:prstGeom prst="straightConnector1">
            <a:avLst/>
          </a:prstGeom>
          <a:noFill/>
          <a:ln w="38100">
            <a:solidFill>
              <a:srgbClr val="508CC3"/>
            </a:solidFill>
            <a:round/>
            <a:headEnd/>
            <a:tailEnd type="arrow" w="med" len="med"/>
          </a:ln>
        </p:spPr>
      </p:cxnSp>
      <p:sp>
        <p:nvSpPr>
          <p:cNvPr id="64" name="AutoShape 13"/>
          <p:cNvSpPr>
            <a:spLocks noChangeArrowheads="1"/>
          </p:cNvSpPr>
          <p:nvPr/>
        </p:nvSpPr>
        <p:spPr bwMode="auto">
          <a:xfrm>
            <a:off x="1738080" y="5157182"/>
            <a:ext cx="2429280" cy="911615"/>
          </a:xfrm>
          <a:prstGeom prst="hexagon">
            <a:avLst>
              <a:gd name="adj" fmla="val 68586"/>
              <a:gd name="vf" fmla="val 115470"/>
            </a:avLst>
          </a:prstGeom>
          <a:solidFill>
            <a:srgbClr val="008040">
              <a:alpha val="37000"/>
            </a:srgbClr>
          </a:solidFill>
          <a:ln w="9525">
            <a:solidFill>
              <a:schemeClr val="tx1"/>
            </a:solidFill>
            <a:round/>
            <a:headEnd/>
            <a:tailEnd/>
          </a:ln>
          <a:effectLst>
            <a:outerShdw blurRad="50800" dist="38100" dir="2700000">
              <a:srgbClr val="000000">
                <a:alpha val="43000"/>
              </a:srgbClr>
            </a:outerShdw>
          </a:effectLst>
        </p:spPr>
        <p:txBody>
          <a:bodyPr wrap="none" lIns="81639" tIns="55221" rIns="81639" bIns="40820" anchor="ctr">
            <a:prstTxWarp prst="textNoShape">
              <a:avLst/>
            </a:prstTxWarp>
          </a:bodyPr>
          <a:lstStyle/>
          <a:p>
            <a:pPr algn="ctr">
              <a:tabLst>
                <a:tab pos="656650" algn="l"/>
                <a:tab pos="1313299" algn="l"/>
              </a:tabLst>
              <a:defRPr/>
            </a:pPr>
            <a:r>
              <a:rPr lang="en-US" sz="1300" b="1" dirty="0" err="1">
                <a:solidFill>
                  <a:srgbClr val="000000"/>
                </a:solidFill>
              </a:rPr>
              <a:t>INBmassTester</a:t>
            </a:r>
            <a:endParaRPr lang="en-US" sz="1300" b="1" dirty="0">
              <a:solidFill>
                <a:srgbClr val="000000"/>
              </a:solidFill>
            </a:endParaRPr>
          </a:p>
          <a:p>
            <a:pPr algn="ctr">
              <a:tabLst>
                <a:tab pos="656650" algn="l"/>
                <a:tab pos="1313299" algn="l"/>
              </a:tabLst>
              <a:defRPr/>
            </a:pPr>
            <a:r>
              <a:rPr lang="en-US" sz="1300" dirty="0">
                <a:solidFill>
                  <a:srgbClr val="000000"/>
                </a:solidFill>
              </a:rPr>
              <a:t>(periodically launched)</a:t>
            </a:r>
          </a:p>
        </p:txBody>
      </p:sp>
      <p:cxnSp>
        <p:nvCxnSpPr>
          <p:cNvPr id="14356" name="Straight Arrow Connector 65"/>
          <p:cNvCxnSpPr>
            <a:cxnSpLocks noChangeShapeType="1"/>
            <a:stCxn id="14338" idx="2"/>
            <a:endCxn id="64" idx="2"/>
          </p:cNvCxnSpPr>
          <p:nvPr/>
        </p:nvCxnSpPr>
        <p:spPr bwMode="auto">
          <a:xfrm rot="16200000" flipH="1">
            <a:off x="1078525" y="4952715"/>
            <a:ext cx="662470" cy="656640"/>
          </a:xfrm>
          <a:prstGeom prst="curvedConnector2">
            <a:avLst/>
          </a:prstGeom>
          <a:noFill/>
          <a:ln w="38100">
            <a:solidFill>
              <a:schemeClr val="tx1"/>
            </a:solidFill>
            <a:round/>
            <a:headEnd type="oval" w="med" len="med"/>
            <a:tailEnd type="oval" w="med" len="med"/>
          </a:ln>
        </p:spPr>
      </p:cxnSp>
      <p:pic>
        <p:nvPicPr>
          <p:cNvPr id="14357" name="Picture 72" descr="Picture 1.png"/>
          <p:cNvPicPr>
            <a:picLocks noChangeAspect="1"/>
          </p:cNvPicPr>
          <p:nvPr/>
        </p:nvPicPr>
        <p:blipFill>
          <a:blip r:embed="rId8"/>
          <a:srcRect/>
          <a:stretch>
            <a:fillRect/>
          </a:stretch>
        </p:blipFill>
        <p:spPr bwMode="auto">
          <a:xfrm>
            <a:off x="4226401" y="3359873"/>
            <a:ext cx="1026720" cy="1036909"/>
          </a:xfrm>
          <a:prstGeom prst="rect">
            <a:avLst/>
          </a:prstGeom>
          <a:noFill/>
          <a:ln w="9525">
            <a:noFill/>
            <a:miter lim="800000"/>
            <a:headEnd/>
            <a:tailEnd/>
          </a:ln>
        </p:spPr>
      </p:pic>
      <p:sp>
        <p:nvSpPr>
          <p:cNvPr id="78" name="AutoShape 13"/>
          <p:cNvSpPr>
            <a:spLocks noChangeArrowheads="1"/>
          </p:cNvSpPr>
          <p:nvPr/>
        </p:nvSpPr>
        <p:spPr bwMode="auto">
          <a:xfrm>
            <a:off x="6912001" y="2530347"/>
            <a:ext cx="1807200" cy="911615"/>
          </a:xfrm>
          <a:prstGeom prst="hexagon">
            <a:avLst>
              <a:gd name="adj" fmla="val 0"/>
              <a:gd name="vf" fmla="val 115470"/>
            </a:avLst>
          </a:prstGeom>
          <a:solidFill>
            <a:srgbClr val="008040">
              <a:alpha val="37000"/>
            </a:srgbClr>
          </a:solidFill>
          <a:ln w="9525">
            <a:solidFill>
              <a:schemeClr val="tx1"/>
            </a:solidFill>
            <a:round/>
            <a:headEnd/>
            <a:tailEnd/>
          </a:ln>
          <a:effectLst>
            <a:outerShdw blurRad="50800" dist="38100" dir="2700000">
              <a:srgbClr val="000000">
                <a:alpha val="43000"/>
              </a:srgbClr>
            </a:outerShdw>
          </a:effectLst>
        </p:spPr>
        <p:txBody>
          <a:bodyPr wrap="none" lIns="81639" tIns="55221" rIns="81639" bIns="40820" anchor="ctr">
            <a:prstTxWarp prst="textNoShape">
              <a:avLst/>
            </a:prstTxWarp>
          </a:bodyPr>
          <a:lstStyle/>
          <a:p>
            <a:pPr algn="ctr">
              <a:tabLst>
                <a:tab pos="656650" algn="l"/>
                <a:tab pos="1313299" algn="l"/>
                <a:tab pos="1969949" algn="l"/>
              </a:tabLst>
              <a:defRPr/>
            </a:pPr>
            <a:r>
              <a:rPr lang="en-US" sz="1300" b="1" dirty="0" err="1">
                <a:solidFill>
                  <a:srgbClr val="000000"/>
                </a:solidFill>
              </a:rPr>
              <a:t>getMOBYWSDL</a:t>
            </a:r>
            <a:endParaRPr lang="en-US" sz="1300" b="1" dirty="0">
              <a:solidFill>
                <a:srgbClr val="000000"/>
              </a:solidFill>
            </a:endParaRPr>
          </a:p>
          <a:p>
            <a:pPr algn="ctr">
              <a:tabLst>
                <a:tab pos="656650" algn="l"/>
                <a:tab pos="1313299" algn="l"/>
                <a:tab pos="1969949" algn="l"/>
              </a:tabLst>
              <a:defRPr/>
            </a:pPr>
            <a:r>
              <a:rPr lang="en-US" sz="1300" dirty="0">
                <a:solidFill>
                  <a:srgbClr val="000000"/>
                </a:solidFill>
              </a:rPr>
              <a:t>(used by EMBRACE)</a:t>
            </a:r>
          </a:p>
        </p:txBody>
      </p:sp>
      <p:sp>
        <p:nvSpPr>
          <p:cNvPr id="14359" name="Freeform 2"/>
          <p:cNvSpPr>
            <a:spLocks noChangeArrowheads="1"/>
          </p:cNvSpPr>
          <p:nvPr/>
        </p:nvSpPr>
        <p:spPr bwMode="auto">
          <a:xfrm rot="20762581" flipH="1">
            <a:off x="6243840" y="3387236"/>
            <a:ext cx="2085120" cy="1088754"/>
          </a:xfrm>
          <a:custGeom>
            <a:avLst/>
            <a:gdLst>
              <a:gd name="T0" fmla="*/ 2147483647 w 5578"/>
              <a:gd name="T1" fmla="*/ 2147483647 h 2610"/>
              <a:gd name="T2" fmla="*/ 2147483647 w 5578"/>
              <a:gd name="T3" fmla="*/ 2147483647 h 2610"/>
              <a:gd name="T4" fmla="*/ 2147483647 w 5578"/>
              <a:gd name="T5" fmla="*/ 2147483647 h 2610"/>
              <a:gd name="T6" fmla="*/ 2147483647 w 5578"/>
              <a:gd name="T7" fmla="*/ 2147483647 h 2610"/>
              <a:gd name="T8" fmla="*/ 2147483647 w 5578"/>
              <a:gd name="T9" fmla="*/ 2147483647 h 2610"/>
              <a:gd name="T10" fmla="*/ 2147483647 w 5578"/>
              <a:gd name="T11" fmla="*/ 2147483647 h 2610"/>
              <a:gd name="T12" fmla="*/ 2147483647 w 5578"/>
              <a:gd name="T13" fmla="*/ 2147483647 h 2610"/>
              <a:gd name="T14" fmla="*/ 2147483647 w 5578"/>
              <a:gd name="T15" fmla="*/ 2147483647 h 2610"/>
              <a:gd name="T16" fmla="*/ 2147483647 w 5578"/>
              <a:gd name="T17" fmla="*/ 2147483647 h 2610"/>
              <a:gd name="T18" fmla="*/ 2147483647 w 5578"/>
              <a:gd name="T19" fmla="*/ 2147483647 h 2610"/>
              <a:gd name="T20" fmla="*/ 2147483647 w 5578"/>
              <a:gd name="T21" fmla="*/ 2147483647 h 2610"/>
              <a:gd name="T22" fmla="*/ 2147483647 w 5578"/>
              <a:gd name="T23" fmla="*/ 2147483647 h 2610"/>
              <a:gd name="T24" fmla="*/ 2147483647 w 5578"/>
              <a:gd name="T25" fmla="*/ 2147483647 h 2610"/>
              <a:gd name="T26" fmla="*/ 2147483647 w 5578"/>
              <a:gd name="T27" fmla="*/ 2147483647 h 2610"/>
              <a:gd name="T28" fmla="*/ 2147483647 w 5578"/>
              <a:gd name="T29" fmla="*/ 2147483647 h 2610"/>
              <a:gd name="T30" fmla="*/ 2147483647 w 5578"/>
              <a:gd name="T31" fmla="*/ 2147483647 h 2610"/>
              <a:gd name="T32" fmla="*/ 2147483647 w 5578"/>
              <a:gd name="T33" fmla="*/ 2147483647 h 2610"/>
              <a:gd name="T34" fmla="*/ 2147483647 w 5578"/>
              <a:gd name="T35" fmla="*/ 2147483647 h 2610"/>
              <a:gd name="T36" fmla="*/ 2147483647 w 5578"/>
              <a:gd name="T37" fmla="*/ 2147483647 h 2610"/>
              <a:gd name="T38" fmla="*/ 2147483647 w 5578"/>
              <a:gd name="T39" fmla="*/ 2147483647 h 2610"/>
              <a:gd name="T40" fmla="*/ 2147483647 w 5578"/>
              <a:gd name="T41" fmla="*/ 2147483647 h 2610"/>
              <a:gd name="T42" fmla="*/ 2147483647 w 5578"/>
              <a:gd name="T43" fmla="*/ 2147483647 h 2610"/>
              <a:gd name="T44" fmla="*/ 2147483647 w 5578"/>
              <a:gd name="T45" fmla="*/ 2147483647 h 2610"/>
              <a:gd name="T46" fmla="*/ 2147483647 w 5578"/>
              <a:gd name="T47" fmla="*/ 2147483647 h 2610"/>
              <a:gd name="T48" fmla="*/ 2147483647 w 5578"/>
              <a:gd name="T49" fmla="*/ 2147483647 h 2610"/>
              <a:gd name="T50" fmla="*/ 2147483647 w 5578"/>
              <a:gd name="T51" fmla="*/ 2147483647 h 2610"/>
              <a:gd name="T52" fmla="*/ 2147483647 w 5578"/>
              <a:gd name="T53" fmla="*/ 2147483647 h 2610"/>
              <a:gd name="T54" fmla="*/ 2147483647 w 5578"/>
              <a:gd name="T55" fmla="*/ 2147483647 h 2610"/>
              <a:gd name="T56" fmla="*/ 2147483647 w 5578"/>
              <a:gd name="T57" fmla="*/ 2147483647 h 2610"/>
              <a:gd name="T58" fmla="*/ 2147483647 w 5578"/>
              <a:gd name="T59" fmla="*/ 2147483647 h 2610"/>
              <a:gd name="T60" fmla="*/ 2147483647 w 5578"/>
              <a:gd name="T61" fmla="*/ 2147483647 h 2610"/>
              <a:gd name="T62" fmla="*/ 2147483647 w 5578"/>
              <a:gd name="T63" fmla="*/ 2147483647 h 2610"/>
              <a:gd name="T64" fmla="*/ 2147483647 w 5578"/>
              <a:gd name="T65" fmla="*/ 2147483647 h 2610"/>
              <a:gd name="T66" fmla="*/ 2147483647 w 5578"/>
              <a:gd name="T67" fmla="*/ 2147483647 h 2610"/>
              <a:gd name="T68" fmla="*/ 2147483647 w 5578"/>
              <a:gd name="T69" fmla="*/ 2147483647 h 2610"/>
              <a:gd name="T70" fmla="*/ 2147483647 w 5578"/>
              <a:gd name="T71" fmla="*/ 2147483647 h 2610"/>
              <a:gd name="T72" fmla="*/ 2147483647 w 5578"/>
              <a:gd name="T73" fmla="*/ 2147483647 h 2610"/>
              <a:gd name="T74" fmla="*/ 2147483647 w 5578"/>
              <a:gd name="T75" fmla="*/ 2147483647 h 2610"/>
              <a:gd name="T76" fmla="*/ 2147483647 w 5578"/>
              <a:gd name="T77" fmla="*/ 2147483647 h 2610"/>
              <a:gd name="T78" fmla="*/ 2147483647 w 5578"/>
              <a:gd name="T79" fmla="*/ 2147483647 h 2610"/>
              <a:gd name="T80" fmla="*/ 2147483647 w 5578"/>
              <a:gd name="T81" fmla="*/ 2147483647 h 2610"/>
              <a:gd name="T82" fmla="*/ 2147483647 w 5578"/>
              <a:gd name="T83" fmla="*/ 2147483647 h 2610"/>
              <a:gd name="T84" fmla="*/ 2147483647 w 5578"/>
              <a:gd name="T85" fmla="*/ 2147483647 h 2610"/>
              <a:gd name="T86" fmla="*/ 2147483647 w 5578"/>
              <a:gd name="T87" fmla="*/ 2147483647 h 2610"/>
              <a:gd name="T88" fmla="*/ 2147483647 w 5578"/>
              <a:gd name="T89" fmla="*/ 2147483647 h 2610"/>
              <a:gd name="T90" fmla="*/ 2147483647 w 5578"/>
              <a:gd name="T91" fmla="*/ 2147483647 h 2610"/>
              <a:gd name="T92" fmla="*/ 2147483647 w 5578"/>
              <a:gd name="T93" fmla="*/ 2147483647 h 2610"/>
              <a:gd name="T94" fmla="*/ 2147483647 w 5578"/>
              <a:gd name="T95" fmla="*/ 2147483647 h 2610"/>
              <a:gd name="T96" fmla="*/ 2147483647 w 5578"/>
              <a:gd name="T97" fmla="*/ 2147483647 h 2610"/>
              <a:gd name="T98" fmla="*/ 2147483647 w 5578"/>
              <a:gd name="T99" fmla="*/ 2147483647 h 2610"/>
              <a:gd name="T100" fmla="*/ 2147483647 w 5578"/>
              <a:gd name="T101" fmla="*/ 2147483647 h 2610"/>
              <a:gd name="T102" fmla="*/ 2147483647 w 5578"/>
              <a:gd name="T103" fmla="*/ 2147483647 h 2610"/>
              <a:gd name="T104" fmla="*/ 2147483647 w 5578"/>
              <a:gd name="T105" fmla="*/ 2147483647 h 2610"/>
              <a:gd name="T106" fmla="*/ 2147483647 w 5578"/>
              <a:gd name="T107" fmla="*/ 2147483647 h 2610"/>
              <a:gd name="T108" fmla="*/ 2147483647 w 5578"/>
              <a:gd name="T109" fmla="*/ 2147483647 h 2610"/>
              <a:gd name="T110" fmla="*/ 2147483647 w 5578"/>
              <a:gd name="T111" fmla="*/ 2147483647 h 2610"/>
              <a:gd name="T112" fmla="*/ 2147483647 w 5578"/>
              <a:gd name="T113" fmla="*/ 2147483647 h 2610"/>
              <a:gd name="T114" fmla="*/ 2147483647 w 5578"/>
              <a:gd name="T115" fmla="*/ 2147483647 h 2610"/>
              <a:gd name="T116" fmla="*/ 0 w 5578"/>
              <a:gd name="T117" fmla="*/ 2147483647 h 2610"/>
              <a:gd name="T118" fmla="*/ 2147483647 w 5578"/>
              <a:gd name="T119" fmla="*/ 0 h 2610"/>
              <a:gd name="T120" fmla="*/ 2147483647 w 5578"/>
              <a:gd name="T121" fmla="*/ 2147483647 h 261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578"/>
              <a:gd name="T184" fmla="*/ 0 h 2610"/>
              <a:gd name="T185" fmla="*/ 5578 w 5578"/>
              <a:gd name="T186" fmla="*/ 2610 h 261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578" h="2610">
                <a:moveTo>
                  <a:pt x="997" y="77"/>
                </a:moveTo>
                <a:lnTo>
                  <a:pt x="949" y="168"/>
                </a:lnTo>
                <a:lnTo>
                  <a:pt x="931" y="222"/>
                </a:lnTo>
                <a:lnTo>
                  <a:pt x="1276" y="231"/>
                </a:lnTo>
                <a:lnTo>
                  <a:pt x="1286" y="232"/>
                </a:lnTo>
                <a:lnTo>
                  <a:pt x="2389" y="337"/>
                </a:lnTo>
                <a:lnTo>
                  <a:pt x="2398" y="338"/>
                </a:lnTo>
                <a:lnTo>
                  <a:pt x="2886" y="418"/>
                </a:lnTo>
                <a:lnTo>
                  <a:pt x="2894" y="419"/>
                </a:lnTo>
                <a:lnTo>
                  <a:pt x="3339" y="516"/>
                </a:lnTo>
                <a:lnTo>
                  <a:pt x="3348" y="518"/>
                </a:lnTo>
                <a:lnTo>
                  <a:pt x="3751" y="632"/>
                </a:lnTo>
                <a:lnTo>
                  <a:pt x="3761" y="636"/>
                </a:lnTo>
                <a:lnTo>
                  <a:pt x="4122" y="768"/>
                </a:lnTo>
                <a:lnTo>
                  <a:pt x="4134" y="773"/>
                </a:lnTo>
                <a:lnTo>
                  <a:pt x="4452" y="922"/>
                </a:lnTo>
                <a:lnTo>
                  <a:pt x="4466" y="930"/>
                </a:lnTo>
                <a:lnTo>
                  <a:pt x="4742" y="1097"/>
                </a:lnTo>
                <a:lnTo>
                  <a:pt x="4757" y="1107"/>
                </a:lnTo>
                <a:lnTo>
                  <a:pt x="4990" y="1292"/>
                </a:lnTo>
                <a:lnTo>
                  <a:pt x="5006" y="1307"/>
                </a:lnTo>
                <a:lnTo>
                  <a:pt x="5197" y="1509"/>
                </a:lnTo>
                <a:lnTo>
                  <a:pt x="5209" y="1523"/>
                </a:lnTo>
                <a:lnTo>
                  <a:pt x="5288" y="1631"/>
                </a:lnTo>
                <a:lnTo>
                  <a:pt x="5295" y="1641"/>
                </a:lnTo>
                <a:lnTo>
                  <a:pt x="5364" y="1753"/>
                </a:lnTo>
                <a:lnTo>
                  <a:pt x="5370" y="1765"/>
                </a:lnTo>
                <a:lnTo>
                  <a:pt x="5429" y="1881"/>
                </a:lnTo>
                <a:lnTo>
                  <a:pt x="5434" y="1893"/>
                </a:lnTo>
                <a:lnTo>
                  <a:pt x="5482" y="2014"/>
                </a:lnTo>
                <a:lnTo>
                  <a:pt x="5486" y="2027"/>
                </a:lnTo>
                <a:lnTo>
                  <a:pt x="5523" y="2152"/>
                </a:lnTo>
                <a:lnTo>
                  <a:pt x="5526" y="2165"/>
                </a:lnTo>
                <a:lnTo>
                  <a:pt x="5553" y="2294"/>
                </a:lnTo>
                <a:lnTo>
                  <a:pt x="5555" y="2313"/>
                </a:lnTo>
                <a:lnTo>
                  <a:pt x="5577" y="2585"/>
                </a:lnTo>
                <a:lnTo>
                  <a:pt x="5427" y="2597"/>
                </a:lnTo>
                <a:lnTo>
                  <a:pt x="5277" y="2609"/>
                </a:lnTo>
                <a:lnTo>
                  <a:pt x="5257" y="2345"/>
                </a:lnTo>
                <a:lnTo>
                  <a:pt x="5234" y="2231"/>
                </a:lnTo>
                <a:lnTo>
                  <a:pt x="5200" y="2118"/>
                </a:lnTo>
                <a:lnTo>
                  <a:pt x="5157" y="2010"/>
                </a:lnTo>
                <a:lnTo>
                  <a:pt x="5105" y="1905"/>
                </a:lnTo>
                <a:lnTo>
                  <a:pt x="5043" y="1804"/>
                </a:lnTo>
                <a:lnTo>
                  <a:pt x="4973" y="1708"/>
                </a:lnTo>
                <a:lnTo>
                  <a:pt x="4795" y="1521"/>
                </a:lnTo>
                <a:lnTo>
                  <a:pt x="4578" y="1348"/>
                </a:lnTo>
                <a:lnTo>
                  <a:pt x="4317" y="1190"/>
                </a:lnTo>
                <a:lnTo>
                  <a:pt x="4012" y="1047"/>
                </a:lnTo>
                <a:lnTo>
                  <a:pt x="3664" y="919"/>
                </a:lnTo>
                <a:lnTo>
                  <a:pt x="3271" y="808"/>
                </a:lnTo>
                <a:lnTo>
                  <a:pt x="2834" y="713"/>
                </a:lnTo>
                <a:lnTo>
                  <a:pt x="2355" y="635"/>
                </a:lnTo>
                <a:lnTo>
                  <a:pt x="1263" y="531"/>
                </a:lnTo>
                <a:lnTo>
                  <a:pt x="923" y="521"/>
                </a:lnTo>
                <a:lnTo>
                  <a:pt x="940" y="581"/>
                </a:lnTo>
                <a:lnTo>
                  <a:pt x="983" y="673"/>
                </a:lnTo>
                <a:lnTo>
                  <a:pt x="1037" y="750"/>
                </a:lnTo>
                <a:lnTo>
                  <a:pt x="0" y="347"/>
                </a:lnTo>
                <a:lnTo>
                  <a:pt x="1058" y="0"/>
                </a:lnTo>
                <a:lnTo>
                  <a:pt x="997" y="77"/>
                </a:lnTo>
              </a:path>
            </a:pathLst>
          </a:custGeom>
          <a:solidFill>
            <a:srgbClr val="808080"/>
          </a:solidFill>
          <a:ln w="9525">
            <a:solidFill>
              <a:srgbClr val="000000"/>
            </a:solidFill>
            <a:round/>
            <a:headEnd/>
            <a:tailEnd/>
          </a:ln>
        </p:spPr>
        <p:txBody>
          <a:bodyPr wrap="none" lIns="82945" tIns="41473" rIns="82945" bIns="41473" anchor="ctr">
            <a:prstTxWarp prst="textNoShape">
              <a:avLst/>
            </a:prstTxWarp>
          </a:bodyPr>
          <a:lstStyle/>
          <a:p>
            <a:endParaRPr lang="en-US"/>
          </a:p>
        </p:txBody>
      </p:sp>
      <p:cxnSp>
        <p:nvCxnSpPr>
          <p:cNvPr id="14360" name="Straight Arrow Connector 65"/>
          <p:cNvCxnSpPr>
            <a:cxnSpLocks noChangeShapeType="1"/>
            <a:stCxn id="14338" idx="0"/>
            <a:endCxn id="3085" idx="2"/>
          </p:cNvCxnSpPr>
          <p:nvPr/>
        </p:nvCxnSpPr>
        <p:spPr bwMode="auto">
          <a:xfrm rot="5400000" flipH="1" flipV="1">
            <a:off x="1291661" y="2775214"/>
            <a:ext cx="374439" cy="794880"/>
          </a:xfrm>
          <a:prstGeom prst="curvedConnector2">
            <a:avLst/>
          </a:prstGeom>
          <a:noFill/>
          <a:ln w="38100">
            <a:solidFill>
              <a:schemeClr val="tx1"/>
            </a:solidFill>
            <a:round/>
            <a:headEnd type="oval" w="med" len="med"/>
            <a:tailEnd type="oval" w="med" len="med"/>
          </a:ln>
        </p:spPr>
      </p:cxnSp>
      <p:cxnSp>
        <p:nvCxnSpPr>
          <p:cNvPr id="14361" name="Straight Arrow Connector 90"/>
          <p:cNvCxnSpPr>
            <a:cxnSpLocks noChangeShapeType="1"/>
            <a:stCxn id="3078" idx="2"/>
            <a:endCxn id="3085" idx="2"/>
          </p:cNvCxnSpPr>
          <p:nvPr/>
        </p:nvCxnSpPr>
        <p:spPr bwMode="auto">
          <a:xfrm rot="5400000">
            <a:off x="2975716" y="1204782"/>
            <a:ext cx="851130" cy="1800000"/>
          </a:xfrm>
          <a:prstGeom prst="straightConnector1">
            <a:avLst/>
          </a:prstGeom>
          <a:noFill/>
          <a:ln w="38100">
            <a:solidFill>
              <a:srgbClr val="508CC3"/>
            </a:solidFill>
            <a:prstDash val="sysDash"/>
            <a:round/>
            <a:headEnd/>
            <a:tailEnd type="arrow" w="med" len="med"/>
          </a:ln>
        </p:spPr>
      </p:cxnSp>
      <p:cxnSp>
        <p:nvCxnSpPr>
          <p:cNvPr id="14362" name="Straight Arrow Connector 93"/>
          <p:cNvCxnSpPr>
            <a:cxnSpLocks noChangeShapeType="1"/>
            <a:stCxn id="14370" idx="3"/>
            <a:endCxn id="3085" idx="2"/>
          </p:cNvCxnSpPr>
          <p:nvPr/>
        </p:nvCxnSpPr>
        <p:spPr bwMode="auto">
          <a:xfrm rot="5400000">
            <a:off x="4556113" y="767740"/>
            <a:ext cx="887133" cy="2638080"/>
          </a:xfrm>
          <a:prstGeom prst="straightConnector1">
            <a:avLst/>
          </a:prstGeom>
          <a:noFill/>
          <a:ln w="38100">
            <a:solidFill>
              <a:srgbClr val="508CC3"/>
            </a:solidFill>
            <a:prstDash val="sysDash"/>
            <a:round/>
            <a:headEnd/>
            <a:tailEnd type="arrow" w="med" len="med"/>
          </a:ln>
        </p:spPr>
      </p:cxnSp>
      <p:sp>
        <p:nvSpPr>
          <p:cNvPr id="14363" name="Freeform 2"/>
          <p:cNvSpPr>
            <a:spLocks noChangeArrowheads="1"/>
          </p:cNvSpPr>
          <p:nvPr/>
        </p:nvSpPr>
        <p:spPr bwMode="auto">
          <a:xfrm flipV="1">
            <a:off x="3880800" y="4949800"/>
            <a:ext cx="2350080" cy="829527"/>
          </a:xfrm>
          <a:custGeom>
            <a:avLst/>
            <a:gdLst>
              <a:gd name="T0" fmla="*/ 2147483647 w 5578"/>
              <a:gd name="T1" fmla="*/ 2147483647 h 2610"/>
              <a:gd name="T2" fmla="*/ 2147483647 w 5578"/>
              <a:gd name="T3" fmla="*/ 2147483647 h 2610"/>
              <a:gd name="T4" fmla="*/ 2147483647 w 5578"/>
              <a:gd name="T5" fmla="*/ 2147483647 h 2610"/>
              <a:gd name="T6" fmla="*/ 2147483647 w 5578"/>
              <a:gd name="T7" fmla="*/ 2147483647 h 2610"/>
              <a:gd name="T8" fmla="*/ 2147483647 w 5578"/>
              <a:gd name="T9" fmla="*/ 2147483647 h 2610"/>
              <a:gd name="T10" fmla="*/ 2147483647 w 5578"/>
              <a:gd name="T11" fmla="*/ 2147483647 h 2610"/>
              <a:gd name="T12" fmla="*/ 2147483647 w 5578"/>
              <a:gd name="T13" fmla="*/ 2147483647 h 2610"/>
              <a:gd name="T14" fmla="*/ 2147483647 w 5578"/>
              <a:gd name="T15" fmla="*/ 2147483647 h 2610"/>
              <a:gd name="T16" fmla="*/ 2147483647 w 5578"/>
              <a:gd name="T17" fmla="*/ 2147483647 h 2610"/>
              <a:gd name="T18" fmla="*/ 2147483647 w 5578"/>
              <a:gd name="T19" fmla="*/ 2147483647 h 2610"/>
              <a:gd name="T20" fmla="*/ 2147483647 w 5578"/>
              <a:gd name="T21" fmla="*/ 2147483647 h 2610"/>
              <a:gd name="T22" fmla="*/ 2147483647 w 5578"/>
              <a:gd name="T23" fmla="*/ 2147483647 h 2610"/>
              <a:gd name="T24" fmla="*/ 2147483647 w 5578"/>
              <a:gd name="T25" fmla="*/ 2147483647 h 2610"/>
              <a:gd name="T26" fmla="*/ 2147483647 w 5578"/>
              <a:gd name="T27" fmla="*/ 2147483647 h 2610"/>
              <a:gd name="T28" fmla="*/ 2147483647 w 5578"/>
              <a:gd name="T29" fmla="*/ 2147483647 h 2610"/>
              <a:gd name="T30" fmla="*/ 2147483647 w 5578"/>
              <a:gd name="T31" fmla="*/ 2147483647 h 2610"/>
              <a:gd name="T32" fmla="*/ 2147483647 w 5578"/>
              <a:gd name="T33" fmla="*/ 2147483647 h 2610"/>
              <a:gd name="T34" fmla="*/ 2147483647 w 5578"/>
              <a:gd name="T35" fmla="*/ 2147483647 h 2610"/>
              <a:gd name="T36" fmla="*/ 2147483647 w 5578"/>
              <a:gd name="T37" fmla="*/ 2147483647 h 2610"/>
              <a:gd name="T38" fmla="*/ 2147483647 w 5578"/>
              <a:gd name="T39" fmla="*/ 2147483647 h 2610"/>
              <a:gd name="T40" fmla="*/ 2147483647 w 5578"/>
              <a:gd name="T41" fmla="*/ 2147483647 h 2610"/>
              <a:gd name="T42" fmla="*/ 2147483647 w 5578"/>
              <a:gd name="T43" fmla="*/ 2147483647 h 2610"/>
              <a:gd name="T44" fmla="*/ 2147483647 w 5578"/>
              <a:gd name="T45" fmla="*/ 2147483647 h 2610"/>
              <a:gd name="T46" fmla="*/ 2147483647 w 5578"/>
              <a:gd name="T47" fmla="*/ 2147483647 h 2610"/>
              <a:gd name="T48" fmla="*/ 2147483647 w 5578"/>
              <a:gd name="T49" fmla="*/ 2147483647 h 2610"/>
              <a:gd name="T50" fmla="*/ 2147483647 w 5578"/>
              <a:gd name="T51" fmla="*/ 2147483647 h 2610"/>
              <a:gd name="T52" fmla="*/ 2147483647 w 5578"/>
              <a:gd name="T53" fmla="*/ 2147483647 h 2610"/>
              <a:gd name="T54" fmla="*/ 2147483647 w 5578"/>
              <a:gd name="T55" fmla="*/ 2147483647 h 2610"/>
              <a:gd name="T56" fmla="*/ 2147483647 w 5578"/>
              <a:gd name="T57" fmla="*/ 2147483647 h 2610"/>
              <a:gd name="T58" fmla="*/ 2147483647 w 5578"/>
              <a:gd name="T59" fmla="*/ 2147483647 h 2610"/>
              <a:gd name="T60" fmla="*/ 2147483647 w 5578"/>
              <a:gd name="T61" fmla="*/ 2147483647 h 2610"/>
              <a:gd name="T62" fmla="*/ 2147483647 w 5578"/>
              <a:gd name="T63" fmla="*/ 2147483647 h 2610"/>
              <a:gd name="T64" fmla="*/ 2147483647 w 5578"/>
              <a:gd name="T65" fmla="*/ 2147483647 h 2610"/>
              <a:gd name="T66" fmla="*/ 2147483647 w 5578"/>
              <a:gd name="T67" fmla="*/ 2147483647 h 2610"/>
              <a:gd name="T68" fmla="*/ 2147483647 w 5578"/>
              <a:gd name="T69" fmla="*/ 2147483647 h 2610"/>
              <a:gd name="T70" fmla="*/ 2147483647 w 5578"/>
              <a:gd name="T71" fmla="*/ 2147483647 h 2610"/>
              <a:gd name="T72" fmla="*/ 2147483647 w 5578"/>
              <a:gd name="T73" fmla="*/ 2147483647 h 2610"/>
              <a:gd name="T74" fmla="*/ 2147483647 w 5578"/>
              <a:gd name="T75" fmla="*/ 2147483647 h 2610"/>
              <a:gd name="T76" fmla="*/ 2147483647 w 5578"/>
              <a:gd name="T77" fmla="*/ 2147483647 h 2610"/>
              <a:gd name="T78" fmla="*/ 2147483647 w 5578"/>
              <a:gd name="T79" fmla="*/ 2147483647 h 2610"/>
              <a:gd name="T80" fmla="*/ 2147483647 w 5578"/>
              <a:gd name="T81" fmla="*/ 2147483647 h 2610"/>
              <a:gd name="T82" fmla="*/ 2147483647 w 5578"/>
              <a:gd name="T83" fmla="*/ 2147483647 h 2610"/>
              <a:gd name="T84" fmla="*/ 2147483647 w 5578"/>
              <a:gd name="T85" fmla="*/ 2147483647 h 2610"/>
              <a:gd name="T86" fmla="*/ 2147483647 w 5578"/>
              <a:gd name="T87" fmla="*/ 2147483647 h 2610"/>
              <a:gd name="T88" fmla="*/ 2147483647 w 5578"/>
              <a:gd name="T89" fmla="*/ 2147483647 h 2610"/>
              <a:gd name="T90" fmla="*/ 2147483647 w 5578"/>
              <a:gd name="T91" fmla="*/ 2147483647 h 2610"/>
              <a:gd name="T92" fmla="*/ 2147483647 w 5578"/>
              <a:gd name="T93" fmla="*/ 2147483647 h 2610"/>
              <a:gd name="T94" fmla="*/ 2147483647 w 5578"/>
              <a:gd name="T95" fmla="*/ 2147483647 h 2610"/>
              <a:gd name="T96" fmla="*/ 2147483647 w 5578"/>
              <a:gd name="T97" fmla="*/ 2147483647 h 2610"/>
              <a:gd name="T98" fmla="*/ 2147483647 w 5578"/>
              <a:gd name="T99" fmla="*/ 2147483647 h 2610"/>
              <a:gd name="T100" fmla="*/ 2147483647 w 5578"/>
              <a:gd name="T101" fmla="*/ 2147483647 h 2610"/>
              <a:gd name="T102" fmla="*/ 2147483647 w 5578"/>
              <a:gd name="T103" fmla="*/ 2147483647 h 2610"/>
              <a:gd name="T104" fmla="*/ 2147483647 w 5578"/>
              <a:gd name="T105" fmla="*/ 2147483647 h 2610"/>
              <a:gd name="T106" fmla="*/ 2147483647 w 5578"/>
              <a:gd name="T107" fmla="*/ 2147483647 h 2610"/>
              <a:gd name="T108" fmla="*/ 2147483647 w 5578"/>
              <a:gd name="T109" fmla="*/ 2147483647 h 2610"/>
              <a:gd name="T110" fmla="*/ 2147483647 w 5578"/>
              <a:gd name="T111" fmla="*/ 2147483647 h 2610"/>
              <a:gd name="T112" fmla="*/ 2147483647 w 5578"/>
              <a:gd name="T113" fmla="*/ 2147483647 h 2610"/>
              <a:gd name="T114" fmla="*/ 2147483647 w 5578"/>
              <a:gd name="T115" fmla="*/ 2147483647 h 2610"/>
              <a:gd name="T116" fmla="*/ 0 w 5578"/>
              <a:gd name="T117" fmla="*/ 2147483647 h 2610"/>
              <a:gd name="T118" fmla="*/ 2147483647 w 5578"/>
              <a:gd name="T119" fmla="*/ 0 h 2610"/>
              <a:gd name="T120" fmla="*/ 2147483647 w 5578"/>
              <a:gd name="T121" fmla="*/ 2147483647 h 261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578"/>
              <a:gd name="T184" fmla="*/ 0 h 2610"/>
              <a:gd name="T185" fmla="*/ 5578 w 5578"/>
              <a:gd name="T186" fmla="*/ 2610 h 261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578" h="2610">
                <a:moveTo>
                  <a:pt x="997" y="77"/>
                </a:moveTo>
                <a:lnTo>
                  <a:pt x="949" y="168"/>
                </a:lnTo>
                <a:lnTo>
                  <a:pt x="931" y="222"/>
                </a:lnTo>
                <a:lnTo>
                  <a:pt x="1276" y="231"/>
                </a:lnTo>
                <a:lnTo>
                  <a:pt x="1286" y="232"/>
                </a:lnTo>
                <a:lnTo>
                  <a:pt x="2389" y="337"/>
                </a:lnTo>
                <a:lnTo>
                  <a:pt x="2398" y="338"/>
                </a:lnTo>
                <a:lnTo>
                  <a:pt x="2886" y="418"/>
                </a:lnTo>
                <a:lnTo>
                  <a:pt x="2894" y="419"/>
                </a:lnTo>
                <a:lnTo>
                  <a:pt x="3339" y="516"/>
                </a:lnTo>
                <a:lnTo>
                  <a:pt x="3348" y="518"/>
                </a:lnTo>
                <a:lnTo>
                  <a:pt x="3751" y="632"/>
                </a:lnTo>
                <a:lnTo>
                  <a:pt x="3761" y="636"/>
                </a:lnTo>
                <a:lnTo>
                  <a:pt x="4122" y="768"/>
                </a:lnTo>
                <a:lnTo>
                  <a:pt x="4134" y="773"/>
                </a:lnTo>
                <a:lnTo>
                  <a:pt x="4452" y="922"/>
                </a:lnTo>
                <a:lnTo>
                  <a:pt x="4466" y="930"/>
                </a:lnTo>
                <a:lnTo>
                  <a:pt x="4742" y="1097"/>
                </a:lnTo>
                <a:lnTo>
                  <a:pt x="4757" y="1107"/>
                </a:lnTo>
                <a:lnTo>
                  <a:pt x="4990" y="1292"/>
                </a:lnTo>
                <a:lnTo>
                  <a:pt x="5006" y="1307"/>
                </a:lnTo>
                <a:lnTo>
                  <a:pt x="5197" y="1509"/>
                </a:lnTo>
                <a:lnTo>
                  <a:pt x="5209" y="1523"/>
                </a:lnTo>
                <a:lnTo>
                  <a:pt x="5288" y="1631"/>
                </a:lnTo>
                <a:lnTo>
                  <a:pt x="5295" y="1641"/>
                </a:lnTo>
                <a:lnTo>
                  <a:pt x="5364" y="1753"/>
                </a:lnTo>
                <a:lnTo>
                  <a:pt x="5370" y="1765"/>
                </a:lnTo>
                <a:lnTo>
                  <a:pt x="5429" y="1881"/>
                </a:lnTo>
                <a:lnTo>
                  <a:pt x="5434" y="1893"/>
                </a:lnTo>
                <a:lnTo>
                  <a:pt x="5482" y="2014"/>
                </a:lnTo>
                <a:lnTo>
                  <a:pt x="5486" y="2027"/>
                </a:lnTo>
                <a:lnTo>
                  <a:pt x="5523" y="2152"/>
                </a:lnTo>
                <a:lnTo>
                  <a:pt x="5526" y="2165"/>
                </a:lnTo>
                <a:lnTo>
                  <a:pt x="5553" y="2294"/>
                </a:lnTo>
                <a:lnTo>
                  <a:pt x="5555" y="2313"/>
                </a:lnTo>
                <a:lnTo>
                  <a:pt x="5577" y="2585"/>
                </a:lnTo>
                <a:lnTo>
                  <a:pt x="5427" y="2597"/>
                </a:lnTo>
                <a:lnTo>
                  <a:pt x="5277" y="2609"/>
                </a:lnTo>
                <a:lnTo>
                  <a:pt x="5257" y="2345"/>
                </a:lnTo>
                <a:lnTo>
                  <a:pt x="5234" y="2231"/>
                </a:lnTo>
                <a:lnTo>
                  <a:pt x="5200" y="2118"/>
                </a:lnTo>
                <a:lnTo>
                  <a:pt x="5157" y="2010"/>
                </a:lnTo>
                <a:lnTo>
                  <a:pt x="5105" y="1905"/>
                </a:lnTo>
                <a:lnTo>
                  <a:pt x="5043" y="1804"/>
                </a:lnTo>
                <a:lnTo>
                  <a:pt x="4973" y="1708"/>
                </a:lnTo>
                <a:lnTo>
                  <a:pt x="4795" y="1521"/>
                </a:lnTo>
                <a:lnTo>
                  <a:pt x="4578" y="1348"/>
                </a:lnTo>
                <a:lnTo>
                  <a:pt x="4317" y="1190"/>
                </a:lnTo>
                <a:lnTo>
                  <a:pt x="4012" y="1047"/>
                </a:lnTo>
                <a:lnTo>
                  <a:pt x="3664" y="919"/>
                </a:lnTo>
                <a:lnTo>
                  <a:pt x="3271" y="808"/>
                </a:lnTo>
                <a:lnTo>
                  <a:pt x="2834" y="713"/>
                </a:lnTo>
                <a:lnTo>
                  <a:pt x="2355" y="635"/>
                </a:lnTo>
                <a:lnTo>
                  <a:pt x="1263" y="531"/>
                </a:lnTo>
                <a:lnTo>
                  <a:pt x="923" y="521"/>
                </a:lnTo>
                <a:lnTo>
                  <a:pt x="940" y="581"/>
                </a:lnTo>
                <a:lnTo>
                  <a:pt x="983" y="673"/>
                </a:lnTo>
                <a:lnTo>
                  <a:pt x="1037" y="750"/>
                </a:lnTo>
                <a:lnTo>
                  <a:pt x="0" y="347"/>
                </a:lnTo>
                <a:lnTo>
                  <a:pt x="1058" y="0"/>
                </a:lnTo>
                <a:lnTo>
                  <a:pt x="997" y="77"/>
                </a:lnTo>
              </a:path>
            </a:pathLst>
          </a:custGeom>
          <a:solidFill>
            <a:srgbClr val="808080"/>
          </a:solidFill>
          <a:ln w="9525">
            <a:solidFill>
              <a:srgbClr val="000000"/>
            </a:solidFill>
            <a:round/>
            <a:headEnd/>
            <a:tailEnd/>
          </a:ln>
        </p:spPr>
        <p:txBody>
          <a:bodyPr wrap="none" lIns="82945" tIns="41473" rIns="82945" bIns="41473" anchor="ctr">
            <a:prstTxWarp prst="textNoShape">
              <a:avLst/>
            </a:prstTxWarp>
          </a:bodyPr>
          <a:lstStyle/>
          <a:p>
            <a:endParaRPr lang="en-US"/>
          </a:p>
        </p:txBody>
      </p:sp>
      <p:cxnSp>
        <p:nvCxnSpPr>
          <p:cNvPr id="14364" name="Straight Arrow Connector 65"/>
          <p:cNvCxnSpPr>
            <a:cxnSpLocks noChangeShapeType="1"/>
            <a:stCxn id="3085" idx="2"/>
            <a:endCxn id="78" idx="2"/>
          </p:cNvCxnSpPr>
          <p:nvPr/>
        </p:nvCxnSpPr>
        <p:spPr bwMode="auto">
          <a:xfrm>
            <a:off x="4305600" y="2985434"/>
            <a:ext cx="2606400" cy="2880"/>
          </a:xfrm>
          <a:prstGeom prst="straightConnector1">
            <a:avLst/>
          </a:prstGeom>
          <a:noFill/>
          <a:ln w="38100">
            <a:solidFill>
              <a:schemeClr val="tx1"/>
            </a:solidFill>
            <a:round/>
            <a:headEnd type="oval" w="med" len="med"/>
            <a:tailEnd type="oval" w="med" len="med"/>
          </a:ln>
        </p:spPr>
      </p:cxnSp>
      <p:pic>
        <p:nvPicPr>
          <p:cNvPr id="36" name="Picture 35" descr="logo_cmyk_ENhorizontal.jpg"/>
          <p:cNvPicPr>
            <a:picLocks noChangeAspect="1"/>
          </p:cNvPicPr>
          <p:nvPr/>
        </p:nvPicPr>
        <p:blipFill>
          <a:blip r:embed="rId9"/>
          <a:stretch>
            <a:fillRect/>
          </a:stretch>
        </p:blipFill>
        <p:spPr>
          <a:xfrm>
            <a:off x="2067187" y="127897"/>
            <a:ext cx="1031041" cy="737634"/>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2209800" y="50800"/>
            <a:ext cx="3886200" cy="685800"/>
          </a:xfrm>
          <a:prstGeom prst="roundRect">
            <a:avLst/>
          </a:prstGeom>
          <a:solidFill>
            <a:schemeClr val="accent1">
              <a:alpha val="61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image1.png"/>
          <p:cNvPicPr/>
          <p:nvPr/>
        </p:nvPicPr>
        <p:blipFill>
          <a:blip r:embed="rId2"/>
          <a:srcRect b="2504"/>
          <a:stretch>
            <a:fillRect/>
          </a:stretch>
        </p:blipFill>
        <p:spPr>
          <a:xfrm>
            <a:off x="0" y="869169"/>
            <a:ext cx="9144000" cy="6883546"/>
          </a:xfrm>
          <a:prstGeom prst="rect">
            <a:avLst/>
          </a:prstGeom>
          <a:effectLst>
            <a:outerShdw blurRad="50800" dist="38100" dir="12300000">
              <a:srgbClr val="000000">
                <a:alpha val="43000"/>
              </a:srgbClr>
            </a:outerShdw>
            <a:reflection blurRad="6350" stA="52000" endA="300" endPos="35000" dir="5400000" sy="-100000" algn="bl" rotWithShape="0"/>
          </a:effectLst>
          <a:scene3d>
            <a:camera prst="orthographicFront"/>
            <a:lightRig rig="threePt" dir="t"/>
          </a:scene3d>
          <a:sp3d>
            <a:bevelT w="101600" prst="riblet"/>
          </a:sp3d>
        </p:spPr>
      </p:pic>
      <p:sp>
        <p:nvSpPr>
          <p:cNvPr id="233475" name="Rectangle 3"/>
          <p:cNvSpPr>
            <a:spLocks noGrp="1" noChangeArrowheads="1"/>
          </p:cNvSpPr>
          <p:nvPr>
            <p:ph type="body" idx="1"/>
          </p:nvPr>
        </p:nvSpPr>
        <p:spPr/>
        <p:txBody>
          <a:bodyPr/>
          <a:lstStyle/>
          <a:p>
            <a:endParaRPr lang="en-US"/>
          </a:p>
        </p:txBody>
      </p:sp>
      <p:pic>
        <p:nvPicPr>
          <p:cNvPr id="233480" name="Picture 8"/>
          <p:cNvPicPr>
            <a:picLocks noChangeAspect="1" noChangeArrowheads="1"/>
          </p:cNvPicPr>
          <p:nvPr/>
        </p:nvPicPr>
        <p:blipFill>
          <a:blip r:embed="rId3"/>
          <a:srcRect/>
          <a:stretch>
            <a:fillRect/>
          </a:stretch>
        </p:blipFill>
        <p:spPr bwMode="auto">
          <a:xfrm>
            <a:off x="0" y="393700"/>
            <a:ext cx="9144000" cy="6464300"/>
          </a:xfrm>
          <a:prstGeom prst="rect">
            <a:avLst/>
          </a:prstGeom>
          <a:noFill/>
          <a:ln w="9525">
            <a:noFill/>
            <a:round/>
            <a:headEnd/>
            <a:tailEnd/>
          </a:ln>
          <a:effectLst/>
        </p:spPr>
      </p:pic>
      <p:grpSp>
        <p:nvGrpSpPr>
          <p:cNvPr id="2" name="Group 9"/>
          <p:cNvGrpSpPr>
            <a:grpSpLocks/>
          </p:cNvGrpSpPr>
          <p:nvPr/>
        </p:nvGrpSpPr>
        <p:grpSpPr bwMode="auto">
          <a:xfrm>
            <a:off x="611188" y="836613"/>
            <a:ext cx="1873250" cy="863600"/>
            <a:chOff x="1289" y="1995"/>
            <a:chExt cx="3182" cy="1512"/>
          </a:xfrm>
        </p:grpSpPr>
        <p:pic>
          <p:nvPicPr>
            <p:cNvPr id="233482" name="Picture 10"/>
            <p:cNvPicPr>
              <a:picLocks noChangeAspect="1" noChangeArrowheads="1"/>
            </p:cNvPicPr>
            <p:nvPr/>
          </p:nvPicPr>
          <p:blipFill>
            <a:blip r:embed="rId4"/>
            <a:srcRect/>
            <a:stretch>
              <a:fillRect/>
            </a:stretch>
          </p:blipFill>
          <p:spPr bwMode="auto">
            <a:xfrm>
              <a:off x="3045" y="1995"/>
              <a:ext cx="1427" cy="1513"/>
            </a:xfrm>
            <a:prstGeom prst="rect">
              <a:avLst/>
            </a:prstGeom>
            <a:noFill/>
            <a:ln w="9525">
              <a:noFill/>
              <a:round/>
              <a:headEnd/>
              <a:tailEnd/>
            </a:ln>
            <a:effectLst/>
          </p:spPr>
        </p:pic>
        <p:pic>
          <p:nvPicPr>
            <p:cNvPr id="233483" name="Picture 11"/>
            <p:cNvPicPr>
              <a:picLocks noChangeAspect="1" noChangeArrowheads="1"/>
            </p:cNvPicPr>
            <p:nvPr/>
          </p:nvPicPr>
          <p:blipFill>
            <a:blip r:embed="rId5"/>
            <a:srcRect/>
            <a:stretch>
              <a:fillRect/>
            </a:stretch>
          </p:blipFill>
          <p:spPr bwMode="auto">
            <a:xfrm>
              <a:off x="1289" y="2052"/>
              <a:ext cx="1520" cy="1400"/>
            </a:xfrm>
            <a:prstGeom prst="rect">
              <a:avLst/>
            </a:prstGeom>
            <a:noFill/>
            <a:ln w="9525">
              <a:noFill/>
              <a:round/>
              <a:headEnd/>
              <a:tailEnd/>
            </a:ln>
            <a:effectLst/>
          </p:spPr>
        </p:pic>
      </p:grpSp>
      <p:sp>
        <p:nvSpPr>
          <p:cNvPr id="10" name="Rectangle 2"/>
          <p:cNvSpPr txBox="1">
            <a:spLocks noChangeArrowheads="1"/>
          </p:cNvSpPr>
          <p:nvPr/>
        </p:nvSpPr>
        <p:spPr>
          <a:xfrm>
            <a:off x="0" y="-144462"/>
            <a:ext cx="8229600" cy="1013631"/>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err="1" smtClean="0">
                <a:ln>
                  <a:noFill/>
                </a:ln>
                <a:solidFill>
                  <a:schemeClr val="bg1"/>
                </a:solidFill>
                <a:effectLst/>
                <a:uLnTx/>
                <a:uFillTx/>
                <a:latin typeface="Handwriting - Dakota"/>
                <a:ea typeface="+mj-ea"/>
                <a:cs typeface="Handwriting - Dakota"/>
              </a:rPr>
              <a:t>iHOP</a:t>
            </a:r>
            <a:r>
              <a:rPr kumimoji="0" lang="en-US" sz="2800" b="0" i="0" u="none" strike="noStrike" kern="1200" cap="none" spc="0" normalizeH="0" baseline="0" noProof="0" dirty="0" smtClean="0">
                <a:ln>
                  <a:noFill/>
                </a:ln>
                <a:solidFill>
                  <a:schemeClr val="bg1"/>
                </a:solidFill>
                <a:effectLst/>
                <a:uLnTx/>
                <a:uFillTx/>
                <a:latin typeface="Handwriting - Dakota"/>
                <a:ea typeface="+mj-ea"/>
                <a:cs typeface="Handwriting - Dakota"/>
              </a:rPr>
              <a:t> (Text Mining)</a:t>
            </a:r>
            <a:endParaRPr kumimoji="0" lang="en-US" sz="2800" b="0" i="0" u="none" strike="noStrike" kern="1200" cap="none" spc="0" normalizeH="0" baseline="0" noProof="0" dirty="0">
              <a:ln>
                <a:noFill/>
              </a:ln>
              <a:solidFill>
                <a:schemeClr val="bg1"/>
              </a:solidFill>
              <a:effectLst/>
              <a:uLnTx/>
              <a:uFillTx/>
              <a:latin typeface="Handwriting - Dakota"/>
              <a:ea typeface="+mj-ea"/>
              <a:cs typeface="Handwriting - Dakota"/>
            </a:endParaRPr>
          </a:p>
        </p:txBody>
      </p:sp>
      <p:pic>
        <p:nvPicPr>
          <p:cNvPr id="13" name="Picture 12" descr="logo_cmyk_ENhorizontal.jpg"/>
          <p:cNvPicPr>
            <a:picLocks noChangeAspect="1"/>
          </p:cNvPicPr>
          <p:nvPr/>
        </p:nvPicPr>
        <p:blipFill>
          <a:blip r:embed="rId6"/>
          <a:stretch>
            <a:fillRect/>
          </a:stretch>
        </p:blipFill>
        <p:spPr>
          <a:xfrm>
            <a:off x="7728211" y="5783263"/>
            <a:ext cx="958589" cy="685800"/>
          </a:xfrm>
          <a:prstGeom prst="rect">
            <a:avLst/>
          </a:prstGeom>
        </p:spPr>
      </p:pic>
      <p:sp>
        <p:nvSpPr>
          <p:cNvPr id="14" name="TextBox 13"/>
          <p:cNvSpPr txBox="1"/>
          <p:nvPr/>
        </p:nvSpPr>
        <p:spPr>
          <a:xfrm>
            <a:off x="0" y="6469063"/>
            <a:ext cx="3429000" cy="246221"/>
          </a:xfrm>
          <a:prstGeom prst="rect">
            <a:avLst/>
          </a:prstGeom>
          <a:noFill/>
        </p:spPr>
        <p:txBody>
          <a:bodyPr wrap="square" rtlCol="0">
            <a:spAutoFit/>
          </a:bodyPr>
          <a:lstStyle/>
          <a:p>
            <a:r>
              <a:rPr lang="en-US" sz="1000" dirty="0" smtClean="0"/>
              <a:t>Fuente: Jose Maria Fernandez, CNIO-INB</a:t>
            </a:r>
            <a:endParaRPr lang="en-US" sz="10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_tradnl"/>
          </a:p>
        </p:txBody>
      </p:sp>
      <p:sp>
        <p:nvSpPr>
          <p:cNvPr id="3" name="Marcador de contenido 2"/>
          <p:cNvSpPr>
            <a:spLocks noGrp="1"/>
          </p:cNvSpPr>
          <p:nvPr>
            <p:ph idx="1"/>
          </p:nvPr>
        </p:nvSpPr>
        <p:spPr/>
        <p:txBody>
          <a:bodyPr/>
          <a:lstStyle/>
          <a:p>
            <a:endParaRPr lang="es-ES_tradnl"/>
          </a:p>
        </p:txBody>
      </p:sp>
      <p:pic>
        <p:nvPicPr>
          <p:cNvPr id="5" name="Imagen 4"/>
          <p:cNvPicPr>
            <a:picLocks noChangeAspect="1"/>
          </p:cNvPicPr>
          <p:nvPr/>
        </p:nvPicPr>
        <p:blipFill>
          <a:blip r:embed="rId2"/>
          <a:stretch>
            <a:fillRect/>
          </a:stretch>
        </p:blipFill>
        <p:spPr>
          <a:xfrm>
            <a:off x="0" y="274638"/>
            <a:ext cx="9144000" cy="6297613"/>
          </a:xfrm>
          <a:prstGeom prst="rect">
            <a:avLst/>
          </a:prstGeom>
        </p:spPr>
      </p:pic>
      <p:sp>
        <p:nvSpPr>
          <p:cNvPr id="6" name="Rectángulo 5"/>
          <p:cNvSpPr/>
          <p:nvPr/>
        </p:nvSpPr>
        <p:spPr>
          <a:xfrm>
            <a:off x="5010727" y="611909"/>
            <a:ext cx="3036455" cy="1616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7" name="Rectángulo 6"/>
          <p:cNvSpPr/>
          <p:nvPr/>
        </p:nvSpPr>
        <p:spPr>
          <a:xfrm>
            <a:off x="0" y="401638"/>
            <a:ext cx="9144000" cy="508000"/>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_tradnl" dirty="0" err="1" smtClean="0">
                <a:solidFill>
                  <a:schemeClr val="tx1"/>
                </a:solidFill>
                <a:latin typeface="Bradley Hand ITC TT-Bold"/>
                <a:cs typeface="Bradley Hand ITC TT-Bold"/>
              </a:rPr>
              <a:t>Text</a:t>
            </a:r>
            <a:r>
              <a:rPr lang="es-ES_tradnl" dirty="0" smtClean="0">
                <a:solidFill>
                  <a:schemeClr val="tx1"/>
                </a:solidFill>
                <a:latin typeface="Bradley Hand ITC TT-Bold"/>
                <a:cs typeface="Bradley Hand ITC TT-Bold"/>
              </a:rPr>
              <a:t> </a:t>
            </a:r>
            <a:r>
              <a:rPr lang="es-ES_tradnl" dirty="0" err="1" smtClean="0">
                <a:solidFill>
                  <a:schemeClr val="tx1"/>
                </a:solidFill>
                <a:latin typeface="Bradley Hand ITC TT-Bold"/>
                <a:cs typeface="Bradley Hand ITC TT-Bold"/>
              </a:rPr>
              <a:t>Mining</a:t>
            </a:r>
            <a:r>
              <a:rPr lang="es-ES_tradnl" dirty="0" smtClean="0">
                <a:solidFill>
                  <a:schemeClr val="tx1"/>
                </a:solidFill>
                <a:latin typeface="Bradley Hand ITC TT-Bold"/>
                <a:cs typeface="Bradley Hand ITC TT-Bold"/>
              </a:rPr>
              <a:t>: Medical </a:t>
            </a:r>
            <a:r>
              <a:rPr lang="es-ES_tradnl" dirty="0" err="1" smtClean="0">
                <a:solidFill>
                  <a:schemeClr val="tx1"/>
                </a:solidFill>
                <a:latin typeface="Bradley Hand ITC TT-Bold"/>
                <a:cs typeface="Bradley Hand ITC TT-Bold"/>
              </a:rPr>
              <a:t>Ontologies</a:t>
            </a:r>
            <a:r>
              <a:rPr lang="es-ES_tradnl" dirty="0" smtClean="0">
                <a:solidFill>
                  <a:schemeClr val="tx1"/>
                </a:solidFill>
                <a:latin typeface="Bradley Hand ITC TT-Bold"/>
                <a:cs typeface="Bradley Hand ITC TT-Bold"/>
              </a:rPr>
              <a:t> </a:t>
            </a:r>
            <a:endParaRPr lang="es-ES_tradnl" dirty="0">
              <a:solidFill>
                <a:schemeClr val="tx1"/>
              </a:solidFill>
              <a:latin typeface="Bradley Hand ITC TT-Bold"/>
              <a:cs typeface="Bradley Hand ITC TT-Bold"/>
            </a:endParaRPr>
          </a:p>
        </p:txBody>
      </p:sp>
      <p:sp>
        <p:nvSpPr>
          <p:cNvPr id="9" name="Rectángulo 8"/>
          <p:cNvSpPr/>
          <p:nvPr/>
        </p:nvSpPr>
        <p:spPr>
          <a:xfrm>
            <a:off x="8047182" y="5865091"/>
            <a:ext cx="639618" cy="4502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8229600" cy="1143000"/>
          </a:xfrm>
        </p:spPr>
        <p:txBody>
          <a:bodyPr/>
          <a:lstStyle/>
          <a:p>
            <a:r>
              <a:rPr lang="en-US" dirty="0" err="1" smtClean="0">
                <a:solidFill>
                  <a:srgbClr val="FF6600"/>
                </a:solidFill>
                <a:latin typeface="Handwriting - Dakota"/>
                <a:cs typeface="Handwriting - Dakota"/>
              </a:rPr>
              <a:t>CursosINB</a:t>
            </a:r>
            <a:endParaRPr lang="en-US" dirty="0">
              <a:solidFill>
                <a:srgbClr val="FF6600"/>
              </a:solidFill>
              <a:latin typeface="Handwriting - Dakota"/>
              <a:cs typeface="Handwriting - Dakota"/>
            </a:endParaRP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0" y="762000"/>
            <a:ext cx="6028374" cy="414496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5" name="Picture 4"/>
          <p:cNvPicPr>
            <a:picLocks noChangeAspect="1"/>
          </p:cNvPicPr>
          <p:nvPr/>
        </p:nvPicPr>
        <p:blipFill>
          <a:blip r:embed="rId3"/>
          <a:stretch>
            <a:fillRect/>
          </a:stretch>
        </p:blipFill>
        <p:spPr>
          <a:xfrm>
            <a:off x="3883878" y="1674673"/>
            <a:ext cx="4802922" cy="33528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6" name="TextBox 5"/>
          <p:cNvSpPr txBox="1"/>
          <p:nvPr/>
        </p:nvSpPr>
        <p:spPr>
          <a:xfrm>
            <a:off x="457200" y="5027473"/>
            <a:ext cx="6477000" cy="1754327"/>
          </a:xfrm>
          <a:prstGeom prst="rect">
            <a:avLst/>
          </a:prstGeom>
          <a:noFill/>
        </p:spPr>
        <p:txBody>
          <a:bodyPr wrap="square" rtlCol="0">
            <a:spAutoFit/>
          </a:bodyPr>
          <a:lstStyle/>
          <a:p>
            <a:r>
              <a:rPr lang="en-US" dirty="0" smtClean="0"/>
              <a:t>This is the education program about the activities that we have been doing in Spain. We have implemented control tools for the </a:t>
            </a:r>
            <a:r>
              <a:rPr lang="en-US" dirty="0" err="1" smtClean="0"/>
              <a:t>Ips</a:t>
            </a:r>
            <a:r>
              <a:rPr lang="en-US" dirty="0" smtClean="0"/>
              <a:t> entrance.  The particular thing about these courses is that the students are </a:t>
            </a:r>
            <a:r>
              <a:rPr lang="en-US" dirty="0" err="1" smtClean="0"/>
              <a:t>Ips</a:t>
            </a:r>
            <a:r>
              <a:rPr lang="en-US" dirty="0" smtClean="0"/>
              <a:t> and their final task is a study case. </a:t>
            </a:r>
          </a:p>
          <a:p>
            <a:r>
              <a:rPr lang="en-US" dirty="0" smtClean="0"/>
              <a:t> This is one of the best examples of translational projects with education in bioinformatics on </a:t>
            </a:r>
            <a:r>
              <a:rPr lang="en-US" dirty="0" err="1" smtClean="0"/>
              <a:t>Spain´s</a:t>
            </a:r>
            <a:r>
              <a:rPr lang="en-US" dirty="0" smtClean="0"/>
              <a:t> medical field.</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err="1" smtClean="0">
                <a:latin typeface="Bradley Hand ITC TT-Bold"/>
                <a:cs typeface="Bradley Hand ITC TT-Bold"/>
              </a:rPr>
              <a:t>Temática</a:t>
            </a:r>
            <a:r>
              <a:rPr lang="en-US" dirty="0" smtClean="0">
                <a:latin typeface="Bradley Hand ITC TT-Bold"/>
                <a:cs typeface="Bradley Hand ITC TT-Bold"/>
              </a:rPr>
              <a:t> </a:t>
            </a:r>
            <a:r>
              <a:rPr lang="en-US" dirty="0" err="1" smtClean="0">
                <a:latin typeface="Bradley Hand ITC TT-Bold"/>
                <a:cs typeface="Bradley Hand ITC TT-Bold"/>
              </a:rPr>
              <a:t>curso</a:t>
            </a:r>
            <a:r>
              <a:rPr lang="en-US" dirty="0" smtClean="0">
                <a:latin typeface="Bradley Hand ITC TT-Bold"/>
                <a:cs typeface="Bradley Hand ITC TT-Bold"/>
              </a:rPr>
              <a:t> 2010-2011</a:t>
            </a:r>
            <a:endParaRPr lang="en-US" dirty="0">
              <a:latin typeface="Bradley Hand ITC TT-Bold"/>
              <a:cs typeface="Bradley Hand ITC TT-Bold"/>
            </a:endParaRP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57200" y="1103194"/>
            <a:ext cx="8382000" cy="575480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latin typeface="Bradley Hand ITC TT-Bold"/>
                <a:cs typeface="Bradley Hand ITC TT-Bold"/>
              </a:rPr>
              <a:t>Presencial</a:t>
            </a:r>
            <a:r>
              <a:rPr lang="en-US" dirty="0" smtClean="0">
                <a:latin typeface="Bradley Hand ITC TT-Bold"/>
                <a:cs typeface="Bradley Hand ITC TT-Bold"/>
              </a:rPr>
              <a:t> </a:t>
            </a:r>
            <a:r>
              <a:rPr lang="en-US" dirty="0" err="1" smtClean="0">
                <a:latin typeface="Bradley Hand ITC TT-Bold"/>
                <a:cs typeface="Bradley Hand ITC TT-Bold"/>
              </a:rPr>
              <a:t>y</a:t>
            </a:r>
            <a:r>
              <a:rPr lang="en-US" dirty="0" smtClean="0">
                <a:latin typeface="Bradley Hand ITC TT-Bold"/>
                <a:cs typeface="Bradley Hand ITC TT-Bold"/>
              </a:rPr>
              <a:t> virtual </a:t>
            </a:r>
            <a:br>
              <a:rPr lang="en-US" dirty="0" smtClean="0">
                <a:latin typeface="Bradley Hand ITC TT-Bold"/>
                <a:cs typeface="Bradley Hand ITC TT-Bold"/>
              </a:rPr>
            </a:br>
            <a:r>
              <a:rPr lang="en-US" dirty="0" err="1" smtClean="0">
                <a:latin typeface="Bradley Hand ITC TT-Bold"/>
                <a:cs typeface="Bradley Hand ITC TT-Bold"/>
              </a:rPr>
              <a:t>servidores</a:t>
            </a:r>
            <a:r>
              <a:rPr lang="en-US" dirty="0" smtClean="0">
                <a:latin typeface="Bradley Hand ITC TT-Bold"/>
                <a:cs typeface="Bradley Hand ITC TT-Bold"/>
              </a:rPr>
              <a:t>: ( </a:t>
            </a:r>
            <a:r>
              <a:rPr lang="en-US" dirty="0" err="1" smtClean="0">
                <a:latin typeface="Bradley Hand ITC TT-Bold"/>
                <a:cs typeface="Bradley Hand ITC TT-Bold"/>
              </a:rPr>
              <a:t>BSc</a:t>
            </a:r>
            <a:r>
              <a:rPr lang="en-US" dirty="0" smtClean="0">
                <a:latin typeface="Bradley Hand ITC TT-Bold"/>
                <a:cs typeface="Bradley Hand ITC TT-Bold"/>
              </a:rPr>
              <a:t> </a:t>
            </a:r>
            <a:r>
              <a:rPr lang="en-US" dirty="0" err="1" smtClean="0">
                <a:latin typeface="Bradley Hand ITC TT-Bold"/>
                <a:cs typeface="Bradley Hand ITC TT-Bold"/>
              </a:rPr>
              <a:t>y</a:t>
            </a:r>
            <a:r>
              <a:rPr lang="en-US" dirty="0" smtClean="0">
                <a:latin typeface="Bradley Hand ITC TT-Bold"/>
                <a:cs typeface="Bradley Hand ITC TT-Bold"/>
              </a:rPr>
              <a:t> INAB)</a:t>
            </a:r>
            <a:endParaRPr lang="en-US" dirty="0">
              <a:latin typeface="Bradley Hand ITC TT-Bold"/>
              <a:cs typeface="Bradley Hand ITC TT-Bold"/>
            </a:endParaRPr>
          </a:p>
        </p:txBody>
      </p:sp>
      <p:sp>
        <p:nvSpPr>
          <p:cNvPr id="3" name="Content Placeholder 2"/>
          <p:cNvSpPr>
            <a:spLocks noGrp="1"/>
          </p:cNvSpPr>
          <p:nvPr>
            <p:ph idx="1"/>
          </p:nvPr>
        </p:nvSpPr>
        <p:spPr/>
        <p:txBody>
          <a:bodyPr/>
          <a:lstStyle/>
          <a:p>
            <a:endParaRPr lang="en-US" dirty="0"/>
          </a:p>
        </p:txBody>
      </p:sp>
      <p:pic>
        <p:nvPicPr>
          <p:cNvPr id="4" name="Picture 3"/>
          <p:cNvPicPr/>
          <p:nvPr/>
        </p:nvPicPr>
        <p:blipFill>
          <a:blip r:embed="rId2" cstate="print"/>
          <a:srcRect/>
          <a:stretch>
            <a:fillRect/>
          </a:stretch>
        </p:blipFill>
        <p:spPr bwMode="auto">
          <a:xfrm>
            <a:off x="3276601" y="3124200"/>
            <a:ext cx="5410199" cy="338722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5" name="Picture 4"/>
          <p:cNvPicPr>
            <a:picLocks noChangeAspect="1"/>
          </p:cNvPicPr>
          <p:nvPr/>
        </p:nvPicPr>
        <p:blipFill>
          <a:blip r:embed="rId3"/>
          <a:stretch>
            <a:fillRect/>
          </a:stretch>
        </p:blipFill>
        <p:spPr>
          <a:xfrm>
            <a:off x="152400" y="1752600"/>
            <a:ext cx="5240383" cy="382111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1538" name="Picture 2" descr="portal_II"/>
          <p:cNvPicPr>
            <a:picLocks noChangeAspect="1" noChangeArrowheads="1"/>
          </p:cNvPicPr>
          <p:nvPr/>
        </p:nvPicPr>
        <p:blipFill>
          <a:blip r:embed="rId2"/>
          <a:srcRect/>
          <a:stretch>
            <a:fillRect/>
          </a:stretch>
        </p:blipFill>
        <p:spPr bwMode="auto">
          <a:xfrm>
            <a:off x="144463" y="144463"/>
            <a:ext cx="9525" cy="9525"/>
          </a:xfrm>
          <a:prstGeom prst="rect">
            <a:avLst/>
          </a:prstGeom>
          <a:noFill/>
        </p:spPr>
      </p:pic>
      <p:pic>
        <p:nvPicPr>
          <p:cNvPr id="321539" name="Picture 3" descr="portal_VI"/>
          <p:cNvPicPr>
            <a:picLocks noChangeAspect="1" noChangeArrowheads="1"/>
          </p:cNvPicPr>
          <p:nvPr/>
        </p:nvPicPr>
        <p:blipFill>
          <a:blip r:embed="rId3"/>
          <a:srcRect l="8330" t="9590" r="8650" b="13652"/>
          <a:stretch>
            <a:fillRect/>
          </a:stretch>
        </p:blipFill>
        <p:spPr bwMode="auto">
          <a:xfrm>
            <a:off x="4340225" y="1439863"/>
            <a:ext cx="4840288" cy="5445125"/>
          </a:xfrm>
          <a:prstGeom prst="rect">
            <a:avLst/>
          </a:prstGeom>
          <a:noFill/>
        </p:spPr>
      </p:pic>
      <p:pic>
        <p:nvPicPr>
          <p:cNvPr id="321540" name="Picture 4" descr="portal_again_I"/>
          <p:cNvPicPr>
            <a:picLocks noChangeAspect="1" noChangeArrowheads="1"/>
          </p:cNvPicPr>
          <p:nvPr/>
        </p:nvPicPr>
        <p:blipFill>
          <a:blip r:embed="rId4">
            <a:clrChange>
              <a:clrFrom>
                <a:srgbClr val="080806"/>
              </a:clrFrom>
              <a:clrTo>
                <a:srgbClr val="080806">
                  <a:alpha val="0"/>
                </a:srgbClr>
              </a:clrTo>
            </a:clrChange>
          </a:blip>
          <a:srcRect l="5794"/>
          <a:stretch>
            <a:fillRect/>
          </a:stretch>
        </p:blipFill>
        <p:spPr bwMode="auto">
          <a:xfrm>
            <a:off x="250825" y="2555875"/>
            <a:ext cx="4103688" cy="4356100"/>
          </a:xfrm>
          <a:prstGeom prst="rect">
            <a:avLst/>
          </a:prstGeom>
          <a:noFill/>
        </p:spPr>
      </p:pic>
      <p:sp>
        <p:nvSpPr>
          <p:cNvPr id="321541" name="Text Box 5"/>
          <p:cNvSpPr txBox="1">
            <a:spLocks noChangeArrowheads="1"/>
          </p:cNvSpPr>
          <p:nvPr/>
        </p:nvSpPr>
        <p:spPr bwMode="auto">
          <a:xfrm>
            <a:off x="468313" y="1412875"/>
            <a:ext cx="4956618" cy="707886"/>
          </a:xfrm>
          <a:prstGeom prst="rect">
            <a:avLst/>
          </a:prstGeom>
          <a:noFill/>
          <a:ln w="9525">
            <a:noFill/>
            <a:miter lim="800000"/>
            <a:headEnd/>
            <a:tailEnd/>
          </a:ln>
          <a:effectLst/>
        </p:spPr>
        <p:txBody>
          <a:bodyPr wrap="none">
            <a:prstTxWarp prst="textNoShape">
              <a:avLst/>
            </a:prstTxWarp>
            <a:spAutoFit/>
          </a:bodyPr>
          <a:lstStyle/>
          <a:p>
            <a:r>
              <a:rPr lang="es-ES" sz="4000" dirty="0">
                <a:solidFill>
                  <a:schemeClr val="bg1"/>
                </a:solidFill>
                <a:latin typeface="Stencil Std" pitchFamily="50" charset="0"/>
              </a:rPr>
              <a:t>…</a:t>
            </a:r>
            <a:r>
              <a:rPr lang="es-ES" dirty="0" smtClean="0">
                <a:solidFill>
                  <a:schemeClr val="bg1"/>
                </a:solidFill>
                <a:latin typeface="Arial" charset="0"/>
              </a:rPr>
              <a:t> </a:t>
            </a:r>
            <a:r>
              <a:rPr lang="es-ES" sz="3200" dirty="0" smtClean="0">
                <a:solidFill>
                  <a:schemeClr val="bg1"/>
                </a:solidFill>
                <a:latin typeface="Calibri" charset="0"/>
              </a:rPr>
              <a:t>sino varios y son diversos</a:t>
            </a:r>
            <a:endParaRPr lang="es-ES" sz="4000" dirty="0">
              <a:solidFill>
                <a:schemeClr val="bg1"/>
              </a:solidFill>
              <a:latin typeface="Stencil Std" pitchFamily="50"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Content Placeholder 3" descr="DSC01483.JPG"/>
          <p:cNvPicPr>
            <a:picLocks noChangeAspect="1"/>
          </p:cNvPicPr>
          <p:nvPr/>
        </p:nvPicPr>
        <p:blipFill>
          <a:blip r:embed="rId2"/>
          <a:srcRect l="-18187" r="-18187"/>
          <a:stretch>
            <a:fillRect/>
          </a:stretch>
        </p:blipFill>
        <p:spPr bwMode="auto">
          <a:xfrm>
            <a:off x="1676400" y="2332038"/>
            <a:ext cx="6400800" cy="452596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descr="DSC01485.JPG"/>
          <p:cNvPicPr>
            <a:picLocks noChangeAspect="1"/>
          </p:cNvPicPr>
          <p:nvPr/>
        </p:nvPicPr>
        <p:blipFill>
          <a:blip r:embed="rId3"/>
          <a:srcRect/>
          <a:stretch>
            <a:fillRect/>
          </a:stretch>
        </p:blipFill>
        <p:spPr bwMode="auto">
          <a:xfrm>
            <a:off x="457200" y="541338"/>
            <a:ext cx="4775200" cy="35814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p:cNvSpPr txBox="1"/>
          <p:nvPr/>
        </p:nvSpPr>
        <p:spPr>
          <a:xfrm>
            <a:off x="5410200" y="676870"/>
            <a:ext cx="3648617" cy="923330"/>
          </a:xfrm>
          <a:prstGeom prst="rect">
            <a:avLst/>
          </a:prstGeom>
          <a:noFill/>
        </p:spPr>
        <p:txBody>
          <a:bodyPr wrap="none" rtlCol="0">
            <a:spAutoFit/>
          </a:bodyPr>
          <a:lstStyle/>
          <a:p>
            <a:r>
              <a:rPr lang="en-US" dirty="0" smtClean="0"/>
              <a:t>Students of several hospitals in </a:t>
            </a:r>
          </a:p>
          <a:p>
            <a:r>
              <a:rPr lang="en-US" dirty="0" smtClean="0"/>
              <a:t>Barcelona educating in our platforms</a:t>
            </a:r>
          </a:p>
          <a:p>
            <a:r>
              <a:rPr lang="en-US" dirty="0" smtClean="0"/>
              <a:t> located in BSC and the INB.</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a de pantalla 2011-08-25 a las 07.14.54.png"/>
          <p:cNvPicPr>
            <a:picLocks noChangeAspect="1"/>
          </p:cNvPicPr>
          <p:nvPr/>
        </p:nvPicPr>
        <p:blipFill>
          <a:blip r:embed="rId2"/>
          <a:stretch>
            <a:fillRect/>
          </a:stretch>
        </p:blipFill>
        <p:spPr>
          <a:xfrm>
            <a:off x="1060889" y="1524000"/>
            <a:ext cx="7022222" cy="345396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 name="TextBox 2"/>
          <p:cNvSpPr txBox="1"/>
          <p:nvPr/>
        </p:nvSpPr>
        <p:spPr>
          <a:xfrm>
            <a:off x="304800" y="466635"/>
            <a:ext cx="6676621" cy="830997"/>
          </a:xfrm>
          <a:prstGeom prst="rect">
            <a:avLst/>
          </a:prstGeom>
          <a:noFill/>
        </p:spPr>
        <p:txBody>
          <a:bodyPr wrap="none" rtlCol="0">
            <a:spAutoFit/>
          </a:bodyPr>
          <a:lstStyle/>
          <a:p>
            <a:r>
              <a:rPr lang="en-US" sz="2400" dirty="0" err="1" smtClean="0">
                <a:latin typeface="Bradley Hand ITC TT-Bold"/>
                <a:cs typeface="Bradley Hand ITC TT-Bold"/>
              </a:rPr>
              <a:t>Creación</a:t>
            </a:r>
            <a:r>
              <a:rPr lang="en-US" sz="2400" dirty="0" smtClean="0">
                <a:latin typeface="Bradley Hand ITC TT-Bold"/>
                <a:cs typeface="Bradley Hand ITC TT-Bold"/>
              </a:rPr>
              <a:t> del primer Master de </a:t>
            </a:r>
            <a:r>
              <a:rPr lang="en-US" sz="2400" dirty="0" err="1" smtClean="0">
                <a:latin typeface="Bradley Hand ITC TT-Bold"/>
                <a:cs typeface="Bradley Hand ITC TT-Bold"/>
              </a:rPr>
              <a:t>Bioinformática</a:t>
            </a:r>
            <a:r>
              <a:rPr lang="en-US" sz="2400" dirty="0" smtClean="0">
                <a:latin typeface="Bradley Hand ITC TT-Bold"/>
                <a:cs typeface="Bradley Hand ITC TT-Bold"/>
              </a:rPr>
              <a:t> en </a:t>
            </a:r>
          </a:p>
          <a:p>
            <a:r>
              <a:rPr lang="en-US" sz="2400" dirty="0" smtClean="0">
                <a:latin typeface="Bradley Hand ITC TT-Bold"/>
                <a:cs typeface="Bradley Hand ITC TT-Bold"/>
              </a:rPr>
              <a:t>Centroamérica-2011</a:t>
            </a:r>
            <a:endParaRPr lang="en-US" sz="2400" dirty="0">
              <a:latin typeface="Bradley Hand ITC TT-Bold"/>
              <a:cs typeface="Bradley Hand ITC TT-Bold"/>
            </a:endParaRPr>
          </a:p>
        </p:txBody>
      </p:sp>
      <p:pic>
        <p:nvPicPr>
          <p:cNvPr id="4" name="Picture 3"/>
          <p:cNvPicPr>
            <a:picLocks noChangeAspect="1"/>
          </p:cNvPicPr>
          <p:nvPr/>
        </p:nvPicPr>
        <p:blipFill>
          <a:blip r:embed="rId3"/>
          <a:stretch>
            <a:fillRect/>
          </a:stretch>
        </p:blipFill>
        <p:spPr>
          <a:xfrm>
            <a:off x="3962400" y="1905000"/>
            <a:ext cx="4993836" cy="362791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 name="TextBox 4"/>
          <p:cNvSpPr txBox="1"/>
          <p:nvPr/>
        </p:nvSpPr>
        <p:spPr>
          <a:xfrm>
            <a:off x="838200" y="5657165"/>
            <a:ext cx="5010619" cy="646331"/>
          </a:xfrm>
          <a:prstGeom prst="rect">
            <a:avLst/>
          </a:prstGeom>
          <a:noFill/>
        </p:spPr>
        <p:txBody>
          <a:bodyPr wrap="none" rtlCol="0">
            <a:spAutoFit/>
          </a:bodyPr>
          <a:lstStyle/>
          <a:p>
            <a:r>
              <a:rPr lang="en-US" dirty="0" smtClean="0"/>
              <a:t>Also, we have created the first Master’s Degree </a:t>
            </a:r>
          </a:p>
          <a:p>
            <a:r>
              <a:rPr lang="en-US" dirty="0" smtClean="0"/>
              <a:t>on Bioinformatics on the Central American isthmus.</a:t>
            </a:r>
            <a:endParaRPr lang="es-ES_tradnl" dirty="0" smtClean="0"/>
          </a:p>
          <a:p>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err="1" smtClean="0">
                <a:latin typeface="Bradley Hand ITC TT-Bold"/>
                <a:cs typeface="Bradley Hand ITC TT-Bold"/>
              </a:rPr>
              <a:t>Caso</a:t>
            </a:r>
            <a:r>
              <a:rPr lang="en-US" dirty="0" smtClean="0">
                <a:latin typeface="Bradley Hand ITC TT-Bold"/>
                <a:cs typeface="Bradley Hand ITC TT-Bold"/>
              </a:rPr>
              <a:t> </a:t>
            </a:r>
            <a:r>
              <a:rPr lang="en-US" dirty="0" err="1" smtClean="0">
                <a:latin typeface="Bradley Hand ITC TT-Bold"/>
                <a:cs typeface="Bradley Hand ITC TT-Bold"/>
              </a:rPr>
              <a:t>Pionero</a:t>
            </a:r>
            <a:r>
              <a:rPr lang="en-US" dirty="0" smtClean="0">
                <a:latin typeface="Bradley Hand ITC TT-Bold"/>
                <a:cs typeface="Bradley Hand ITC TT-Bold"/>
              </a:rPr>
              <a:t> en </a:t>
            </a:r>
            <a:r>
              <a:rPr lang="en-US" dirty="0" err="1" smtClean="0">
                <a:latin typeface="Bradley Hand ITC TT-Bold"/>
                <a:cs typeface="Bradley Hand ITC TT-Bold"/>
              </a:rPr>
              <a:t>europa</a:t>
            </a:r>
            <a:endParaRPr lang="en-US" dirty="0">
              <a:latin typeface="Bradley Hand ITC TT-Bold"/>
              <a:cs typeface="Bradley Hand ITC TT-Bold"/>
            </a:endParaRPr>
          </a:p>
        </p:txBody>
      </p:sp>
      <p:pic>
        <p:nvPicPr>
          <p:cNvPr id="4" name="P 3" descr="logo curso.tiff"/>
          <p:cNvPicPr>
            <a:picLocks noGrp="1"/>
          </p:cNvPicPr>
          <p:nvPr>
            <p:ph idx="1"/>
          </p:nvPr>
        </p:nvPicPr>
        <p:blipFill>
          <a:blip r:embed="rId2"/>
          <a:srcRect/>
          <a:stretch>
            <a:fillRect/>
          </a:stretch>
        </p:blipFill>
        <p:spPr bwMode="auto">
          <a:xfrm>
            <a:off x="457200" y="990600"/>
            <a:ext cx="8229600" cy="137272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5" name="Picture 4"/>
          <p:cNvPicPr>
            <a:picLocks noChangeAspect="1"/>
          </p:cNvPicPr>
          <p:nvPr/>
        </p:nvPicPr>
        <p:blipFill>
          <a:blip r:embed="rId3"/>
          <a:stretch>
            <a:fillRect/>
          </a:stretch>
        </p:blipFill>
        <p:spPr>
          <a:xfrm>
            <a:off x="0" y="2104001"/>
            <a:ext cx="5054600" cy="384175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Picture 5"/>
          <p:cNvPicPr>
            <a:picLocks noChangeAspect="1"/>
          </p:cNvPicPr>
          <p:nvPr/>
        </p:nvPicPr>
        <p:blipFill>
          <a:blip r:embed="rId4"/>
          <a:stretch>
            <a:fillRect/>
          </a:stretch>
        </p:blipFill>
        <p:spPr>
          <a:xfrm>
            <a:off x="4286250" y="1909796"/>
            <a:ext cx="4857750" cy="360369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 name="Picture 6"/>
          <p:cNvPicPr>
            <a:picLocks noChangeAspect="1"/>
          </p:cNvPicPr>
          <p:nvPr/>
        </p:nvPicPr>
        <p:blipFill>
          <a:blip r:embed="rId5"/>
          <a:stretch>
            <a:fillRect/>
          </a:stretch>
        </p:blipFill>
        <p:spPr>
          <a:xfrm>
            <a:off x="2362200" y="4419600"/>
            <a:ext cx="4311650" cy="194167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b="1" dirty="0" smtClean="0">
                <a:latin typeface="Handwriting - Dakota"/>
                <a:cs typeface="Handwriting - Dakota"/>
              </a:rPr>
              <a:t>Free software: Augmented reality and molecular visor</a:t>
            </a:r>
            <a:endParaRPr lang="es-ES" b="1" dirty="0">
              <a:latin typeface="Handwriting - Dakota"/>
              <a:cs typeface="Handwriting - Dakota"/>
            </a:endParaRPr>
          </a:p>
        </p:txBody>
      </p:sp>
      <p:sp>
        <p:nvSpPr>
          <p:cNvPr id="3" name="Content Placeholder 2"/>
          <p:cNvSpPr>
            <a:spLocks noGrp="1"/>
          </p:cNvSpPr>
          <p:nvPr>
            <p:ph idx="1"/>
          </p:nvPr>
        </p:nvSpPr>
        <p:spPr/>
        <p:txBody>
          <a:bodyPr/>
          <a:lstStyle/>
          <a:p>
            <a:endParaRPr lang="es-ES" dirty="0"/>
          </a:p>
        </p:txBody>
      </p:sp>
      <p:pic>
        <p:nvPicPr>
          <p:cNvPr id="4" name="Picture 3"/>
          <p:cNvPicPr>
            <a:picLocks noChangeAspect="1"/>
          </p:cNvPicPr>
          <p:nvPr/>
        </p:nvPicPr>
        <p:blipFill>
          <a:blip r:embed="rId2"/>
          <a:stretch>
            <a:fillRect/>
          </a:stretch>
        </p:blipFill>
        <p:spPr>
          <a:xfrm>
            <a:off x="1143000" y="1905000"/>
            <a:ext cx="6421359" cy="388620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reflection blurRad="6350" stA="52000" endA="300" endPos="35000" dir="5400000" sy="-100000" algn="bl" rotWithShape="0"/>
          </a:effectLst>
          <a:scene3d>
            <a:camera prst="perspectiveFront" fov="5400000"/>
            <a:lightRig rig="threePt" dir="t">
              <a:rot lat="0" lon="0" rev="19200000"/>
            </a:lightRig>
          </a:scene3d>
          <a:sp3d extrusionH="25400">
            <a:bevelT w="304800" h="152400" prst="hardEdge"/>
            <a:extrusionClr>
              <a:srgbClr val="FFFFFF"/>
            </a:extrusionClr>
          </a:sp3d>
        </p:spPr>
      </p:pic>
      <p:pic>
        <p:nvPicPr>
          <p:cNvPr id="5" name="Picture 4"/>
          <p:cNvPicPr>
            <a:picLocks noChangeAspect="1"/>
          </p:cNvPicPr>
          <p:nvPr/>
        </p:nvPicPr>
        <p:blipFill>
          <a:blip r:embed="rId3"/>
          <a:stretch>
            <a:fillRect/>
          </a:stretch>
        </p:blipFill>
        <p:spPr>
          <a:xfrm>
            <a:off x="4876801" y="3581401"/>
            <a:ext cx="3962399" cy="3084880"/>
          </a:xfrm>
          <a:prstGeom prst="roundRect">
            <a:avLst>
              <a:gd name="adj" fmla="val 4167"/>
            </a:avLst>
          </a:prstGeom>
          <a:solidFill>
            <a:srgbClr val="FFFFFF"/>
          </a:solidFill>
          <a:ln w="76200" cap="sq">
            <a:solidFill>
              <a:srgbClr val="EAEAEA"/>
            </a:solidFill>
            <a:miter lim="800000"/>
          </a:ln>
          <a:effectLst>
            <a:reflection blurRad="6350" stA="52000" endA="300" endPos="3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6" name="Circular Arrow 5"/>
          <p:cNvSpPr/>
          <p:nvPr/>
        </p:nvSpPr>
        <p:spPr>
          <a:xfrm>
            <a:off x="3962400" y="2971800"/>
            <a:ext cx="1981200" cy="1143000"/>
          </a:xfrm>
          <a:prstGeom prst="circular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sp>
        <p:nvSpPr>
          <p:cNvPr id="10" name="Left Arrow 9"/>
          <p:cNvSpPr/>
          <p:nvPr/>
        </p:nvSpPr>
        <p:spPr>
          <a:xfrm>
            <a:off x="3657600" y="4572000"/>
            <a:ext cx="1371600" cy="3810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1" name="Rectangle 10"/>
          <p:cNvSpPr/>
          <p:nvPr/>
        </p:nvSpPr>
        <p:spPr>
          <a:xfrm>
            <a:off x="6629400" y="1524000"/>
            <a:ext cx="2057400" cy="487362"/>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smtClean="0"/>
              <a:t>Use AR</a:t>
            </a:r>
            <a:endParaRPr lang="es-ES" dirty="0"/>
          </a:p>
        </p:txBody>
      </p:sp>
      <p:cxnSp>
        <p:nvCxnSpPr>
          <p:cNvPr id="13" name="Straight Connector 12"/>
          <p:cNvCxnSpPr/>
          <p:nvPr/>
        </p:nvCxnSpPr>
        <p:spPr>
          <a:xfrm flipV="1">
            <a:off x="3505200" y="1743364"/>
            <a:ext cx="2983345" cy="1457036"/>
          </a:xfrm>
          <a:prstGeom prst="line">
            <a:avLst/>
          </a:prstGeom>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781800" y="3886200"/>
            <a:ext cx="184666" cy="369332"/>
          </a:xfrm>
          <a:prstGeom prst="rect">
            <a:avLst/>
          </a:prstGeom>
          <a:noFill/>
        </p:spPr>
        <p:txBody>
          <a:bodyPr wrap="none" rtlCol="0">
            <a:spAutoFit/>
          </a:bodyPr>
          <a:lstStyle/>
          <a:p>
            <a:endParaRPr lang="es-ES" dirty="0"/>
          </a:p>
        </p:txBody>
      </p:sp>
      <p:sp>
        <p:nvSpPr>
          <p:cNvPr id="15" name="Rectangle 14"/>
          <p:cNvSpPr/>
          <p:nvPr/>
        </p:nvSpPr>
        <p:spPr>
          <a:xfrm>
            <a:off x="6781800" y="2713038"/>
            <a:ext cx="2057400" cy="487362"/>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smtClean="0"/>
              <a:t>Programming</a:t>
            </a:r>
            <a:endParaRPr lang="es-ES" dirty="0"/>
          </a:p>
        </p:txBody>
      </p:sp>
      <p:cxnSp>
        <p:nvCxnSpPr>
          <p:cNvPr id="17" name="Straight Connector 16"/>
          <p:cNvCxnSpPr/>
          <p:nvPr/>
        </p:nvCxnSpPr>
        <p:spPr>
          <a:xfrm rot="5400000">
            <a:off x="7239000" y="3429000"/>
            <a:ext cx="609600" cy="457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rot="16200000" flipH="1">
            <a:off x="7668022" y="2309415"/>
            <a:ext cx="808829" cy="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pic>
        <p:nvPicPr>
          <p:cNvPr id="16" name="Picture 21"/>
          <p:cNvPicPr>
            <a:picLocks noChangeAspect="1"/>
          </p:cNvPicPr>
          <p:nvPr/>
        </p:nvPicPr>
        <p:blipFill>
          <a:blip r:embed="rId4"/>
          <a:stretch>
            <a:fillRect/>
          </a:stretch>
        </p:blipFill>
        <p:spPr>
          <a:xfrm>
            <a:off x="444570" y="1524000"/>
            <a:ext cx="3213030" cy="2438400"/>
          </a:xfrm>
          <a:prstGeom prst="rect">
            <a:avLst/>
          </a:prstGeom>
        </p:spPr>
      </p:pic>
      <p:sp>
        <p:nvSpPr>
          <p:cNvPr id="18" name="TextBox 17"/>
          <p:cNvSpPr txBox="1"/>
          <p:nvPr/>
        </p:nvSpPr>
        <p:spPr>
          <a:xfrm>
            <a:off x="457200" y="6139934"/>
            <a:ext cx="3616845" cy="400110"/>
          </a:xfrm>
          <a:prstGeom prst="rect">
            <a:avLst/>
          </a:prstGeom>
          <a:noFill/>
        </p:spPr>
        <p:txBody>
          <a:bodyPr wrap="none" rtlCol="0">
            <a:spAutoFit/>
          </a:bodyPr>
          <a:lstStyle/>
          <a:p>
            <a:r>
              <a:rPr lang="en-US" sz="1000" dirty="0" smtClean="0"/>
              <a:t>Speaker: Allan Orozco,</a:t>
            </a:r>
          </a:p>
          <a:p>
            <a:r>
              <a:rPr lang="en-US" sz="1000" dirty="0" smtClean="0"/>
              <a:t> International Society for Computational Biology, Mali, Africa. 2009</a:t>
            </a:r>
            <a:endParaRPr lang="en-US" sz="10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6800" y="1981200"/>
            <a:ext cx="7239000" cy="453224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 name="TextBox 2"/>
          <p:cNvSpPr txBox="1"/>
          <p:nvPr/>
        </p:nvSpPr>
        <p:spPr>
          <a:xfrm>
            <a:off x="4572000" y="1066800"/>
            <a:ext cx="291629" cy="369332"/>
          </a:xfrm>
          <a:prstGeom prst="rect">
            <a:avLst/>
          </a:prstGeom>
          <a:noFill/>
        </p:spPr>
        <p:txBody>
          <a:bodyPr wrap="none" rtlCol="0">
            <a:spAutoFit/>
          </a:bodyPr>
          <a:lstStyle/>
          <a:p>
            <a:r>
              <a:rPr lang="en-US" dirty="0" smtClean="0"/>
              <a:t>?</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smtClean="0"/>
          </a:p>
          <a:p>
            <a:endParaRPr lang="en-US" dirty="0" smtClean="0"/>
          </a:p>
          <a:p>
            <a:pPr>
              <a:buNone/>
            </a:pPr>
            <a:r>
              <a:rPr lang="en-US" dirty="0" smtClean="0">
                <a:latin typeface="Bradley Hand ITC TT-Bold"/>
                <a:cs typeface="Bradley Hand ITC TT-Bold"/>
              </a:rPr>
              <a:t>                              THANKS !!!</a:t>
            </a:r>
            <a:endParaRPr lang="en-US" dirty="0">
              <a:latin typeface="Bradley Hand ITC TT-Bold"/>
              <a:cs typeface="Bradley Hand ITC TT-Bold"/>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p:cNvSpPr/>
          <p:nvPr/>
        </p:nvSpPr>
        <p:spPr bwMode="auto">
          <a:xfrm>
            <a:off x="0" y="4648200"/>
            <a:ext cx="6934200" cy="2209800"/>
          </a:xfrm>
          <a:prstGeom prst="rect">
            <a:avLst/>
          </a:prstGeom>
          <a:solidFill>
            <a:schemeClr val="bg1"/>
          </a:solidFill>
          <a:ln w="9525" cap="flat" cmpd="sng" algn="ctr">
            <a:noFill/>
            <a:prstDash val="solid"/>
            <a:round/>
            <a:headEnd type="none" w="med" len="med"/>
            <a:tailEnd type="none" w="med" len="med"/>
          </a:ln>
          <a:effectLst/>
        </p:spPr>
        <p:txBody>
          <a:bodyPr>
            <a:prstTxWarp prst="textNoShape">
              <a:avLst/>
            </a:prstTxWarp>
          </a:bodyPr>
          <a:lstStyle/>
          <a:p>
            <a:pPr>
              <a:defRPr/>
            </a:pPr>
            <a:endParaRPr lang="en-US">
              <a:effectLst>
                <a:outerShdw blurRad="38100" dist="38100" dir="2700000" algn="tl">
                  <a:srgbClr val="000000">
                    <a:alpha val="43137"/>
                  </a:srgbClr>
                </a:outerShdw>
              </a:effectLst>
              <a:latin typeface="Verdana" charset="0"/>
            </a:endParaRPr>
          </a:p>
        </p:txBody>
      </p:sp>
      <p:sp>
        <p:nvSpPr>
          <p:cNvPr id="66" name="Footer Placeholder 2"/>
          <p:cNvSpPr>
            <a:spLocks noGrp="1"/>
          </p:cNvSpPr>
          <p:nvPr>
            <p:ph type="ftr" sz="quarter" idx="11"/>
          </p:nvPr>
        </p:nvSpPr>
        <p:spPr/>
        <p:txBody>
          <a:bodyPr/>
          <a:lstStyle/>
          <a:p>
            <a:pPr>
              <a:defRPr/>
            </a:pPr>
            <a:r>
              <a:rPr lang="es-ES" smtClean="0"/>
              <a:t>Dr J De Las Rivas</a:t>
            </a:r>
          </a:p>
        </p:txBody>
      </p:sp>
      <p:sp>
        <p:nvSpPr>
          <p:cNvPr id="67" name="Slide Number Placeholder 3"/>
          <p:cNvSpPr>
            <a:spLocks noGrp="1"/>
          </p:cNvSpPr>
          <p:nvPr>
            <p:ph type="sldNum" sz="quarter" idx="12"/>
          </p:nvPr>
        </p:nvSpPr>
        <p:spPr/>
        <p:txBody>
          <a:bodyPr/>
          <a:lstStyle/>
          <a:p>
            <a:pPr>
              <a:defRPr/>
            </a:pPr>
            <a:fld id="{0ECEE776-B6FE-AF42-BAFE-63D055D65EFB}" type="slidenum">
              <a:rPr lang="es-ES" smtClean="0"/>
              <a:pPr>
                <a:defRPr/>
              </a:pPr>
              <a:t>5</a:t>
            </a:fld>
            <a:endParaRPr lang="es-ES"/>
          </a:p>
        </p:txBody>
      </p:sp>
      <p:sp>
        <p:nvSpPr>
          <p:cNvPr id="157698" name="Line 2"/>
          <p:cNvSpPr>
            <a:spLocks noChangeShapeType="1"/>
          </p:cNvSpPr>
          <p:nvPr/>
        </p:nvSpPr>
        <p:spPr bwMode="auto">
          <a:xfrm flipV="1">
            <a:off x="1143000" y="1600200"/>
            <a:ext cx="2133600" cy="1143000"/>
          </a:xfrm>
          <a:prstGeom prst="line">
            <a:avLst/>
          </a:prstGeom>
          <a:noFill/>
          <a:ln w="31750">
            <a:solidFill>
              <a:srgbClr val="008000"/>
            </a:solidFill>
            <a:round/>
            <a:headEnd type="arrow" w="med" len="med"/>
            <a:tailEnd type="arrow" w="med" len="me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endParaRPr>
          </a:p>
        </p:txBody>
      </p:sp>
      <p:sp>
        <p:nvSpPr>
          <p:cNvPr id="157699" name="Line 3"/>
          <p:cNvSpPr>
            <a:spLocks noChangeShapeType="1"/>
          </p:cNvSpPr>
          <p:nvPr/>
        </p:nvSpPr>
        <p:spPr bwMode="auto">
          <a:xfrm flipV="1">
            <a:off x="3733800" y="1600200"/>
            <a:ext cx="2667000" cy="1143000"/>
          </a:xfrm>
          <a:prstGeom prst="line">
            <a:avLst/>
          </a:prstGeom>
          <a:noFill/>
          <a:ln w="31750">
            <a:solidFill>
              <a:srgbClr val="008000"/>
            </a:solidFill>
            <a:round/>
            <a:headEnd type="arrow" w="med" len="med"/>
            <a:tailEnd type="arrow" w="med" len="me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endParaRPr>
          </a:p>
        </p:txBody>
      </p:sp>
      <p:sp>
        <p:nvSpPr>
          <p:cNvPr id="157700" name="Line 4"/>
          <p:cNvSpPr>
            <a:spLocks noChangeShapeType="1"/>
          </p:cNvSpPr>
          <p:nvPr/>
        </p:nvSpPr>
        <p:spPr bwMode="auto">
          <a:xfrm flipH="1" flipV="1">
            <a:off x="1828800" y="1600200"/>
            <a:ext cx="1371600" cy="1143000"/>
          </a:xfrm>
          <a:prstGeom prst="line">
            <a:avLst/>
          </a:prstGeom>
          <a:noFill/>
          <a:ln w="31750">
            <a:solidFill>
              <a:srgbClr val="008000"/>
            </a:solidFill>
            <a:round/>
            <a:headEnd type="arrow" w="med" len="med"/>
            <a:tailEnd type="arrow" w="med" len="me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endParaRPr>
          </a:p>
        </p:txBody>
      </p:sp>
      <p:sp>
        <p:nvSpPr>
          <p:cNvPr id="157701" name="Line 5"/>
          <p:cNvSpPr>
            <a:spLocks noChangeShapeType="1"/>
          </p:cNvSpPr>
          <p:nvPr/>
        </p:nvSpPr>
        <p:spPr bwMode="auto">
          <a:xfrm flipH="1" flipV="1">
            <a:off x="3352800" y="1600200"/>
            <a:ext cx="1066800" cy="1143000"/>
          </a:xfrm>
          <a:prstGeom prst="line">
            <a:avLst/>
          </a:prstGeom>
          <a:noFill/>
          <a:ln w="31750">
            <a:solidFill>
              <a:srgbClr val="008000"/>
            </a:solidFill>
            <a:round/>
            <a:headEnd type="arrow" w="med" len="med"/>
            <a:tailEnd type="arrow" w="med" len="me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endParaRPr>
          </a:p>
        </p:txBody>
      </p:sp>
      <p:sp>
        <p:nvSpPr>
          <p:cNvPr id="33805" name="Text Box 6"/>
          <p:cNvSpPr txBox="1">
            <a:spLocks noChangeArrowheads="1"/>
          </p:cNvSpPr>
          <p:nvPr/>
        </p:nvSpPr>
        <p:spPr bwMode="auto">
          <a:xfrm>
            <a:off x="6953250" y="1584325"/>
            <a:ext cx="1962150" cy="714375"/>
          </a:xfrm>
          <a:prstGeom prst="rect">
            <a:avLst/>
          </a:prstGeom>
          <a:noFill/>
          <a:ln w="12700">
            <a:solidFill>
              <a:srgbClr val="008000"/>
            </a:solidFill>
            <a:miter lim="800000"/>
            <a:headEnd/>
            <a:tailEnd/>
          </a:ln>
        </p:spPr>
        <p:txBody>
          <a:bodyPr anchor="ctr">
            <a:prstTxWarp prst="textNoShape">
              <a:avLst/>
            </a:prstTxWarp>
            <a:spAutoFit/>
          </a:bodyPr>
          <a:lstStyle/>
          <a:p>
            <a:pPr eaLnBrk="0" hangingPunct="0">
              <a:spcBef>
                <a:spcPct val="50000"/>
              </a:spcBef>
            </a:pPr>
            <a:r>
              <a:rPr lang="en-US" sz="2000" dirty="0" err="1" smtClean="0">
                <a:latin typeface="Arial" pitchFamily="-107" charset="0"/>
              </a:rPr>
              <a:t>relaciones</a:t>
            </a:r>
            <a:r>
              <a:rPr lang="en-US" sz="2000" dirty="0">
                <a:latin typeface="Arial" pitchFamily="-107" charset="0"/>
              </a:rPr>
              <a:t/>
            </a:r>
            <a:br>
              <a:rPr lang="en-US" sz="2000" dirty="0">
                <a:latin typeface="Arial" pitchFamily="-107" charset="0"/>
              </a:rPr>
            </a:br>
            <a:r>
              <a:rPr lang="en-US" sz="2000" dirty="0">
                <a:latin typeface="Arial" pitchFamily="-107" charset="0"/>
              </a:rPr>
              <a:t>gen-</a:t>
            </a:r>
            <a:r>
              <a:rPr lang="en-US" sz="2000" dirty="0" err="1">
                <a:latin typeface="Arial" pitchFamily="-107" charset="0"/>
              </a:rPr>
              <a:t>proteína</a:t>
            </a:r>
            <a:endParaRPr lang="en-US" sz="2000" dirty="0">
              <a:latin typeface="Arial" pitchFamily="-107" charset="0"/>
            </a:endParaRPr>
          </a:p>
        </p:txBody>
      </p:sp>
      <p:sp>
        <p:nvSpPr>
          <p:cNvPr id="157703" name="Freeform 7"/>
          <p:cNvSpPr>
            <a:spLocks/>
          </p:cNvSpPr>
          <p:nvPr/>
        </p:nvSpPr>
        <p:spPr bwMode="auto">
          <a:xfrm>
            <a:off x="2105025" y="3676650"/>
            <a:ext cx="2438400" cy="307975"/>
          </a:xfrm>
          <a:custGeom>
            <a:avLst/>
            <a:gdLst/>
            <a:ahLst/>
            <a:cxnLst>
              <a:cxn ang="0">
                <a:pos x="0" y="0"/>
              </a:cxn>
              <a:cxn ang="0">
                <a:pos x="834" y="192"/>
              </a:cxn>
              <a:cxn ang="0">
                <a:pos x="1536" y="12"/>
              </a:cxn>
            </a:cxnLst>
            <a:rect l="0" t="0" r="r" b="b"/>
            <a:pathLst>
              <a:path w="1536" h="194">
                <a:moveTo>
                  <a:pt x="0" y="0"/>
                </a:moveTo>
                <a:cubicBezTo>
                  <a:pt x="139" y="32"/>
                  <a:pt x="578" y="190"/>
                  <a:pt x="834" y="192"/>
                </a:cubicBezTo>
                <a:cubicBezTo>
                  <a:pt x="1090" y="194"/>
                  <a:pt x="1390" y="50"/>
                  <a:pt x="1536" y="12"/>
                </a:cubicBezTo>
              </a:path>
            </a:pathLst>
          </a:custGeom>
          <a:noFill/>
          <a:ln w="31750" cap="flat" cmpd="sng">
            <a:solidFill>
              <a:srgbClr val="FF3300"/>
            </a:solidFill>
            <a:prstDash val="solid"/>
            <a:round/>
            <a:headEnd type="stealth" w="med" len="med"/>
            <a:tailEnd type="stealth" w="med" len="me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endParaRPr>
          </a:p>
        </p:txBody>
      </p:sp>
      <p:sp>
        <p:nvSpPr>
          <p:cNvPr id="157704" name="Freeform 8"/>
          <p:cNvSpPr>
            <a:spLocks/>
          </p:cNvSpPr>
          <p:nvPr/>
        </p:nvSpPr>
        <p:spPr bwMode="auto">
          <a:xfrm>
            <a:off x="1143000" y="3619500"/>
            <a:ext cx="1866900" cy="330200"/>
          </a:xfrm>
          <a:custGeom>
            <a:avLst/>
            <a:gdLst/>
            <a:ahLst/>
            <a:cxnLst>
              <a:cxn ang="0">
                <a:pos x="0" y="0"/>
              </a:cxn>
              <a:cxn ang="0">
                <a:pos x="600" y="204"/>
              </a:cxn>
              <a:cxn ang="0">
                <a:pos x="1176" y="24"/>
              </a:cxn>
            </a:cxnLst>
            <a:rect l="0" t="0" r="r" b="b"/>
            <a:pathLst>
              <a:path w="1176" h="208">
                <a:moveTo>
                  <a:pt x="0" y="0"/>
                </a:moveTo>
                <a:cubicBezTo>
                  <a:pt x="100" y="34"/>
                  <a:pt x="404" y="200"/>
                  <a:pt x="600" y="204"/>
                </a:cubicBezTo>
                <a:cubicBezTo>
                  <a:pt x="796" y="208"/>
                  <a:pt x="1056" y="61"/>
                  <a:pt x="1176" y="24"/>
                </a:cubicBezTo>
              </a:path>
            </a:pathLst>
          </a:custGeom>
          <a:noFill/>
          <a:ln w="31750" cap="flat" cmpd="sng">
            <a:solidFill>
              <a:srgbClr val="FF3300"/>
            </a:solidFill>
            <a:prstDash val="solid"/>
            <a:round/>
            <a:headEnd type="stealth" w="med" len="med"/>
            <a:tailEnd type="stealth" w="med" len="me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endParaRPr>
          </a:p>
        </p:txBody>
      </p:sp>
      <p:sp>
        <p:nvSpPr>
          <p:cNvPr id="157705" name="Line 9"/>
          <p:cNvSpPr>
            <a:spLocks noChangeShapeType="1"/>
          </p:cNvSpPr>
          <p:nvPr/>
        </p:nvSpPr>
        <p:spPr bwMode="auto">
          <a:xfrm>
            <a:off x="1187450" y="3429000"/>
            <a:ext cx="622300" cy="0"/>
          </a:xfrm>
          <a:prstGeom prst="line">
            <a:avLst/>
          </a:prstGeom>
          <a:noFill/>
          <a:ln w="31750">
            <a:solidFill>
              <a:srgbClr val="FF3300"/>
            </a:solidFill>
            <a:round/>
            <a:headEnd type="stealth" w="med" len="med"/>
            <a:tailEnd type="stealth" w="med" len="me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endParaRPr>
          </a:p>
        </p:txBody>
      </p:sp>
      <p:sp>
        <p:nvSpPr>
          <p:cNvPr id="157706" name="Line 10"/>
          <p:cNvSpPr>
            <a:spLocks noChangeShapeType="1"/>
          </p:cNvSpPr>
          <p:nvPr/>
        </p:nvSpPr>
        <p:spPr bwMode="auto">
          <a:xfrm>
            <a:off x="3657600" y="3429000"/>
            <a:ext cx="762000" cy="0"/>
          </a:xfrm>
          <a:prstGeom prst="line">
            <a:avLst/>
          </a:prstGeom>
          <a:noFill/>
          <a:ln w="31750">
            <a:solidFill>
              <a:srgbClr val="FF3300"/>
            </a:solidFill>
            <a:round/>
            <a:headEnd type="stealth" w="med" len="med"/>
            <a:tailEnd type="stealth" w="med" len="me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endParaRPr>
          </a:p>
        </p:txBody>
      </p:sp>
      <p:sp>
        <p:nvSpPr>
          <p:cNvPr id="157707" name="Line 11"/>
          <p:cNvSpPr>
            <a:spLocks noChangeShapeType="1"/>
          </p:cNvSpPr>
          <p:nvPr/>
        </p:nvSpPr>
        <p:spPr bwMode="auto">
          <a:xfrm>
            <a:off x="5029200" y="3429000"/>
            <a:ext cx="457200" cy="0"/>
          </a:xfrm>
          <a:prstGeom prst="line">
            <a:avLst/>
          </a:prstGeom>
          <a:noFill/>
          <a:ln w="31750">
            <a:solidFill>
              <a:srgbClr val="FF3300"/>
            </a:solidFill>
            <a:round/>
            <a:headEnd type="stealth" w="med" len="med"/>
            <a:tailEnd type="stealth" w="med" len="me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endParaRPr>
          </a:p>
        </p:txBody>
      </p:sp>
      <p:sp>
        <p:nvSpPr>
          <p:cNvPr id="157708" name="Freeform 12"/>
          <p:cNvSpPr>
            <a:spLocks/>
          </p:cNvSpPr>
          <p:nvPr/>
        </p:nvSpPr>
        <p:spPr bwMode="auto">
          <a:xfrm>
            <a:off x="876300" y="3629025"/>
            <a:ext cx="4867275" cy="714375"/>
          </a:xfrm>
          <a:custGeom>
            <a:avLst/>
            <a:gdLst/>
            <a:ahLst/>
            <a:cxnLst>
              <a:cxn ang="0">
                <a:pos x="0" y="36"/>
              </a:cxn>
              <a:cxn ang="0">
                <a:pos x="1542" y="444"/>
              </a:cxn>
              <a:cxn ang="0">
                <a:pos x="3066" y="0"/>
              </a:cxn>
            </a:cxnLst>
            <a:rect l="0" t="0" r="r" b="b"/>
            <a:pathLst>
              <a:path w="3066" h="450">
                <a:moveTo>
                  <a:pt x="0" y="36"/>
                </a:moveTo>
                <a:cubicBezTo>
                  <a:pt x="256" y="104"/>
                  <a:pt x="1031" y="450"/>
                  <a:pt x="1542" y="444"/>
                </a:cubicBezTo>
                <a:cubicBezTo>
                  <a:pt x="2053" y="438"/>
                  <a:pt x="2749" y="92"/>
                  <a:pt x="3066" y="0"/>
                </a:cubicBezTo>
              </a:path>
            </a:pathLst>
          </a:custGeom>
          <a:noFill/>
          <a:ln w="31750" cap="flat" cmpd="sng">
            <a:solidFill>
              <a:srgbClr val="FF3300"/>
            </a:solidFill>
            <a:prstDash val="solid"/>
            <a:round/>
            <a:headEnd type="stealth" w="med" len="med"/>
            <a:tailEnd type="stealth" w="med" len="me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endParaRPr>
          </a:p>
        </p:txBody>
      </p:sp>
      <p:sp>
        <p:nvSpPr>
          <p:cNvPr id="33812" name="Text Box 13"/>
          <p:cNvSpPr txBox="1">
            <a:spLocks noChangeArrowheads="1"/>
          </p:cNvSpPr>
          <p:nvPr/>
        </p:nvSpPr>
        <p:spPr bwMode="auto">
          <a:xfrm>
            <a:off x="6300788" y="3489325"/>
            <a:ext cx="2698750" cy="714375"/>
          </a:xfrm>
          <a:prstGeom prst="rect">
            <a:avLst/>
          </a:prstGeom>
          <a:noFill/>
          <a:ln w="12700">
            <a:solidFill>
              <a:srgbClr val="FF0000"/>
            </a:solidFill>
            <a:miter lim="800000"/>
            <a:headEnd/>
            <a:tailEnd/>
          </a:ln>
        </p:spPr>
        <p:txBody>
          <a:bodyPr anchor="ctr">
            <a:prstTxWarp prst="textNoShape">
              <a:avLst/>
            </a:prstTxWarp>
            <a:spAutoFit/>
          </a:bodyPr>
          <a:lstStyle/>
          <a:p>
            <a:pPr eaLnBrk="0" hangingPunct="0">
              <a:spcBef>
                <a:spcPct val="50000"/>
              </a:spcBef>
            </a:pPr>
            <a:r>
              <a:rPr lang="en-US" sz="2000" dirty="0" err="1">
                <a:latin typeface="Arial" pitchFamily="-107" charset="0"/>
              </a:rPr>
              <a:t>relaciones</a:t>
            </a:r>
            <a:r>
              <a:rPr lang="en-US" sz="2000" dirty="0">
                <a:latin typeface="Arial" pitchFamily="-107" charset="0"/>
              </a:rPr>
              <a:t/>
            </a:r>
            <a:br>
              <a:rPr lang="en-US" sz="2000" dirty="0">
                <a:latin typeface="Arial" pitchFamily="-107" charset="0"/>
              </a:rPr>
            </a:br>
            <a:r>
              <a:rPr lang="en-US" sz="2000" dirty="0" err="1">
                <a:latin typeface="Arial" pitchFamily="-107" charset="0"/>
              </a:rPr>
              <a:t>proteína-proteína</a:t>
            </a:r>
            <a:endParaRPr lang="en-US" sz="2000" dirty="0">
              <a:latin typeface="Arial" pitchFamily="-107" charset="0"/>
            </a:endParaRPr>
          </a:p>
        </p:txBody>
      </p:sp>
      <p:grpSp>
        <p:nvGrpSpPr>
          <p:cNvPr id="2" name="Group 14"/>
          <p:cNvGrpSpPr>
            <a:grpSpLocks/>
          </p:cNvGrpSpPr>
          <p:nvPr/>
        </p:nvGrpSpPr>
        <p:grpSpPr bwMode="auto">
          <a:xfrm>
            <a:off x="304800" y="2667000"/>
            <a:ext cx="6202363" cy="1096963"/>
            <a:chOff x="192" y="1200"/>
            <a:chExt cx="3907" cy="691"/>
          </a:xfrm>
        </p:grpSpPr>
        <p:pic>
          <p:nvPicPr>
            <p:cNvPr id="33857" name="Picture 15" descr="trace_one"/>
            <p:cNvPicPr>
              <a:picLocks noChangeAspect="1" noChangeArrowheads="1"/>
            </p:cNvPicPr>
            <p:nvPr/>
          </p:nvPicPr>
          <p:blipFill>
            <a:blip r:embed="rId4">
              <a:clrChange>
                <a:clrFrom>
                  <a:srgbClr val="FFFFD6"/>
                </a:clrFrom>
                <a:clrTo>
                  <a:srgbClr val="FFFFD6">
                    <a:alpha val="0"/>
                  </a:srgbClr>
                </a:clrTo>
              </a:clrChange>
            </a:blip>
            <a:srcRect/>
            <a:stretch>
              <a:fillRect/>
            </a:stretch>
          </p:blipFill>
          <p:spPr bwMode="auto">
            <a:xfrm>
              <a:off x="192" y="1200"/>
              <a:ext cx="691" cy="691"/>
            </a:xfrm>
            <a:prstGeom prst="rect">
              <a:avLst/>
            </a:prstGeom>
            <a:noFill/>
            <a:ln w="9525">
              <a:noFill/>
              <a:miter lim="800000"/>
              <a:headEnd/>
              <a:tailEnd/>
            </a:ln>
          </p:spPr>
        </p:pic>
        <p:pic>
          <p:nvPicPr>
            <p:cNvPr id="33858" name="Picture 16" descr="tracel_four"/>
            <p:cNvPicPr>
              <a:picLocks noChangeAspect="1" noChangeArrowheads="1"/>
            </p:cNvPicPr>
            <p:nvPr/>
          </p:nvPicPr>
          <p:blipFill>
            <a:blip r:embed="rId5">
              <a:clrChange>
                <a:clrFrom>
                  <a:srgbClr val="FFFFD6"/>
                </a:clrFrom>
                <a:clrTo>
                  <a:srgbClr val="FFFFD6">
                    <a:alpha val="0"/>
                  </a:srgbClr>
                </a:clrTo>
              </a:clrChange>
            </a:blip>
            <a:srcRect/>
            <a:stretch>
              <a:fillRect/>
            </a:stretch>
          </p:blipFill>
          <p:spPr bwMode="auto">
            <a:xfrm>
              <a:off x="1776" y="1200"/>
              <a:ext cx="691" cy="691"/>
            </a:xfrm>
            <a:prstGeom prst="rect">
              <a:avLst/>
            </a:prstGeom>
            <a:noFill/>
            <a:ln w="9525">
              <a:noFill/>
              <a:miter lim="800000"/>
              <a:headEnd/>
              <a:tailEnd/>
            </a:ln>
          </p:spPr>
        </p:pic>
        <p:pic>
          <p:nvPicPr>
            <p:cNvPr id="33859" name="Picture 17" descr="tracel_five_two"/>
            <p:cNvPicPr>
              <a:picLocks noChangeAspect="1" noChangeArrowheads="1"/>
            </p:cNvPicPr>
            <p:nvPr/>
          </p:nvPicPr>
          <p:blipFill>
            <a:blip r:embed="rId6">
              <a:clrChange>
                <a:clrFrom>
                  <a:srgbClr val="FFFFD6"/>
                </a:clrFrom>
                <a:clrTo>
                  <a:srgbClr val="FFFFD6">
                    <a:alpha val="0"/>
                  </a:srgbClr>
                </a:clrTo>
              </a:clrChange>
            </a:blip>
            <a:srcRect/>
            <a:stretch>
              <a:fillRect/>
            </a:stretch>
          </p:blipFill>
          <p:spPr bwMode="auto">
            <a:xfrm>
              <a:off x="941" y="1200"/>
              <a:ext cx="691" cy="691"/>
            </a:xfrm>
            <a:prstGeom prst="rect">
              <a:avLst/>
            </a:prstGeom>
            <a:noFill/>
            <a:ln w="9525">
              <a:noFill/>
              <a:miter lim="800000"/>
              <a:headEnd/>
              <a:tailEnd/>
            </a:ln>
          </p:spPr>
        </p:pic>
        <p:pic>
          <p:nvPicPr>
            <p:cNvPr id="33860" name="Picture 18" descr="tracel_six"/>
            <p:cNvPicPr>
              <a:picLocks noChangeAspect="1" noChangeArrowheads="1"/>
            </p:cNvPicPr>
            <p:nvPr/>
          </p:nvPicPr>
          <p:blipFill>
            <a:blip r:embed="rId7">
              <a:clrChange>
                <a:clrFrom>
                  <a:srgbClr val="FFFFD6"/>
                </a:clrFrom>
                <a:clrTo>
                  <a:srgbClr val="FFFFD6">
                    <a:alpha val="0"/>
                  </a:srgbClr>
                </a:clrTo>
              </a:clrChange>
            </a:blip>
            <a:srcRect/>
            <a:stretch>
              <a:fillRect/>
            </a:stretch>
          </p:blipFill>
          <p:spPr bwMode="auto">
            <a:xfrm>
              <a:off x="2592" y="1200"/>
              <a:ext cx="691" cy="691"/>
            </a:xfrm>
            <a:prstGeom prst="rect">
              <a:avLst/>
            </a:prstGeom>
            <a:noFill/>
            <a:ln w="9525">
              <a:noFill/>
              <a:miter lim="800000"/>
              <a:headEnd/>
              <a:tailEnd/>
            </a:ln>
          </p:spPr>
        </p:pic>
        <p:pic>
          <p:nvPicPr>
            <p:cNvPr id="33861" name="Picture 19" descr="tracel_nine"/>
            <p:cNvPicPr>
              <a:picLocks noChangeAspect="1" noChangeArrowheads="1"/>
            </p:cNvPicPr>
            <p:nvPr/>
          </p:nvPicPr>
          <p:blipFill>
            <a:blip r:embed="rId8">
              <a:clrChange>
                <a:clrFrom>
                  <a:srgbClr val="FFFFD6"/>
                </a:clrFrom>
                <a:clrTo>
                  <a:srgbClr val="FFFFD6">
                    <a:alpha val="0"/>
                  </a:srgbClr>
                </a:clrTo>
              </a:clrChange>
            </a:blip>
            <a:srcRect/>
            <a:stretch>
              <a:fillRect/>
            </a:stretch>
          </p:blipFill>
          <p:spPr bwMode="auto">
            <a:xfrm>
              <a:off x="3408" y="1200"/>
              <a:ext cx="691" cy="691"/>
            </a:xfrm>
            <a:prstGeom prst="rect">
              <a:avLst/>
            </a:prstGeom>
            <a:noFill/>
            <a:ln w="9525">
              <a:noFill/>
              <a:miter lim="800000"/>
              <a:headEnd/>
              <a:tailEnd/>
            </a:ln>
          </p:spPr>
        </p:pic>
      </p:grpSp>
      <p:sp>
        <p:nvSpPr>
          <p:cNvPr id="33814" name="Text Box 20"/>
          <p:cNvSpPr txBox="1">
            <a:spLocks noChangeArrowheads="1"/>
          </p:cNvSpPr>
          <p:nvPr/>
        </p:nvSpPr>
        <p:spPr bwMode="auto">
          <a:xfrm>
            <a:off x="6940550" y="2819400"/>
            <a:ext cx="1944688" cy="457200"/>
          </a:xfrm>
          <a:prstGeom prst="rect">
            <a:avLst/>
          </a:prstGeom>
          <a:noFill/>
          <a:ln w="12700">
            <a:noFill/>
            <a:miter lim="800000"/>
            <a:headEnd/>
            <a:tailEnd/>
          </a:ln>
        </p:spPr>
        <p:txBody>
          <a:bodyPr wrap="none" anchor="ctr">
            <a:prstTxWarp prst="textNoShape">
              <a:avLst/>
            </a:prstTxWarp>
            <a:spAutoFit/>
          </a:bodyPr>
          <a:lstStyle/>
          <a:p>
            <a:pPr eaLnBrk="0" hangingPunct="0">
              <a:spcBef>
                <a:spcPct val="50000"/>
              </a:spcBef>
            </a:pPr>
            <a:r>
              <a:rPr lang="en-US" sz="2400" dirty="0">
                <a:latin typeface="Arial" pitchFamily="-107" charset="0"/>
              </a:rPr>
              <a:t>PROTEOMA</a:t>
            </a:r>
            <a:endParaRPr lang="en-US" sz="2400" b="0" dirty="0">
              <a:latin typeface="Times New Roman" pitchFamily="-107" charset="0"/>
            </a:endParaRPr>
          </a:p>
        </p:txBody>
      </p:sp>
      <p:sp>
        <p:nvSpPr>
          <p:cNvPr id="157717" name="Line 21"/>
          <p:cNvSpPr>
            <a:spLocks noChangeShapeType="1"/>
          </p:cNvSpPr>
          <p:nvPr/>
        </p:nvSpPr>
        <p:spPr bwMode="auto">
          <a:xfrm>
            <a:off x="1828800" y="1676400"/>
            <a:ext cx="304800" cy="1143000"/>
          </a:xfrm>
          <a:prstGeom prst="line">
            <a:avLst/>
          </a:prstGeom>
          <a:noFill/>
          <a:ln w="12700">
            <a:solidFill>
              <a:schemeClr val="tx1"/>
            </a:solidFill>
            <a:round/>
            <a:headEnd/>
            <a:tailEnd type="triangle" w="med" len="me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endParaRPr>
          </a:p>
        </p:txBody>
      </p:sp>
      <p:sp>
        <p:nvSpPr>
          <p:cNvPr id="157718" name="Line 22"/>
          <p:cNvSpPr>
            <a:spLocks noChangeShapeType="1"/>
          </p:cNvSpPr>
          <p:nvPr/>
        </p:nvSpPr>
        <p:spPr bwMode="auto">
          <a:xfrm flipH="1">
            <a:off x="838200" y="1676400"/>
            <a:ext cx="685800" cy="1143000"/>
          </a:xfrm>
          <a:prstGeom prst="line">
            <a:avLst/>
          </a:prstGeom>
          <a:noFill/>
          <a:ln w="12700">
            <a:solidFill>
              <a:schemeClr val="tx1"/>
            </a:solidFill>
            <a:round/>
            <a:headEnd/>
            <a:tailEnd type="triangle" w="med" len="me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endParaRPr>
          </a:p>
        </p:txBody>
      </p:sp>
      <p:sp>
        <p:nvSpPr>
          <p:cNvPr id="157719" name="Line 23"/>
          <p:cNvSpPr>
            <a:spLocks noChangeShapeType="1"/>
          </p:cNvSpPr>
          <p:nvPr/>
        </p:nvSpPr>
        <p:spPr bwMode="auto">
          <a:xfrm>
            <a:off x="3352800" y="1676400"/>
            <a:ext cx="0" cy="1143000"/>
          </a:xfrm>
          <a:prstGeom prst="line">
            <a:avLst/>
          </a:prstGeom>
          <a:noFill/>
          <a:ln w="12700">
            <a:solidFill>
              <a:schemeClr val="tx1"/>
            </a:solidFill>
            <a:round/>
            <a:headEnd/>
            <a:tailEnd type="triangle" w="med" len="me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endParaRPr>
          </a:p>
        </p:txBody>
      </p:sp>
      <p:sp>
        <p:nvSpPr>
          <p:cNvPr id="157720" name="Line 24"/>
          <p:cNvSpPr>
            <a:spLocks noChangeShapeType="1"/>
          </p:cNvSpPr>
          <p:nvPr/>
        </p:nvSpPr>
        <p:spPr bwMode="auto">
          <a:xfrm>
            <a:off x="4267200" y="1676400"/>
            <a:ext cx="381000" cy="1143000"/>
          </a:xfrm>
          <a:prstGeom prst="line">
            <a:avLst/>
          </a:prstGeom>
          <a:noFill/>
          <a:ln w="12700">
            <a:solidFill>
              <a:schemeClr val="tx1"/>
            </a:solidFill>
            <a:round/>
            <a:headEnd/>
            <a:tailEnd type="triangle" w="med" len="me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endParaRPr>
          </a:p>
        </p:txBody>
      </p:sp>
      <p:sp>
        <p:nvSpPr>
          <p:cNvPr id="157721" name="Line 25"/>
          <p:cNvSpPr>
            <a:spLocks noChangeShapeType="1"/>
          </p:cNvSpPr>
          <p:nvPr/>
        </p:nvSpPr>
        <p:spPr bwMode="auto">
          <a:xfrm flipH="1">
            <a:off x="6096000" y="1676400"/>
            <a:ext cx="304800" cy="1143000"/>
          </a:xfrm>
          <a:prstGeom prst="line">
            <a:avLst/>
          </a:prstGeom>
          <a:noFill/>
          <a:ln w="12700">
            <a:solidFill>
              <a:schemeClr val="tx1"/>
            </a:solidFill>
            <a:round/>
            <a:headEnd/>
            <a:tailEnd type="triangle" w="med" len="me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endParaRPr>
          </a:p>
        </p:txBody>
      </p:sp>
      <p:grpSp>
        <p:nvGrpSpPr>
          <p:cNvPr id="3" name="Group 26"/>
          <p:cNvGrpSpPr>
            <a:grpSpLocks/>
          </p:cNvGrpSpPr>
          <p:nvPr/>
        </p:nvGrpSpPr>
        <p:grpSpPr bwMode="auto">
          <a:xfrm>
            <a:off x="1447800" y="1524000"/>
            <a:ext cx="152400" cy="152400"/>
            <a:chOff x="576" y="1344"/>
            <a:chExt cx="336" cy="96"/>
          </a:xfrm>
        </p:grpSpPr>
        <p:sp>
          <p:nvSpPr>
            <p:cNvPr id="157723" name="Line 27"/>
            <p:cNvSpPr>
              <a:spLocks noChangeShapeType="1"/>
            </p:cNvSpPr>
            <p:nvPr/>
          </p:nvSpPr>
          <p:spPr bwMode="auto">
            <a:xfrm>
              <a:off x="576" y="1344"/>
              <a:ext cx="0" cy="96"/>
            </a:xfrm>
            <a:prstGeom prst="line">
              <a:avLst/>
            </a:prstGeom>
            <a:noFill/>
            <a:ln w="12700">
              <a:solidFill>
                <a:schemeClr val="tx1"/>
              </a:solidFill>
              <a:round/>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endParaRPr>
            </a:p>
          </p:txBody>
        </p:sp>
        <p:sp>
          <p:nvSpPr>
            <p:cNvPr id="157724" name="Line 28"/>
            <p:cNvSpPr>
              <a:spLocks noChangeShapeType="1"/>
            </p:cNvSpPr>
            <p:nvPr/>
          </p:nvSpPr>
          <p:spPr bwMode="auto">
            <a:xfrm>
              <a:off x="576" y="1440"/>
              <a:ext cx="336" cy="0"/>
            </a:xfrm>
            <a:prstGeom prst="line">
              <a:avLst/>
            </a:prstGeom>
            <a:noFill/>
            <a:ln w="12700">
              <a:solidFill>
                <a:schemeClr val="tx1"/>
              </a:solidFill>
              <a:round/>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endParaRPr>
            </a:p>
          </p:txBody>
        </p:sp>
        <p:sp>
          <p:nvSpPr>
            <p:cNvPr id="157725" name="Line 29"/>
            <p:cNvSpPr>
              <a:spLocks noChangeShapeType="1"/>
            </p:cNvSpPr>
            <p:nvPr/>
          </p:nvSpPr>
          <p:spPr bwMode="auto">
            <a:xfrm>
              <a:off x="912" y="1344"/>
              <a:ext cx="0" cy="96"/>
            </a:xfrm>
            <a:prstGeom prst="line">
              <a:avLst/>
            </a:prstGeom>
            <a:noFill/>
            <a:ln w="12700">
              <a:solidFill>
                <a:schemeClr val="tx1"/>
              </a:solidFill>
              <a:round/>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endParaRPr>
            </a:p>
          </p:txBody>
        </p:sp>
      </p:grpSp>
      <p:grpSp>
        <p:nvGrpSpPr>
          <p:cNvPr id="4" name="Group 30"/>
          <p:cNvGrpSpPr>
            <a:grpSpLocks/>
          </p:cNvGrpSpPr>
          <p:nvPr/>
        </p:nvGrpSpPr>
        <p:grpSpPr bwMode="auto">
          <a:xfrm>
            <a:off x="4114800" y="1524000"/>
            <a:ext cx="304800" cy="152400"/>
            <a:chOff x="576" y="1344"/>
            <a:chExt cx="336" cy="96"/>
          </a:xfrm>
        </p:grpSpPr>
        <p:sp>
          <p:nvSpPr>
            <p:cNvPr id="157727" name="Line 31"/>
            <p:cNvSpPr>
              <a:spLocks noChangeShapeType="1"/>
            </p:cNvSpPr>
            <p:nvPr/>
          </p:nvSpPr>
          <p:spPr bwMode="auto">
            <a:xfrm>
              <a:off x="576" y="1344"/>
              <a:ext cx="0" cy="96"/>
            </a:xfrm>
            <a:prstGeom prst="line">
              <a:avLst/>
            </a:prstGeom>
            <a:noFill/>
            <a:ln w="12700">
              <a:solidFill>
                <a:schemeClr val="tx1"/>
              </a:solidFill>
              <a:round/>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endParaRPr>
            </a:p>
          </p:txBody>
        </p:sp>
        <p:sp>
          <p:nvSpPr>
            <p:cNvPr id="157728" name="Line 32"/>
            <p:cNvSpPr>
              <a:spLocks noChangeShapeType="1"/>
            </p:cNvSpPr>
            <p:nvPr/>
          </p:nvSpPr>
          <p:spPr bwMode="auto">
            <a:xfrm>
              <a:off x="576" y="1440"/>
              <a:ext cx="336" cy="0"/>
            </a:xfrm>
            <a:prstGeom prst="line">
              <a:avLst/>
            </a:prstGeom>
            <a:noFill/>
            <a:ln w="12700">
              <a:solidFill>
                <a:schemeClr val="tx1"/>
              </a:solidFill>
              <a:round/>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endParaRPr>
            </a:p>
          </p:txBody>
        </p:sp>
        <p:sp>
          <p:nvSpPr>
            <p:cNvPr id="157729" name="Line 33"/>
            <p:cNvSpPr>
              <a:spLocks noChangeShapeType="1"/>
            </p:cNvSpPr>
            <p:nvPr/>
          </p:nvSpPr>
          <p:spPr bwMode="auto">
            <a:xfrm>
              <a:off x="912" y="1344"/>
              <a:ext cx="0" cy="96"/>
            </a:xfrm>
            <a:prstGeom prst="line">
              <a:avLst/>
            </a:prstGeom>
            <a:noFill/>
            <a:ln w="12700">
              <a:solidFill>
                <a:schemeClr val="tx1"/>
              </a:solidFill>
              <a:round/>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endParaRPr>
            </a:p>
          </p:txBody>
        </p:sp>
      </p:grpSp>
      <p:grpSp>
        <p:nvGrpSpPr>
          <p:cNvPr id="5" name="Group 34"/>
          <p:cNvGrpSpPr>
            <a:grpSpLocks/>
          </p:cNvGrpSpPr>
          <p:nvPr/>
        </p:nvGrpSpPr>
        <p:grpSpPr bwMode="auto">
          <a:xfrm>
            <a:off x="3124200" y="1524000"/>
            <a:ext cx="381000" cy="152400"/>
            <a:chOff x="576" y="1344"/>
            <a:chExt cx="336" cy="96"/>
          </a:xfrm>
        </p:grpSpPr>
        <p:sp>
          <p:nvSpPr>
            <p:cNvPr id="157731" name="Line 35"/>
            <p:cNvSpPr>
              <a:spLocks noChangeShapeType="1"/>
            </p:cNvSpPr>
            <p:nvPr/>
          </p:nvSpPr>
          <p:spPr bwMode="auto">
            <a:xfrm>
              <a:off x="576" y="1344"/>
              <a:ext cx="0" cy="96"/>
            </a:xfrm>
            <a:prstGeom prst="line">
              <a:avLst/>
            </a:prstGeom>
            <a:noFill/>
            <a:ln w="12700">
              <a:solidFill>
                <a:schemeClr val="tx1"/>
              </a:solidFill>
              <a:round/>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endParaRPr>
            </a:p>
          </p:txBody>
        </p:sp>
        <p:sp>
          <p:nvSpPr>
            <p:cNvPr id="157732" name="Line 36"/>
            <p:cNvSpPr>
              <a:spLocks noChangeShapeType="1"/>
            </p:cNvSpPr>
            <p:nvPr/>
          </p:nvSpPr>
          <p:spPr bwMode="auto">
            <a:xfrm>
              <a:off x="576" y="1440"/>
              <a:ext cx="336" cy="0"/>
            </a:xfrm>
            <a:prstGeom prst="line">
              <a:avLst/>
            </a:prstGeom>
            <a:noFill/>
            <a:ln w="12700">
              <a:solidFill>
                <a:schemeClr val="tx1"/>
              </a:solidFill>
              <a:round/>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endParaRPr>
            </a:p>
          </p:txBody>
        </p:sp>
        <p:sp>
          <p:nvSpPr>
            <p:cNvPr id="157733" name="Line 37"/>
            <p:cNvSpPr>
              <a:spLocks noChangeShapeType="1"/>
            </p:cNvSpPr>
            <p:nvPr/>
          </p:nvSpPr>
          <p:spPr bwMode="auto">
            <a:xfrm>
              <a:off x="912" y="1344"/>
              <a:ext cx="0" cy="96"/>
            </a:xfrm>
            <a:prstGeom prst="line">
              <a:avLst/>
            </a:prstGeom>
            <a:noFill/>
            <a:ln w="12700">
              <a:solidFill>
                <a:schemeClr val="tx1"/>
              </a:solidFill>
              <a:round/>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endParaRPr>
            </a:p>
          </p:txBody>
        </p:sp>
      </p:grpSp>
      <p:grpSp>
        <p:nvGrpSpPr>
          <p:cNvPr id="6" name="Group 38"/>
          <p:cNvGrpSpPr>
            <a:grpSpLocks/>
          </p:cNvGrpSpPr>
          <p:nvPr/>
        </p:nvGrpSpPr>
        <p:grpSpPr bwMode="auto">
          <a:xfrm>
            <a:off x="1752600" y="1524000"/>
            <a:ext cx="228600" cy="152400"/>
            <a:chOff x="576" y="1344"/>
            <a:chExt cx="336" cy="96"/>
          </a:xfrm>
        </p:grpSpPr>
        <p:sp>
          <p:nvSpPr>
            <p:cNvPr id="157735" name="Line 39"/>
            <p:cNvSpPr>
              <a:spLocks noChangeShapeType="1"/>
            </p:cNvSpPr>
            <p:nvPr/>
          </p:nvSpPr>
          <p:spPr bwMode="auto">
            <a:xfrm>
              <a:off x="576" y="1344"/>
              <a:ext cx="0" cy="96"/>
            </a:xfrm>
            <a:prstGeom prst="line">
              <a:avLst/>
            </a:prstGeom>
            <a:noFill/>
            <a:ln w="12700">
              <a:solidFill>
                <a:schemeClr val="tx1"/>
              </a:solidFill>
              <a:round/>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endParaRPr>
            </a:p>
          </p:txBody>
        </p:sp>
        <p:sp>
          <p:nvSpPr>
            <p:cNvPr id="157736" name="Line 40"/>
            <p:cNvSpPr>
              <a:spLocks noChangeShapeType="1"/>
            </p:cNvSpPr>
            <p:nvPr/>
          </p:nvSpPr>
          <p:spPr bwMode="auto">
            <a:xfrm>
              <a:off x="576" y="1440"/>
              <a:ext cx="336" cy="0"/>
            </a:xfrm>
            <a:prstGeom prst="line">
              <a:avLst/>
            </a:prstGeom>
            <a:noFill/>
            <a:ln w="12700">
              <a:solidFill>
                <a:schemeClr val="tx1"/>
              </a:solidFill>
              <a:round/>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endParaRPr>
            </a:p>
          </p:txBody>
        </p:sp>
        <p:sp>
          <p:nvSpPr>
            <p:cNvPr id="157737" name="Line 41"/>
            <p:cNvSpPr>
              <a:spLocks noChangeShapeType="1"/>
            </p:cNvSpPr>
            <p:nvPr/>
          </p:nvSpPr>
          <p:spPr bwMode="auto">
            <a:xfrm>
              <a:off x="912" y="1344"/>
              <a:ext cx="0" cy="96"/>
            </a:xfrm>
            <a:prstGeom prst="line">
              <a:avLst/>
            </a:prstGeom>
            <a:noFill/>
            <a:ln w="12700">
              <a:solidFill>
                <a:schemeClr val="tx1"/>
              </a:solidFill>
              <a:round/>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endParaRPr>
            </a:p>
          </p:txBody>
        </p:sp>
      </p:grpSp>
      <p:grpSp>
        <p:nvGrpSpPr>
          <p:cNvPr id="7" name="Group 42"/>
          <p:cNvGrpSpPr>
            <a:grpSpLocks/>
          </p:cNvGrpSpPr>
          <p:nvPr/>
        </p:nvGrpSpPr>
        <p:grpSpPr bwMode="auto">
          <a:xfrm>
            <a:off x="6324600" y="1524000"/>
            <a:ext cx="228600" cy="152400"/>
            <a:chOff x="576" y="1344"/>
            <a:chExt cx="336" cy="96"/>
          </a:xfrm>
        </p:grpSpPr>
        <p:sp>
          <p:nvSpPr>
            <p:cNvPr id="157739" name="Line 43"/>
            <p:cNvSpPr>
              <a:spLocks noChangeShapeType="1"/>
            </p:cNvSpPr>
            <p:nvPr/>
          </p:nvSpPr>
          <p:spPr bwMode="auto">
            <a:xfrm>
              <a:off x="576" y="1344"/>
              <a:ext cx="0" cy="96"/>
            </a:xfrm>
            <a:prstGeom prst="line">
              <a:avLst/>
            </a:prstGeom>
            <a:noFill/>
            <a:ln w="12700">
              <a:solidFill>
                <a:schemeClr val="tx1"/>
              </a:solidFill>
              <a:round/>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endParaRPr>
            </a:p>
          </p:txBody>
        </p:sp>
        <p:sp>
          <p:nvSpPr>
            <p:cNvPr id="157740" name="Line 44"/>
            <p:cNvSpPr>
              <a:spLocks noChangeShapeType="1"/>
            </p:cNvSpPr>
            <p:nvPr/>
          </p:nvSpPr>
          <p:spPr bwMode="auto">
            <a:xfrm>
              <a:off x="576" y="1440"/>
              <a:ext cx="336" cy="0"/>
            </a:xfrm>
            <a:prstGeom prst="line">
              <a:avLst/>
            </a:prstGeom>
            <a:noFill/>
            <a:ln w="12700">
              <a:solidFill>
                <a:schemeClr val="tx1"/>
              </a:solidFill>
              <a:round/>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endParaRPr>
            </a:p>
          </p:txBody>
        </p:sp>
        <p:sp>
          <p:nvSpPr>
            <p:cNvPr id="157741" name="Line 45"/>
            <p:cNvSpPr>
              <a:spLocks noChangeShapeType="1"/>
            </p:cNvSpPr>
            <p:nvPr/>
          </p:nvSpPr>
          <p:spPr bwMode="auto">
            <a:xfrm>
              <a:off x="912" y="1344"/>
              <a:ext cx="0" cy="96"/>
            </a:xfrm>
            <a:prstGeom prst="line">
              <a:avLst/>
            </a:prstGeom>
            <a:noFill/>
            <a:ln w="12700">
              <a:solidFill>
                <a:schemeClr val="tx1"/>
              </a:solidFill>
              <a:round/>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endParaRPr>
            </a:p>
          </p:txBody>
        </p:sp>
      </p:grpSp>
      <p:sp>
        <p:nvSpPr>
          <p:cNvPr id="33825" name="Text Box 46"/>
          <p:cNvSpPr txBox="1">
            <a:spLocks noChangeArrowheads="1"/>
          </p:cNvSpPr>
          <p:nvPr/>
        </p:nvSpPr>
        <p:spPr bwMode="auto">
          <a:xfrm>
            <a:off x="7138988" y="914400"/>
            <a:ext cx="1555750" cy="457200"/>
          </a:xfrm>
          <a:prstGeom prst="rect">
            <a:avLst/>
          </a:prstGeom>
          <a:noFill/>
          <a:ln w="12700">
            <a:noFill/>
            <a:miter lim="800000"/>
            <a:headEnd/>
            <a:tailEnd/>
          </a:ln>
        </p:spPr>
        <p:txBody>
          <a:bodyPr wrap="none" anchor="ctr">
            <a:prstTxWarp prst="textNoShape">
              <a:avLst/>
            </a:prstTxWarp>
            <a:spAutoFit/>
          </a:bodyPr>
          <a:lstStyle/>
          <a:p>
            <a:pPr eaLnBrk="0" hangingPunct="0">
              <a:spcBef>
                <a:spcPct val="50000"/>
              </a:spcBef>
            </a:pPr>
            <a:r>
              <a:rPr lang="en-US" sz="2400" dirty="0">
                <a:latin typeface="Arial" pitchFamily="-107" charset="0"/>
              </a:rPr>
              <a:t>GENOMA</a:t>
            </a:r>
            <a:endParaRPr lang="en-US" sz="2400" b="0" dirty="0">
              <a:latin typeface="Times New Roman" pitchFamily="-107" charset="0"/>
            </a:endParaRPr>
          </a:p>
        </p:txBody>
      </p:sp>
      <p:graphicFrame>
        <p:nvGraphicFramePr>
          <p:cNvPr id="33794" name="Object 2"/>
          <p:cNvGraphicFramePr>
            <a:graphicFrameLocks noChangeAspect="1"/>
          </p:cNvGraphicFramePr>
          <p:nvPr/>
        </p:nvGraphicFramePr>
        <p:xfrm>
          <a:off x="609600" y="1200150"/>
          <a:ext cx="5943600" cy="323850"/>
        </p:xfrm>
        <a:graphic>
          <a:graphicData uri="http://schemas.openxmlformats.org/presentationml/2006/ole">
            <p:oleObj spid="_x0000_s131074" name="Photo Editor Photo" r:id="rId9" imgW="7201905" imgH="323981" progId="">
              <p:embed/>
            </p:oleObj>
          </a:graphicData>
        </a:graphic>
      </p:graphicFrame>
      <p:graphicFrame>
        <p:nvGraphicFramePr>
          <p:cNvPr id="33795" name="Object 3"/>
          <p:cNvGraphicFramePr>
            <a:graphicFrameLocks noChangeAspect="1"/>
          </p:cNvGraphicFramePr>
          <p:nvPr/>
        </p:nvGraphicFramePr>
        <p:xfrm>
          <a:off x="36513" y="26988"/>
          <a:ext cx="877887" cy="1174750"/>
        </p:xfrm>
        <a:graphic>
          <a:graphicData uri="http://schemas.openxmlformats.org/presentationml/2006/ole">
            <p:oleObj spid="_x0000_s131075" name="Photo Editor Photo" r:id="rId10" imgW="1209524" imgH="1619476" progId="">
              <p:embed/>
            </p:oleObj>
          </a:graphicData>
        </a:graphic>
      </p:graphicFrame>
      <p:sp>
        <p:nvSpPr>
          <p:cNvPr id="157745" name="Freeform 49"/>
          <p:cNvSpPr>
            <a:spLocks/>
          </p:cNvSpPr>
          <p:nvPr/>
        </p:nvSpPr>
        <p:spPr bwMode="auto">
          <a:xfrm>
            <a:off x="0" y="371475"/>
            <a:ext cx="185738" cy="261938"/>
          </a:xfrm>
          <a:custGeom>
            <a:avLst/>
            <a:gdLst/>
            <a:ahLst/>
            <a:cxnLst>
              <a:cxn ang="0">
                <a:pos x="3" y="0"/>
              </a:cxn>
              <a:cxn ang="0">
                <a:pos x="57" y="54"/>
              </a:cxn>
              <a:cxn ang="0">
                <a:pos x="84" y="75"/>
              </a:cxn>
              <a:cxn ang="0">
                <a:pos x="117" y="105"/>
              </a:cxn>
              <a:cxn ang="0">
                <a:pos x="72" y="156"/>
              </a:cxn>
              <a:cxn ang="0">
                <a:pos x="36" y="126"/>
              </a:cxn>
              <a:cxn ang="0">
                <a:pos x="21" y="99"/>
              </a:cxn>
              <a:cxn ang="0">
                <a:pos x="3" y="54"/>
              </a:cxn>
              <a:cxn ang="0">
                <a:pos x="6" y="36"/>
              </a:cxn>
              <a:cxn ang="0">
                <a:pos x="0" y="18"/>
              </a:cxn>
              <a:cxn ang="0">
                <a:pos x="3" y="0"/>
              </a:cxn>
            </a:cxnLst>
            <a:rect l="0" t="0" r="r" b="b"/>
            <a:pathLst>
              <a:path w="117" h="165">
                <a:moveTo>
                  <a:pt x="3" y="0"/>
                </a:moveTo>
                <a:cubicBezTo>
                  <a:pt x="34" y="6"/>
                  <a:pt x="33" y="37"/>
                  <a:pt x="57" y="54"/>
                </a:cubicBezTo>
                <a:cubicBezTo>
                  <a:pt x="68" y="62"/>
                  <a:pt x="76" y="65"/>
                  <a:pt x="84" y="75"/>
                </a:cubicBezTo>
                <a:cubicBezTo>
                  <a:pt x="88" y="81"/>
                  <a:pt x="117" y="105"/>
                  <a:pt x="117" y="105"/>
                </a:cubicBezTo>
                <a:cubicBezTo>
                  <a:pt x="115" y="131"/>
                  <a:pt x="99" y="165"/>
                  <a:pt x="72" y="156"/>
                </a:cubicBezTo>
                <a:cubicBezTo>
                  <a:pt x="61" y="145"/>
                  <a:pt x="47" y="137"/>
                  <a:pt x="36" y="126"/>
                </a:cubicBezTo>
                <a:cubicBezTo>
                  <a:pt x="34" y="119"/>
                  <a:pt x="22" y="101"/>
                  <a:pt x="21" y="99"/>
                </a:cubicBezTo>
                <a:cubicBezTo>
                  <a:pt x="16" y="83"/>
                  <a:pt x="12" y="68"/>
                  <a:pt x="3" y="54"/>
                </a:cubicBezTo>
                <a:cubicBezTo>
                  <a:pt x="4" y="48"/>
                  <a:pt x="7" y="42"/>
                  <a:pt x="6" y="36"/>
                </a:cubicBezTo>
                <a:cubicBezTo>
                  <a:pt x="5" y="30"/>
                  <a:pt x="0" y="18"/>
                  <a:pt x="0" y="18"/>
                </a:cubicBezTo>
                <a:cubicBezTo>
                  <a:pt x="3" y="4"/>
                  <a:pt x="3" y="10"/>
                  <a:pt x="3" y="0"/>
                </a:cubicBezTo>
                <a:close/>
              </a:path>
            </a:pathLst>
          </a:custGeom>
          <a:solidFill>
            <a:schemeClr val="bg1"/>
          </a:solidFill>
          <a:ln w="12700" cap="flat" cmpd="sng">
            <a:noFill/>
            <a:prstDash val="solid"/>
            <a:round/>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endParaRPr>
          </a:p>
        </p:txBody>
      </p:sp>
      <p:grpSp>
        <p:nvGrpSpPr>
          <p:cNvPr id="8" name="Group 50"/>
          <p:cNvGrpSpPr>
            <a:grpSpLocks/>
          </p:cNvGrpSpPr>
          <p:nvPr/>
        </p:nvGrpSpPr>
        <p:grpSpPr bwMode="auto">
          <a:xfrm>
            <a:off x="4038600" y="109538"/>
            <a:ext cx="2495550" cy="1109662"/>
            <a:chOff x="2544" y="69"/>
            <a:chExt cx="1572" cy="699"/>
          </a:xfrm>
        </p:grpSpPr>
        <p:graphicFrame>
          <p:nvGraphicFramePr>
            <p:cNvPr id="33797" name="Object 5"/>
            <p:cNvGraphicFramePr>
              <a:graphicFrameLocks noChangeAspect="1"/>
            </p:cNvGraphicFramePr>
            <p:nvPr/>
          </p:nvGraphicFramePr>
          <p:xfrm>
            <a:off x="2544" y="128"/>
            <a:ext cx="1572" cy="640"/>
          </p:xfrm>
          <a:graphic>
            <a:graphicData uri="http://schemas.openxmlformats.org/presentationml/2006/ole">
              <p:oleObj spid="_x0000_s131077" name="Photo Editor Photo" r:id="rId11" imgW="2924583" imgH="1190476" progId="">
                <p:embed/>
              </p:oleObj>
            </a:graphicData>
          </a:graphic>
        </p:graphicFrame>
        <p:sp>
          <p:nvSpPr>
            <p:cNvPr id="157748" name="Rectangle 52"/>
            <p:cNvSpPr>
              <a:spLocks noChangeArrowheads="1"/>
            </p:cNvSpPr>
            <p:nvPr/>
          </p:nvSpPr>
          <p:spPr bwMode="auto">
            <a:xfrm>
              <a:off x="2688" y="69"/>
              <a:ext cx="1248" cy="96"/>
            </a:xfrm>
            <a:prstGeom prst="rect">
              <a:avLst/>
            </a:prstGeom>
            <a:solidFill>
              <a:schemeClr val="bg1"/>
            </a:solidFill>
            <a:ln w="12700">
              <a:noFill/>
              <a:miter lim="800000"/>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endParaRPr>
            </a:p>
          </p:txBody>
        </p:sp>
      </p:grpSp>
      <p:grpSp>
        <p:nvGrpSpPr>
          <p:cNvPr id="9" name="Group 53"/>
          <p:cNvGrpSpPr>
            <a:grpSpLocks/>
          </p:cNvGrpSpPr>
          <p:nvPr/>
        </p:nvGrpSpPr>
        <p:grpSpPr bwMode="auto">
          <a:xfrm>
            <a:off x="1771650" y="314325"/>
            <a:ext cx="1428750" cy="600075"/>
            <a:chOff x="1200" y="192"/>
            <a:chExt cx="900" cy="378"/>
          </a:xfrm>
        </p:grpSpPr>
        <p:graphicFrame>
          <p:nvGraphicFramePr>
            <p:cNvPr id="33796" name="Object 4"/>
            <p:cNvGraphicFramePr>
              <a:graphicFrameLocks noChangeAspect="1"/>
            </p:cNvGraphicFramePr>
            <p:nvPr/>
          </p:nvGraphicFramePr>
          <p:xfrm>
            <a:off x="1200" y="192"/>
            <a:ext cx="900" cy="348"/>
          </p:xfrm>
          <a:graphic>
            <a:graphicData uri="http://schemas.openxmlformats.org/presentationml/2006/ole">
              <p:oleObj spid="_x0000_s131076" name="Photo Editor Photo" r:id="rId12" imgW="1428949" imgH="552527" progId="">
                <p:embed/>
              </p:oleObj>
            </a:graphicData>
          </a:graphic>
        </p:graphicFrame>
        <p:sp>
          <p:nvSpPr>
            <p:cNvPr id="157751" name="Freeform 55"/>
            <p:cNvSpPr>
              <a:spLocks/>
            </p:cNvSpPr>
            <p:nvPr/>
          </p:nvSpPr>
          <p:spPr bwMode="auto">
            <a:xfrm>
              <a:off x="1200" y="480"/>
              <a:ext cx="99" cy="69"/>
            </a:xfrm>
            <a:custGeom>
              <a:avLst/>
              <a:gdLst/>
              <a:ahLst/>
              <a:cxnLst>
                <a:cxn ang="0">
                  <a:pos x="0" y="0"/>
                </a:cxn>
                <a:cxn ang="0">
                  <a:pos x="81" y="27"/>
                </a:cxn>
                <a:cxn ang="0">
                  <a:pos x="81" y="57"/>
                </a:cxn>
                <a:cxn ang="0">
                  <a:pos x="63" y="69"/>
                </a:cxn>
                <a:cxn ang="0">
                  <a:pos x="33" y="66"/>
                </a:cxn>
                <a:cxn ang="0">
                  <a:pos x="12" y="39"/>
                </a:cxn>
                <a:cxn ang="0">
                  <a:pos x="0" y="0"/>
                </a:cxn>
              </a:cxnLst>
              <a:rect l="0" t="0" r="r" b="b"/>
              <a:pathLst>
                <a:path w="99" h="69">
                  <a:moveTo>
                    <a:pt x="0" y="0"/>
                  </a:moveTo>
                  <a:cubicBezTo>
                    <a:pt x="32" y="11"/>
                    <a:pt x="48" y="23"/>
                    <a:pt x="81" y="27"/>
                  </a:cubicBezTo>
                  <a:cubicBezTo>
                    <a:pt x="96" y="32"/>
                    <a:pt x="99" y="45"/>
                    <a:pt x="81" y="57"/>
                  </a:cubicBezTo>
                  <a:cubicBezTo>
                    <a:pt x="75" y="61"/>
                    <a:pt x="63" y="69"/>
                    <a:pt x="63" y="69"/>
                  </a:cubicBezTo>
                  <a:cubicBezTo>
                    <a:pt x="53" y="68"/>
                    <a:pt x="43" y="69"/>
                    <a:pt x="33" y="66"/>
                  </a:cubicBezTo>
                  <a:cubicBezTo>
                    <a:pt x="22" y="63"/>
                    <a:pt x="12" y="39"/>
                    <a:pt x="12" y="39"/>
                  </a:cubicBezTo>
                  <a:cubicBezTo>
                    <a:pt x="9" y="25"/>
                    <a:pt x="5" y="14"/>
                    <a:pt x="0" y="0"/>
                  </a:cubicBezTo>
                  <a:close/>
                </a:path>
              </a:pathLst>
            </a:custGeom>
            <a:solidFill>
              <a:schemeClr val="bg1"/>
            </a:solidFill>
            <a:ln w="12700" cap="flat" cmpd="sng">
              <a:noFill/>
              <a:prstDash val="solid"/>
              <a:round/>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endParaRPr>
            </a:p>
          </p:txBody>
        </p:sp>
        <p:sp>
          <p:nvSpPr>
            <p:cNvPr id="157752" name="Freeform 56"/>
            <p:cNvSpPr>
              <a:spLocks/>
            </p:cNvSpPr>
            <p:nvPr/>
          </p:nvSpPr>
          <p:spPr bwMode="auto">
            <a:xfrm>
              <a:off x="1510" y="414"/>
              <a:ext cx="110" cy="156"/>
            </a:xfrm>
            <a:custGeom>
              <a:avLst/>
              <a:gdLst/>
              <a:ahLst/>
              <a:cxnLst>
                <a:cxn ang="0">
                  <a:pos x="62" y="0"/>
                </a:cxn>
                <a:cxn ang="0">
                  <a:pos x="23" y="45"/>
                </a:cxn>
                <a:cxn ang="0">
                  <a:pos x="50" y="156"/>
                </a:cxn>
                <a:cxn ang="0">
                  <a:pos x="89" y="150"/>
                </a:cxn>
                <a:cxn ang="0">
                  <a:pos x="83" y="72"/>
                </a:cxn>
                <a:cxn ang="0">
                  <a:pos x="74" y="27"/>
                </a:cxn>
                <a:cxn ang="0">
                  <a:pos x="65" y="9"/>
                </a:cxn>
                <a:cxn ang="0">
                  <a:pos x="62" y="0"/>
                </a:cxn>
              </a:cxnLst>
              <a:rect l="0" t="0" r="r" b="b"/>
              <a:pathLst>
                <a:path w="110" h="156">
                  <a:moveTo>
                    <a:pt x="62" y="0"/>
                  </a:moveTo>
                  <a:cubicBezTo>
                    <a:pt x="43" y="14"/>
                    <a:pt x="31" y="22"/>
                    <a:pt x="23" y="45"/>
                  </a:cubicBezTo>
                  <a:cubicBezTo>
                    <a:pt x="27" y="115"/>
                    <a:pt x="0" y="143"/>
                    <a:pt x="50" y="156"/>
                  </a:cubicBezTo>
                  <a:cubicBezTo>
                    <a:pt x="63" y="154"/>
                    <a:pt x="77" y="154"/>
                    <a:pt x="89" y="150"/>
                  </a:cubicBezTo>
                  <a:cubicBezTo>
                    <a:pt x="110" y="143"/>
                    <a:pt x="89" y="89"/>
                    <a:pt x="83" y="72"/>
                  </a:cubicBezTo>
                  <a:cubicBezTo>
                    <a:pt x="81" y="56"/>
                    <a:pt x="78" y="42"/>
                    <a:pt x="74" y="27"/>
                  </a:cubicBezTo>
                  <a:cubicBezTo>
                    <a:pt x="70" y="12"/>
                    <a:pt x="72" y="24"/>
                    <a:pt x="65" y="9"/>
                  </a:cubicBezTo>
                  <a:cubicBezTo>
                    <a:pt x="64" y="6"/>
                    <a:pt x="62" y="0"/>
                    <a:pt x="62" y="0"/>
                  </a:cubicBezTo>
                  <a:close/>
                </a:path>
              </a:pathLst>
            </a:custGeom>
            <a:solidFill>
              <a:schemeClr val="bg1"/>
            </a:solidFill>
            <a:ln w="12700" cap="flat" cmpd="sng">
              <a:noFill/>
              <a:prstDash val="solid"/>
              <a:round/>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endParaRPr>
            </a:p>
          </p:txBody>
        </p:sp>
      </p:grpSp>
      <p:pic>
        <p:nvPicPr>
          <p:cNvPr id="33829" name="Picture 57" descr="Untitled"/>
          <p:cNvPicPr>
            <a:picLocks noChangeAspect="1" noChangeArrowheads="1"/>
          </p:cNvPicPr>
          <p:nvPr/>
        </p:nvPicPr>
        <p:blipFill>
          <a:blip r:embed="rId13">
            <a:clrChange>
              <a:clrFrom>
                <a:srgbClr val="E8F2FC"/>
              </a:clrFrom>
              <a:clrTo>
                <a:srgbClr val="E8F2FC">
                  <a:alpha val="0"/>
                </a:srgbClr>
              </a:clrTo>
            </a:clrChange>
          </a:blip>
          <a:srcRect b="31305"/>
          <a:stretch>
            <a:fillRect/>
          </a:stretch>
        </p:blipFill>
        <p:spPr bwMode="auto">
          <a:xfrm>
            <a:off x="76200" y="4724400"/>
            <a:ext cx="6781800" cy="2093913"/>
          </a:xfrm>
          <a:prstGeom prst="rect">
            <a:avLst/>
          </a:prstGeom>
          <a:noFill/>
          <a:ln w="9525">
            <a:noFill/>
            <a:miter lim="800000"/>
            <a:headEnd/>
            <a:tailEnd/>
          </a:ln>
        </p:spPr>
      </p:pic>
      <p:sp>
        <p:nvSpPr>
          <p:cNvPr id="33830" name="Rectangle 58"/>
          <p:cNvSpPr>
            <a:spLocks noChangeArrowheads="1"/>
          </p:cNvSpPr>
          <p:nvPr/>
        </p:nvSpPr>
        <p:spPr bwMode="auto">
          <a:xfrm>
            <a:off x="2819400" y="6553200"/>
            <a:ext cx="1295400" cy="152400"/>
          </a:xfrm>
          <a:prstGeom prst="rect">
            <a:avLst/>
          </a:prstGeom>
          <a:solidFill>
            <a:srgbClr val="CCFFFF"/>
          </a:solidFill>
          <a:ln w="12700">
            <a:solidFill>
              <a:schemeClr val="tx1"/>
            </a:solidFill>
            <a:miter lim="800000"/>
            <a:headEnd/>
            <a:tailEnd/>
          </a:ln>
        </p:spPr>
        <p:txBody>
          <a:bodyPr wrap="none" anchor="ctr">
            <a:prstTxWarp prst="textNoShape">
              <a:avLst/>
            </a:prstTxWarp>
          </a:bodyPr>
          <a:lstStyle/>
          <a:p>
            <a:pPr eaLnBrk="0" hangingPunct="0"/>
            <a:r>
              <a:rPr lang="en-US" sz="1000">
                <a:latin typeface="Arial" pitchFamily="-107" charset="0"/>
              </a:rPr>
              <a:t>Citrate Cycle</a:t>
            </a:r>
            <a:endParaRPr lang="en-US" sz="800">
              <a:latin typeface="Times New Roman" pitchFamily="-107" charset="0"/>
            </a:endParaRPr>
          </a:p>
        </p:txBody>
      </p:sp>
      <p:sp>
        <p:nvSpPr>
          <p:cNvPr id="157755" name="Line 59"/>
          <p:cNvSpPr>
            <a:spLocks noChangeShapeType="1"/>
          </p:cNvSpPr>
          <p:nvPr/>
        </p:nvSpPr>
        <p:spPr bwMode="auto">
          <a:xfrm>
            <a:off x="990600" y="3733800"/>
            <a:ext cx="533400" cy="2362200"/>
          </a:xfrm>
          <a:prstGeom prst="line">
            <a:avLst/>
          </a:prstGeom>
          <a:noFill/>
          <a:ln w="12700">
            <a:solidFill>
              <a:srgbClr val="3366FF"/>
            </a:solidFill>
            <a:round/>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endParaRPr>
          </a:p>
        </p:txBody>
      </p:sp>
      <p:sp>
        <p:nvSpPr>
          <p:cNvPr id="157756" name="Line 60"/>
          <p:cNvSpPr>
            <a:spLocks noChangeShapeType="1"/>
          </p:cNvSpPr>
          <p:nvPr/>
        </p:nvSpPr>
        <p:spPr bwMode="auto">
          <a:xfrm>
            <a:off x="1981200" y="3733800"/>
            <a:ext cx="304800" cy="1752600"/>
          </a:xfrm>
          <a:prstGeom prst="line">
            <a:avLst/>
          </a:prstGeom>
          <a:noFill/>
          <a:ln w="12700">
            <a:solidFill>
              <a:srgbClr val="3366FF"/>
            </a:solidFill>
            <a:round/>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endParaRPr>
          </a:p>
        </p:txBody>
      </p:sp>
      <p:sp>
        <p:nvSpPr>
          <p:cNvPr id="157757" name="Line 61"/>
          <p:cNvSpPr>
            <a:spLocks noChangeShapeType="1"/>
          </p:cNvSpPr>
          <p:nvPr/>
        </p:nvSpPr>
        <p:spPr bwMode="auto">
          <a:xfrm flipH="1">
            <a:off x="3276600" y="3733800"/>
            <a:ext cx="0" cy="1600200"/>
          </a:xfrm>
          <a:prstGeom prst="line">
            <a:avLst/>
          </a:prstGeom>
          <a:noFill/>
          <a:ln w="12700">
            <a:solidFill>
              <a:srgbClr val="3366FF"/>
            </a:solidFill>
            <a:round/>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endParaRPr>
          </a:p>
        </p:txBody>
      </p:sp>
      <p:sp>
        <p:nvSpPr>
          <p:cNvPr id="157758" name="Line 62"/>
          <p:cNvSpPr>
            <a:spLocks noChangeShapeType="1"/>
          </p:cNvSpPr>
          <p:nvPr/>
        </p:nvSpPr>
        <p:spPr bwMode="auto">
          <a:xfrm flipH="1">
            <a:off x="4343400" y="3733800"/>
            <a:ext cx="381000" cy="1295400"/>
          </a:xfrm>
          <a:prstGeom prst="line">
            <a:avLst/>
          </a:prstGeom>
          <a:noFill/>
          <a:ln w="12700">
            <a:solidFill>
              <a:srgbClr val="3366FF"/>
            </a:solidFill>
            <a:round/>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endParaRPr>
          </a:p>
        </p:txBody>
      </p:sp>
      <p:sp>
        <p:nvSpPr>
          <p:cNvPr id="157759" name="Line 63"/>
          <p:cNvSpPr>
            <a:spLocks noChangeShapeType="1"/>
          </p:cNvSpPr>
          <p:nvPr/>
        </p:nvSpPr>
        <p:spPr bwMode="auto">
          <a:xfrm flipH="1">
            <a:off x="5257800" y="3733800"/>
            <a:ext cx="762000" cy="2286000"/>
          </a:xfrm>
          <a:prstGeom prst="line">
            <a:avLst/>
          </a:prstGeom>
          <a:noFill/>
          <a:ln w="12700">
            <a:solidFill>
              <a:srgbClr val="3366FF"/>
            </a:solidFill>
            <a:round/>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endParaRPr>
          </a:p>
        </p:txBody>
      </p:sp>
      <p:sp>
        <p:nvSpPr>
          <p:cNvPr id="33836" name="Text Box 64"/>
          <p:cNvSpPr txBox="1">
            <a:spLocks noChangeArrowheads="1"/>
          </p:cNvSpPr>
          <p:nvPr/>
        </p:nvSpPr>
        <p:spPr bwMode="auto">
          <a:xfrm>
            <a:off x="6978650" y="4613275"/>
            <a:ext cx="1847850" cy="366713"/>
          </a:xfrm>
          <a:prstGeom prst="rect">
            <a:avLst/>
          </a:prstGeom>
          <a:noFill/>
          <a:ln w="12700">
            <a:noFill/>
            <a:miter lim="800000"/>
            <a:headEnd/>
            <a:tailEnd/>
          </a:ln>
        </p:spPr>
        <p:txBody>
          <a:bodyPr wrap="none" anchor="ctr">
            <a:prstTxWarp prst="textNoShape">
              <a:avLst/>
            </a:prstTxWarp>
            <a:spAutoFit/>
          </a:bodyPr>
          <a:lstStyle/>
          <a:p>
            <a:pPr eaLnBrk="0" hangingPunct="0">
              <a:spcBef>
                <a:spcPct val="50000"/>
              </a:spcBef>
            </a:pPr>
            <a:r>
              <a:rPr lang="en-US" dirty="0">
                <a:latin typeface="Arial" pitchFamily="-107" charset="0"/>
              </a:rPr>
              <a:t>METABOLOMA</a:t>
            </a:r>
            <a:endParaRPr lang="en-US" b="0" dirty="0">
              <a:latin typeface="Times New Roman" pitchFamily="-107" charset="0"/>
            </a:endParaRPr>
          </a:p>
        </p:txBody>
      </p:sp>
      <p:sp>
        <p:nvSpPr>
          <p:cNvPr id="33837" name="Text Box 65"/>
          <p:cNvSpPr txBox="1">
            <a:spLocks noChangeArrowheads="1"/>
          </p:cNvSpPr>
          <p:nvPr/>
        </p:nvSpPr>
        <p:spPr bwMode="auto">
          <a:xfrm>
            <a:off x="6553200" y="5083344"/>
            <a:ext cx="2446338" cy="1015663"/>
          </a:xfrm>
          <a:prstGeom prst="rect">
            <a:avLst/>
          </a:prstGeom>
          <a:noFill/>
          <a:ln w="3175">
            <a:solidFill>
              <a:schemeClr val="tx1"/>
            </a:solidFill>
            <a:miter lim="800000"/>
            <a:headEnd/>
            <a:tailEnd/>
          </a:ln>
        </p:spPr>
        <p:txBody>
          <a:bodyPr wrap="square" anchor="ctr">
            <a:prstTxWarp prst="textNoShape">
              <a:avLst/>
            </a:prstTxWarp>
            <a:spAutoFit/>
          </a:bodyPr>
          <a:lstStyle/>
          <a:p>
            <a:pPr eaLnBrk="0" hangingPunct="0">
              <a:spcBef>
                <a:spcPct val="50000"/>
              </a:spcBef>
            </a:pPr>
            <a:r>
              <a:rPr lang="en-US" sz="2000" dirty="0" err="1" smtClean="0">
                <a:latin typeface="Arial" pitchFamily="-107" charset="0"/>
              </a:rPr>
              <a:t>Relaciones</a:t>
            </a:r>
            <a:r>
              <a:rPr lang="en-US" sz="2000" dirty="0" smtClean="0">
                <a:latin typeface="Arial" pitchFamily="-107" charset="0"/>
              </a:rPr>
              <a:t> </a:t>
            </a:r>
            <a:r>
              <a:rPr lang="en-US" sz="2000" dirty="0" err="1" smtClean="0">
                <a:latin typeface="Arial" pitchFamily="-107" charset="0"/>
              </a:rPr>
              <a:t>metabólicas</a:t>
            </a:r>
            <a:r>
              <a:rPr lang="en-US" sz="2000" dirty="0" smtClean="0">
                <a:latin typeface="Arial" pitchFamily="-107" charset="0"/>
              </a:rPr>
              <a:t> </a:t>
            </a:r>
            <a:r>
              <a:rPr lang="en-US" sz="2000" dirty="0" err="1" smtClean="0">
                <a:latin typeface="Arial" pitchFamily="-107" charset="0"/>
              </a:rPr>
              <a:t>y</a:t>
            </a:r>
            <a:r>
              <a:rPr lang="en-US" sz="2000" dirty="0" smtClean="0">
                <a:latin typeface="Arial" pitchFamily="-107" charset="0"/>
              </a:rPr>
              <a:t> </a:t>
            </a:r>
            <a:r>
              <a:rPr lang="en-US" sz="2000" dirty="0" err="1" smtClean="0">
                <a:latin typeface="Arial" pitchFamily="-107" charset="0"/>
              </a:rPr>
              <a:t>celulares</a:t>
            </a:r>
            <a:endParaRPr lang="en-US" sz="2000" dirty="0">
              <a:latin typeface="Arial" pitchFamily="-107" charset="0"/>
            </a:endParaRPr>
          </a:p>
        </p:txBody>
      </p:sp>
      <p:pic>
        <p:nvPicPr>
          <p:cNvPr id="33838" name="Picture 4"/>
          <p:cNvPicPr>
            <a:picLocks noChangeAspect="1" noChangeArrowheads="1"/>
          </p:cNvPicPr>
          <p:nvPr/>
        </p:nvPicPr>
        <p:blipFill>
          <a:blip r:embed="rId14"/>
          <a:srcRect/>
          <a:stretch>
            <a:fillRect/>
          </a:stretch>
        </p:blipFill>
        <p:spPr bwMode="auto">
          <a:xfrm>
            <a:off x="7391400" y="6096000"/>
            <a:ext cx="1295400" cy="706438"/>
          </a:xfrm>
          <a:prstGeom prst="rect">
            <a:avLst/>
          </a:prstGeom>
          <a:noFill/>
          <a:ln w="9525">
            <a:noFill/>
            <a:miter lim="800000"/>
            <a:headEnd/>
            <a:tailEnd/>
          </a:ln>
        </p:spPr>
      </p:pic>
      <p:sp>
        <p:nvSpPr>
          <p:cNvPr id="70" name="TextBox 69"/>
          <p:cNvSpPr txBox="1"/>
          <p:nvPr/>
        </p:nvSpPr>
        <p:spPr>
          <a:xfrm>
            <a:off x="1640919" y="1676400"/>
            <a:ext cx="4185761" cy="646331"/>
          </a:xfrm>
          <a:prstGeom prst="rect">
            <a:avLst/>
          </a:prstGeom>
          <a:noFill/>
        </p:spPr>
        <p:txBody>
          <a:bodyPr wrap="none" rtlCol="0">
            <a:spAutoFit/>
          </a:bodyPr>
          <a:lstStyle/>
          <a:p>
            <a:r>
              <a:rPr lang="en-US" sz="3600" dirty="0" smtClean="0">
                <a:latin typeface="Bradley Hand ITC TT-Bold"/>
                <a:cs typeface="Bradley Hand ITC TT-Bold"/>
              </a:rPr>
              <a:t>BIOINFORMATICS</a:t>
            </a:r>
            <a:endParaRPr lang="en-US" sz="3600" dirty="0">
              <a:latin typeface="Bradley Hand ITC TT-Bold"/>
              <a:cs typeface="Bradley Hand ITC TT-Bold"/>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p:cNvPicPr>
            <a:picLocks noChangeAspect="1"/>
          </p:cNvPicPr>
          <p:nvPr/>
        </p:nvPicPr>
        <p:blipFill>
          <a:blip r:embed="rId2"/>
          <a:srcRect/>
          <a:stretch>
            <a:fillRect/>
          </a:stretch>
        </p:blipFill>
        <p:spPr bwMode="auto">
          <a:xfrm>
            <a:off x="152400" y="617538"/>
            <a:ext cx="3581400" cy="4259262"/>
          </a:xfrm>
          <a:prstGeom prst="rect">
            <a:avLst/>
          </a:prstGeom>
          <a:noFill/>
          <a:ln w="9525">
            <a:noFill/>
            <a:miter lim="800000"/>
            <a:headEnd/>
            <a:tailEnd/>
          </a:ln>
        </p:spPr>
      </p:pic>
      <p:pic>
        <p:nvPicPr>
          <p:cNvPr id="24580" name="Picture 3"/>
          <p:cNvPicPr>
            <a:picLocks noChangeAspect="1"/>
          </p:cNvPicPr>
          <p:nvPr/>
        </p:nvPicPr>
        <p:blipFill>
          <a:blip r:embed="rId3"/>
          <a:srcRect/>
          <a:stretch>
            <a:fillRect/>
          </a:stretch>
        </p:blipFill>
        <p:spPr bwMode="auto">
          <a:xfrm>
            <a:off x="457200" y="3375025"/>
            <a:ext cx="4197350" cy="3003550"/>
          </a:xfrm>
          <a:prstGeom prst="rect">
            <a:avLst/>
          </a:prstGeom>
          <a:noFill/>
          <a:ln w="9525">
            <a:noFill/>
            <a:miter lim="800000"/>
            <a:headEnd/>
            <a:tailEnd/>
          </a:ln>
        </p:spPr>
      </p:pic>
      <p:sp>
        <p:nvSpPr>
          <p:cNvPr id="24581" name="TextBox 9"/>
          <p:cNvSpPr txBox="1">
            <a:spLocks noChangeArrowheads="1"/>
          </p:cNvSpPr>
          <p:nvPr/>
        </p:nvSpPr>
        <p:spPr bwMode="auto">
          <a:xfrm>
            <a:off x="990600" y="6194425"/>
            <a:ext cx="3124200" cy="368300"/>
          </a:xfrm>
          <a:prstGeom prst="rect">
            <a:avLst/>
          </a:prstGeom>
          <a:noFill/>
          <a:ln w="9525">
            <a:noFill/>
            <a:miter lim="800000"/>
            <a:headEnd/>
            <a:tailEnd/>
          </a:ln>
        </p:spPr>
        <p:txBody>
          <a:bodyPr>
            <a:prstTxWarp prst="textNoShape">
              <a:avLst/>
            </a:prstTxWarp>
            <a:spAutoFit/>
          </a:bodyPr>
          <a:lstStyle/>
          <a:p>
            <a:r>
              <a:rPr lang="en-US">
                <a:latin typeface="Calibri" pitchFamily="-110" charset="0"/>
              </a:rPr>
              <a:t>Determinación de motivos</a:t>
            </a:r>
          </a:p>
        </p:txBody>
      </p:sp>
      <p:sp>
        <p:nvSpPr>
          <p:cNvPr id="11" name="Oval 10"/>
          <p:cNvSpPr>
            <a:spLocks noChangeArrowheads="1"/>
          </p:cNvSpPr>
          <p:nvPr/>
        </p:nvSpPr>
        <p:spPr bwMode="auto">
          <a:xfrm>
            <a:off x="3352800" y="4876800"/>
            <a:ext cx="762000" cy="914400"/>
          </a:xfrm>
          <a:prstGeom prst="ellipse">
            <a:avLst/>
          </a:prstGeom>
          <a:noFill/>
          <a:ln w="9525">
            <a:solidFill>
              <a:srgbClr val="FF0000"/>
            </a:solidFill>
            <a:round/>
            <a:headEnd/>
            <a:tailEnd/>
          </a:ln>
          <a:effectLst>
            <a:outerShdw dist="23000" dir="5400000" rotWithShape="0">
              <a:srgbClr val="808080">
                <a:alpha val="34999"/>
              </a:srgbClr>
            </a:outerShdw>
          </a:effectLst>
        </p:spPr>
        <p:txBody>
          <a:bodyPr anchor="ctr">
            <a:prstTxWarp prst="textNoShape">
              <a:avLst/>
            </a:prstTxWarp>
          </a:bodyPr>
          <a:lstStyle/>
          <a:p>
            <a:endParaRPr lang="en-US">
              <a:solidFill>
                <a:srgbClr val="FFFFFF"/>
              </a:solidFill>
            </a:endParaRPr>
          </a:p>
        </p:txBody>
      </p:sp>
      <p:pic>
        <p:nvPicPr>
          <p:cNvPr id="12" name="Picture 29" descr="protein"/>
          <p:cNvPicPr>
            <a:picLocks noChangeAspect="1" noChangeArrowheads="1"/>
          </p:cNvPicPr>
          <p:nvPr/>
        </p:nvPicPr>
        <p:blipFill>
          <a:blip r:embed="rId4"/>
          <a:srcRect/>
          <a:stretch>
            <a:fillRect/>
          </a:stretch>
        </p:blipFill>
        <p:spPr bwMode="auto">
          <a:xfrm>
            <a:off x="5403850" y="4130675"/>
            <a:ext cx="1835150" cy="1660525"/>
          </a:xfrm>
          <a:prstGeom prst="rect">
            <a:avLst/>
          </a:prstGeom>
          <a:noFill/>
          <a:ln w="9525">
            <a:noFill/>
            <a:miter lim="800000"/>
            <a:headEnd/>
            <a:tailEnd/>
          </a:ln>
        </p:spPr>
      </p:pic>
      <p:sp>
        <p:nvSpPr>
          <p:cNvPr id="13" name="Down Arrow 12"/>
          <p:cNvSpPr>
            <a:spLocks noChangeArrowheads="1"/>
          </p:cNvSpPr>
          <p:nvPr/>
        </p:nvSpPr>
        <p:spPr bwMode="auto">
          <a:xfrm>
            <a:off x="2362200" y="2895600"/>
            <a:ext cx="609600" cy="1216025"/>
          </a:xfrm>
          <a:prstGeom prst="downArrow">
            <a:avLst>
              <a:gd name="adj1" fmla="val 50000"/>
              <a:gd name="adj2" fmla="val 49999"/>
            </a:avLst>
          </a:prstGeom>
          <a:gradFill rotWithShape="1">
            <a:gsLst>
              <a:gs pos="0">
                <a:srgbClr val="CBFFFF"/>
              </a:gs>
              <a:gs pos="100000">
                <a:srgbClr val="B5E5E9"/>
              </a:gs>
            </a:gsLst>
            <a:lin ang="5400000"/>
          </a:gradFill>
          <a:ln w="9525">
            <a:solidFill>
              <a:srgbClr val="B6DCDF"/>
            </a:solidFill>
            <a:miter lim="800000"/>
            <a:headEnd/>
            <a:tailEnd/>
          </a:ln>
          <a:effectLst>
            <a:outerShdw dist="23000" dir="5400000" rotWithShape="0">
              <a:srgbClr val="808080">
                <a:alpha val="34999"/>
              </a:srgbClr>
            </a:outerShdw>
          </a:effectLst>
        </p:spPr>
        <p:txBody>
          <a:bodyPr anchor="ctr">
            <a:prstTxWarp prst="textNoShape">
              <a:avLst/>
            </a:prstTxWarp>
          </a:bodyPr>
          <a:lstStyle/>
          <a:p>
            <a:endParaRPr lang="en-US">
              <a:solidFill>
                <a:srgbClr val="FFFFFF"/>
              </a:solidFill>
            </a:endParaRPr>
          </a:p>
        </p:txBody>
      </p:sp>
      <p:sp>
        <p:nvSpPr>
          <p:cNvPr id="14" name="Right Arrow 13"/>
          <p:cNvSpPr>
            <a:spLocks noChangeArrowheads="1"/>
          </p:cNvSpPr>
          <p:nvPr/>
        </p:nvSpPr>
        <p:spPr bwMode="auto">
          <a:xfrm>
            <a:off x="4384675" y="5389563"/>
            <a:ext cx="920750" cy="327025"/>
          </a:xfrm>
          <a:prstGeom prst="rightArrow">
            <a:avLst>
              <a:gd name="adj1" fmla="val 50000"/>
              <a:gd name="adj2" fmla="val 50002"/>
            </a:avLst>
          </a:prstGeom>
          <a:gradFill rotWithShape="1">
            <a:gsLst>
              <a:gs pos="0">
                <a:srgbClr val="CBFFFF"/>
              </a:gs>
              <a:gs pos="100000">
                <a:srgbClr val="B5E5E9"/>
              </a:gs>
            </a:gsLst>
            <a:lin ang="5400000"/>
          </a:gradFill>
          <a:ln w="9525">
            <a:solidFill>
              <a:srgbClr val="B6DCDF"/>
            </a:solidFill>
            <a:miter lim="800000"/>
            <a:headEnd/>
            <a:tailEnd/>
          </a:ln>
          <a:effectLst>
            <a:outerShdw dist="23000" dir="5400000" rotWithShape="0">
              <a:srgbClr val="808080">
                <a:alpha val="34999"/>
              </a:srgbClr>
            </a:outerShdw>
          </a:effectLst>
        </p:spPr>
        <p:txBody>
          <a:bodyPr anchor="ctr">
            <a:prstTxWarp prst="textNoShape">
              <a:avLst/>
            </a:prstTxWarp>
          </a:bodyPr>
          <a:lstStyle/>
          <a:p>
            <a:endParaRPr lang="en-US">
              <a:solidFill>
                <a:srgbClr val="FFFFFF"/>
              </a:solidFill>
            </a:endParaRPr>
          </a:p>
        </p:txBody>
      </p:sp>
      <p:pic>
        <p:nvPicPr>
          <p:cNvPr id="24586" name="Picture 4" descr="image052"/>
          <p:cNvPicPr>
            <a:picLocks noChangeAspect="1" noChangeArrowheads="1"/>
          </p:cNvPicPr>
          <p:nvPr/>
        </p:nvPicPr>
        <p:blipFill>
          <a:blip r:embed="rId5"/>
          <a:srcRect/>
          <a:stretch>
            <a:fillRect/>
          </a:stretch>
        </p:blipFill>
        <p:spPr bwMode="auto">
          <a:xfrm>
            <a:off x="5486400" y="457200"/>
            <a:ext cx="3346450" cy="20574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4587" name="Picture 16" descr="1B-BM_141"/>
          <p:cNvPicPr>
            <a:picLocks noChangeAspect="1" noChangeArrowheads="1"/>
          </p:cNvPicPr>
          <p:nvPr/>
        </p:nvPicPr>
        <p:blipFill>
          <a:blip r:embed="rId6"/>
          <a:srcRect/>
          <a:stretch>
            <a:fillRect/>
          </a:stretch>
        </p:blipFill>
        <p:spPr bwMode="auto">
          <a:xfrm>
            <a:off x="3927475" y="1620998"/>
            <a:ext cx="2660650" cy="160655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7" name="Left Arrow 16"/>
          <p:cNvSpPr>
            <a:spLocks noChangeArrowheads="1"/>
          </p:cNvSpPr>
          <p:nvPr/>
        </p:nvSpPr>
        <p:spPr bwMode="auto">
          <a:xfrm>
            <a:off x="3543300" y="1101725"/>
            <a:ext cx="1301750" cy="374650"/>
          </a:xfrm>
          <a:prstGeom prst="leftArrow">
            <a:avLst>
              <a:gd name="adj1" fmla="val 50000"/>
              <a:gd name="adj2" fmla="val 49995"/>
            </a:avLst>
          </a:prstGeom>
          <a:gradFill rotWithShape="1">
            <a:gsLst>
              <a:gs pos="0">
                <a:srgbClr val="CBFFFF"/>
              </a:gs>
              <a:gs pos="100000">
                <a:srgbClr val="B5E5E9"/>
              </a:gs>
            </a:gsLst>
            <a:lin ang="5400000"/>
          </a:gradFill>
          <a:ln w="9525">
            <a:solidFill>
              <a:srgbClr val="B6DCDF"/>
            </a:solidFill>
            <a:miter lim="800000"/>
            <a:headEnd/>
            <a:tailEnd/>
          </a:ln>
          <a:effectLst>
            <a:outerShdw dist="23000" dir="5400000" rotWithShape="0">
              <a:srgbClr val="808080">
                <a:alpha val="34999"/>
              </a:srgbClr>
            </a:outerShdw>
          </a:effectLst>
        </p:spPr>
        <p:txBody>
          <a:bodyPr anchor="ctr">
            <a:prstTxWarp prst="textNoShape">
              <a:avLst/>
            </a:prstTxWarp>
          </a:bodyPr>
          <a:lstStyle/>
          <a:p>
            <a:endParaRPr lang="en-US">
              <a:solidFill>
                <a:srgbClr val="FFFFFF"/>
              </a:solidFill>
            </a:endParaRPr>
          </a:p>
        </p:txBody>
      </p:sp>
      <p:sp>
        <p:nvSpPr>
          <p:cNvPr id="18" name="Left Arrow 17"/>
          <p:cNvSpPr>
            <a:spLocks noChangeArrowheads="1"/>
          </p:cNvSpPr>
          <p:nvPr/>
        </p:nvSpPr>
        <p:spPr bwMode="auto">
          <a:xfrm>
            <a:off x="6400800" y="2133600"/>
            <a:ext cx="838200" cy="381000"/>
          </a:xfrm>
          <a:prstGeom prst="leftArrow">
            <a:avLst>
              <a:gd name="adj1" fmla="val 50000"/>
              <a:gd name="adj2" fmla="val 49999"/>
            </a:avLst>
          </a:prstGeom>
          <a:gradFill rotWithShape="1">
            <a:gsLst>
              <a:gs pos="0">
                <a:srgbClr val="CBFFFF"/>
              </a:gs>
              <a:gs pos="100000">
                <a:srgbClr val="B5E5E9"/>
              </a:gs>
            </a:gsLst>
            <a:lin ang="5400000"/>
          </a:gradFill>
          <a:ln w="9525">
            <a:solidFill>
              <a:srgbClr val="B6DCDF"/>
            </a:solidFill>
            <a:miter lim="800000"/>
            <a:headEnd/>
            <a:tailEnd/>
          </a:ln>
          <a:effectLst>
            <a:outerShdw dist="23000" dir="5400000" rotWithShape="0">
              <a:srgbClr val="808080">
                <a:alpha val="34999"/>
              </a:srgbClr>
            </a:outerShdw>
          </a:effectLst>
        </p:spPr>
        <p:txBody>
          <a:bodyPr anchor="ctr">
            <a:prstTxWarp prst="textNoShape">
              <a:avLst/>
            </a:prstTxWarp>
          </a:bodyPr>
          <a:lstStyle/>
          <a:p>
            <a:endParaRPr lang="en-US">
              <a:solidFill>
                <a:srgbClr val="FFFFFF"/>
              </a:solidFill>
            </a:endParaRPr>
          </a:p>
        </p:txBody>
      </p:sp>
      <p:sp>
        <p:nvSpPr>
          <p:cNvPr id="24590" name="TextBox 21"/>
          <p:cNvSpPr txBox="1">
            <a:spLocks noChangeArrowheads="1"/>
          </p:cNvSpPr>
          <p:nvPr/>
        </p:nvSpPr>
        <p:spPr bwMode="auto">
          <a:xfrm>
            <a:off x="7010400" y="2618601"/>
            <a:ext cx="3346450" cy="276999"/>
          </a:xfrm>
          <a:prstGeom prst="rect">
            <a:avLst/>
          </a:prstGeom>
          <a:noFill/>
          <a:ln w="9525">
            <a:noFill/>
            <a:miter lim="800000"/>
            <a:headEnd/>
            <a:tailEnd/>
          </a:ln>
        </p:spPr>
        <p:txBody>
          <a:bodyPr>
            <a:prstTxWarp prst="textNoShape">
              <a:avLst/>
            </a:prstTxWarp>
            <a:spAutoFit/>
          </a:bodyPr>
          <a:lstStyle/>
          <a:p>
            <a:r>
              <a:rPr lang="en-US" sz="1200" dirty="0" err="1">
                <a:latin typeface="Calibri" pitchFamily="-110" charset="0"/>
              </a:rPr>
              <a:t>Secuenciación</a:t>
            </a:r>
            <a:r>
              <a:rPr lang="en-US" sz="1200" dirty="0">
                <a:latin typeface="Calibri" pitchFamily="-110" charset="0"/>
              </a:rPr>
              <a:t> ADN</a:t>
            </a:r>
          </a:p>
        </p:txBody>
      </p:sp>
      <p:sp>
        <p:nvSpPr>
          <p:cNvPr id="24591" name="TextBox 22"/>
          <p:cNvSpPr txBox="1">
            <a:spLocks noChangeArrowheads="1"/>
          </p:cNvSpPr>
          <p:nvPr/>
        </p:nvSpPr>
        <p:spPr bwMode="auto">
          <a:xfrm>
            <a:off x="4721225" y="3143250"/>
            <a:ext cx="4178300" cy="461963"/>
          </a:xfrm>
          <a:prstGeom prst="rect">
            <a:avLst/>
          </a:prstGeom>
          <a:noFill/>
          <a:ln w="9525">
            <a:noFill/>
            <a:miter lim="800000"/>
            <a:headEnd/>
            <a:tailEnd/>
          </a:ln>
        </p:spPr>
        <p:txBody>
          <a:bodyPr>
            <a:prstTxWarp prst="textNoShape">
              <a:avLst/>
            </a:prstTxWarp>
            <a:spAutoFit/>
          </a:bodyPr>
          <a:lstStyle/>
          <a:p>
            <a:r>
              <a:rPr lang="en-US" sz="2400" dirty="0">
                <a:latin typeface="Bradley Hand ITC TT-Bold" pitchFamily="-110" charset="0"/>
                <a:ea typeface="Bradley Hand ITC TT-Bold" pitchFamily="-110" charset="0"/>
                <a:cs typeface="Bradley Hand ITC TT-Bold" pitchFamily="-110" charset="0"/>
              </a:rPr>
              <a:t> </a:t>
            </a:r>
            <a:r>
              <a:rPr lang="en-US" sz="2400" dirty="0" err="1">
                <a:latin typeface="Bradley Hand ITC TT-Bold" pitchFamily="-110" charset="0"/>
                <a:ea typeface="Bradley Hand ITC TT-Bold" pitchFamily="-110" charset="0"/>
                <a:cs typeface="Bradley Hand ITC TT-Bold" pitchFamily="-110" charset="0"/>
              </a:rPr>
              <a:t>Funcionalidad</a:t>
            </a:r>
            <a:r>
              <a:rPr lang="en-US" sz="2400" dirty="0">
                <a:latin typeface="Bradley Hand ITC TT-Bold" pitchFamily="-110" charset="0"/>
                <a:ea typeface="Bradley Hand ITC TT-Bold" pitchFamily="-110" charset="0"/>
                <a:cs typeface="Bradley Hand ITC TT-Bold" pitchFamily="-110" charset="0"/>
              </a:rPr>
              <a:t> en </a:t>
            </a:r>
            <a:r>
              <a:rPr lang="en-US" sz="2400" dirty="0" err="1">
                <a:latin typeface="Bradley Hand ITC TT-Bold" pitchFamily="-110" charset="0"/>
                <a:ea typeface="Bradley Hand ITC TT-Bold" pitchFamily="-110" charset="0"/>
                <a:cs typeface="Bradley Hand ITC TT-Bold" pitchFamily="-110" charset="0"/>
              </a:rPr>
              <a:t>estructura</a:t>
            </a:r>
            <a:endParaRPr lang="en-US" sz="2400" dirty="0">
              <a:latin typeface="Bradley Hand ITC TT-Bold" pitchFamily="-110" charset="0"/>
              <a:ea typeface="Bradley Hand ITC TT-Bold" pitchFamily="-110" charset="0"/>
              <a:cs typeface="Bradley Hand ITC TT-Bold" pitchFamily="-110" charset="0"/>
            </a:endParaRPr>
          </a:p>
        </p:txBody>
      </p:sp>
      <p:pic>
        <p:nvPicPr>
          <p:cNvPr id="24592" name="Picture 8" descr="1B-BM_154"/>
          <p:cNvPicPr>
            <a:picLocks noChangeAspect="1" noChangeArrowheads="1"/>
          </p:cNvPicPr>
          <p:nvPr/>
        </p:nvPicPr>
        <p:blipFill>
          <a:blip r:embed="rId7"/>
          <a:srcRect/>
          <a:stretch>
            <a:fillRect/>
          </a:stretch>
        </p:blipFill>
        <p:spPr bwMode="auto">
          <a:xfrm>
            <a:off x="6810375" y="5170488"/>
            <a:ext cx="1873250" cy="1393825"/>
          </a:xfrm>
          <a:prstGeom prst="rect">
            <a:avLst/>
          </a:prstGeom>
          <a:noFill/>
          <a:ln w="25400">
            <a:solidFill>
              <a:schemeClr val="tx1"/>
            </a:solidFill>
            <a:miter lim="800000"/>
            <a:headEnd/>
            <a:tailEnd/>
          </a:ln>
        </p:spPr>
      </p:pic>
      <p:pic>
        <p:nvPicPr>
          <p:cNvPr id="20" name="Picture 5" descr="baboon">
            <a:hlinkClick r:id="rId8"/>
          </p:cNvPr>
          <p:cNvPicPr>
            <a:picLocks noChangeAspect="1" noChangeArrowheads="1"/>
          </p:cNvPicPr>
          <p:nvPr/>
        </p:nvPicPr>
        <p:blipFill>
          <a:blip r:embed="rId9"/>
          <a:srcRect/>
          <a:stretch>
            <a:fillRect/>
          </a:stretch>
        </p:blipFill>
        <p:spPr bwMode="auto">
          <a:xfrm>
            <a:off x="286996" y="62092"/>
            <a:ext cx="1110892" cy="111089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1" name="Picture 6" descr="_1768316_tiger2">
            <a:hlinkClick r:id="rId10"/>
          </p:cNvPr>
          <p:cNvPicPr>
            <a:picLocks noChangeAspect="1" noChangeArrowheads="1"/>
          </p:cNvPicPr>
          <p:nvPr/>
        </p:nvPicPr>
        <p:blipFill>
          <a:blip r:embed="rId11"/>
          <a:srcRect/>
          <a:stretch>
            <a:fillRect/>
          </a:stretch>
        </p:blipFill>
        <p:spPr bwMode="auto">
          <a:xfrm>
            <a:off x="1611773" y="1329293"/>
            <a:ext cx="1110892" cy="111089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2" name="Picture 7" descr="chicken">
            <a:hlinkClick r:id="rId12"/>
          </p:cNvPr>
          <p:cNvPicPr>
            <a:picLocks noChangeAspect="1" noChangeArrowheads="1"/>
          </p:cNvPicPr>
          <p:nvPr/>
        </p:nvPicPr>
        <p:blipFill>
          <a:blip r:embed="rId13"/>
          <a:srcRect/>
          <a:stretch>
            <a:fillRect/>
          </a:stretch>
        </p:blipFill>
        <p:spPr bwMode="auto">
          <a:xfrm>
            <a:off x="252280" y="1329293"/>
            <a:ext cx="1180324" cy="109498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3" name="Picture 22" descr="Me_ in Marina_ Marina Benalvadena.jpg"/>
          <p:cNvPicPr>
            <a:picLocks noChangeAspect="1"/>
          </p:cNvPicPr>
          <p:nvPr/>
        </p:nvPicPr>
        <p:blipFill>
          <a:blip r:embed="rId14"/>
          <a:stretch>
            <a:fillRect/>
          </a:stretch>
        </p:blipFill>
        <p:spPr>
          <a:xfrm>
            <a:off x="1611773" y="62092"/>
            <a:ext cx="1110892" cy="111585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4" name="TextBox 23"/>
          <p:cNvSpPr txBox="1"/>
          <p:nvPr/>
        </p:nvSpPr>
        <p:spPr>
          <a:xfrm>
            <a:off x="3733800" y="6194981"/>
            <a:ext cx="184666" cy="369332"/>
          </a:xfrm>
          <a:prstGeom prst="rect">
            <a:avLst/>
          </a:prstGeom>
          <a:noFill/>
        </p:spPr>
        <p:txBody>
          <a:bodyPr wrap="none" rtlCol="0">
            <a:spAutoFit/>
          </a:bodyPr>
          <a:lstStyle/>
          <a:p>
            <a:endParaRPr lang="en-US" dirty="0"/>
          </a:p>
        </p:txBody>
      </p:sp>
      <p:sp>
        <p:nvSpPr>
          <p:cNvPr id="25" name="TextBox 24"/>
          <p:cNvSpPr txBox="1"/>
          <p:nvPr/>
        </p:nvSpPr>
        <p:spPr>
          <a:xfrm>
            <a:off x="3078713" y="87868"/>
            <a:ext cx="2969984" cy="369332"/>
          </a:xfrm>
          <a:prstGeom prst="rect">
            <a:avLst/>
          </a:prstGeom>
          <a:noFill/>
        </p:spPr>
        <p:txBody>
          <a:bodyPr wrap="none" rtlCol="0">
            <a:spAutoFit/>
          </a:bodyPr>
          <a:lstStyle/>
          <a:p>
            <a:r>
              <a:rPr lang="en-US" dirty="0" err="1" smtClean="0"/>
              <a:t>Aplicaciones</a:t>
            </a:r>
            <a:r>
              <a:rPr lang="en-US" dirty="0" smtClean="0"/>
              <a:t> </a:t>
            </a:r>
            <a:r>
              <a:rPr lang="en-US" dirty="0" err="1" smtClean="0"/>
              <a:t>bioinformáticas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1500"/>
                                  </p:stCondLst>
                                  <p:childTnLst>
                                    <p:animScale>
                                      <p:cBhvr>
                                        <p:cTn id="6" dur="3500" fill="hold"/>
                                        <p:tgtEl>
                                          <p:spTgt spid="1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err="1" smtClean="0"/>
              <a:t>Workflows</a:t>
            </a:r>
            <a:endParaRPr lang="es-ES_tradnl" dirty="0"/>
          </a:p>
        </p:txBody>
      </p:sp>
      <p:sp>
        <p:nvSpPr>
          <p:cNvPr id="3" name="Marcador de contenido 2"/>
          <p:cNvSpPr>
            <a:spLocks noGrp="1"/>
          </p:cNvSpPr>
          <p:nvPr>
            <p:ph idx="1"/>
          </p:nvPr>
        </p:nvSpPr>
        <p:spPr/>
        <p:txBody>
          <a:bodyPr/>
          <a:lstStyle/>
          <a:p>
            <a:endParaRPr lang="es-ES_tradnl"/>
          </a:p>
        </p:txBody>
      </p:sp>
      <p:pic>
        <p:nvPicPr>
          <p:cNvPr id="4" name="Imagen 3"/>
          <p:cNvPicPr>
            <a:picLocks noChangeAspect="1"/>
          </p:cNvPicPr>
          <p:nvPr/>
        </p:nvPicPr>
        <p:blipFill>
          <a:blip r:embed="rId2"/>
          <a:stretch>
            <a:fillRect/>
          </a:stretch>
        </p:blipFill>
        <p:spPr>
          <a:xfrm>
            <a:off x="1219200" y="1417638"/>
            <a:ext cx="6215245" cy="452989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3851275" y="274638"/>
            <a:ext cx="4835525" cy="1143000"/>
          </a:xfrm>
        </p:spPr>
        <p:txBody>
          <a:bodyPr>
            <a:normAutofit fontScale="90000"/>
          </a:bodyPr>
          <a:lstStyle/>
          <a:p>
            <a:pPr eaLnBrk="1" hangingPunct="1"/>
            <a:r>
              <a:rPr lang="es-ES" sz="3200" b="1" u="sng" dirty="0" smtClean="0">
                <a:solidFill>
                  <a:srgbClr val="FF0000"/>
                </a:solidFill>
                <a:latin typeface="Bradley Hand ITC TT-Bold"/>
                <a:cs typeface="Bradley Hand ITC TT-Bold"/>
              </a:rPr>
              <a:t>Farmacogen</a:t>
            </a:r>
            <a:r>
              <a:rPr lang="en-US" sz="3200" b="1" u="sng" dirty="0" err="1" smtClean="0">
                <a:solidFill>
                  <a:srgbClr val="FF0000"/>
                </a:solidFill>
                <a:latin typeface="Bradley Hand ITC TT-Bold"/>
                <a:ea typeface="Arial" pitchFamily="-107" charset="0"/>
                <a:cs typeface="Bradley Hand ITC TT-Bold"/>
              </a:rPr>
              <a:t>ó</a:t>
            </a:r>
            <a:r>
              <a:rPr lang="es-ES" sz="3200" b="1" u="sng" dirty="0" smtClean="0">
                <a:solidFill>
                  <a:srgbClr val="FF0000"/>
                </a:solidFill>
                <a:latin typeface="Bradley Hand ITC TT-Bold"/>
                <a:cs typeface="Bradley Hand ITC TT-Bold"/>
              </a:rPr>
              <a:t>mica y Bioinformática en la medicina..</a:t>
            </a:r>
            <a:endParaRPr lang="es-ES" sz="3200" b="1" u="sng" dirty="0">
              <a:solidFill>
                <a:srgbClr val="FF0000"/>
              </a:solidFill>
              <a:latin typeface="Bradley Hand ITC TT-Bold"/>
              <a:cs typeface="Bradley Hand ITC TT-Bold"/>
            </a:endParaRPr>
          </a:p>
        </p:txBody>
      </p:sp>
      <p:pic>
        <p:nvPicPr>
          <p:cNvPr id="57347" name="Picture 4" descr="microarray_technology"/>
          <p:cNvPicPr>
            <a:picLocks noGrp="1" noChangeAspect="1" noChangeArrowheads="1"/>
          </p:cNvPicPr>
          <p:nvPr>
            <p:ph idx="1"/>
          </p:nvPr>
        </p:nvPicPr>
        <p:blipFill>
          <a:blip r:embed="rId2"/>
          <a:srcRect/>
          <a:stretch>
            <a:fillRect/>
          </a:stretch>
        </p:blipFill>
        <p:spPr>
          <a:xfrm>
            <a:off x="3352800" y="1773238"/>
            <a:ext cx="5162550" cy="3438525"/>
          </a:xfrm>
          <a:noFill/>
        </p:spPr>
      </p:pic>
      <p:sp>
        <p:nvSpPr>
          <p:cNvPr id="66567" name="Text Box 7"/>
          <p:cNvSpPr txBox="1">
            <a:spLocks noChangeArrowheads="1"/>
          </p:cNvSpPr>
          <p:nvPr/>
        </p:nvSpPr>
        <p:spPr bwMode="auto">
          <a:xfrm>
            <a:off x="323850" y="476250"/>
            <a:ext cx="2773363" cy="1739900"/>
          </a:xfrm>
          <a:prstGeom prst="rect">
            <a:avLst/>
          </a:prstGeom>
          <a:noFill/>
          <a:ln w="9525">
            <a:noFill/>
            <a:miter lim="800000"/>
            <a:headEnd/>
            <a:tailEnd/>
          </a:ln>
          <a:effectLst/>
        </p:spPr>
        <p:txBody>
          <a:bodyPr>
            <a:prstTxWarp prst="textNoShape">
              <a:avLst/>
            </a:prstTxWarp>
            <a:spAutoFit/>
          </a:bodyPr>
          <a:lstStyle/>
          <a:p>
            <a:pPr>
              <a:spcBef>
                <a:spcPct val="50000"/>
              </a:spcBef>
              <a:defRPr/>
            </a:pPr>
            <a:r>
              <a:rPr lang="es-ES">
                <a:effectLst>
                  <a:outerShdw blurRad="38100" dist="38100" dir="2700000" algn="tl">
                    <a:srgbClr val="DDDDDD"/>
                  </a:outerShdw>
                </a:effectLst>
                <a:latin typeface="Verdana" charset="0"/>
              </a:rPr>
              <a:t>Para ello se amplifica el ADN obtenido a partir de una muestra de sangre o tejido de un paciente. </a:t>
            </a:r>
          </a:p>
        </p:txBody>
      </p:sp>
      <p:sp>
        <p:nvSpPr>
          <p:cNvPr id="66568" name="AutoShape 8"/>
          <p:cNvSpPr>
            <a:spLocks noChangeArrowheads="1"/>
          </p:cNvSpPr>
          <p:nvPr/>
        </p:nvSpPr>
        <p:spPr bwMode="auto">
          <a:xfrm>
            <a:off x="2916238" y="1557338"/>
            <a:ext cx="2016125" cy="215900"/>
          </a:xfrm>
          <a:prstGeom prst="curvedDownArrow">
            <a:avLst>
              <a:gd name="adj1" fmla="val 186765"/>
              <a:gd name="adj2" fmla="val 373529"/>
              <a:gd name="adj3" fmla="val 33333"/>
            </a:avLst>
          </a:prstGeom>
          <a:solidFill>
            <a:srgbClr val="FF0000"/>
          </a:solidFill>
          <a:ln w="9525">
            <a:noFill/>
            <a:miter lim="800000"/>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Verdana" charset="0"/>
            </a:endParaRPr>
          </a:p>
        </p:txBody>
      </p:sp>
      <p:sp>
        <p:nvSpPr>
          <p:cNvPr id="66570" name="Text Box 10"/>
          <p:cNvSpPr txBox="1">
            <a:spLocks noChangeArrowheads="1"/>
          </p:cNvSpPr>
          <p:nvPr/>
        </p:nvSpPr>
        <p:spPr bwMode="auto">
          <a:xfrm>
            <a:off x="611188" y="3213100"/>
            <a:ext cx="1979612" cy="3378200"/>
          </a:xfrm>
          <a:prstGeom prst="rect">
            <a:avLst/>
          </a:prstGeom>
          <a:noFill/>
          <a:ln w="9525">
            <a:noFill/>
            <a:miter lim="800000"/>
            <a:headEnd/>
            <a:tailEnd/>
          </a:ln>
          <a:effectLst/>
        </p:spPr>
        <p:txBody>
          <a:bodyPr>
            <a:prstTxWarp prst="textNoShape">
              <a:avLst/>
            </a:prstTxWarp>
            <a:spAutoFit/>
          </a:bodyPr>
          <a:lstStyle/>
          <a:p>
            <a:pPr>
              <a:defRPr/>
            </a:pPr>
            <a:r>
              <a:rPr lang="es-ES" sz="1200">
                <a:effectLst>
                  <a:outerShdw blurRad="38100" dist="38100" dir="2700000" algn="tl">
                    <a:srgbClr val="DDDDDD"/>
                  </a:outerShdw>
                </a:effectLst>
                <a:latin typeface="Verdana" charset="0"/>
              </a:rPr>
              <a:t>Estos fragmentos de material genético pueden ser secuencias </a:t>
            </a:r>
          </a:p>
          <a:p>
            <a:pPr>
              <a:defRPr/>
            </a:pPr>
            <a:r>
              <a:rPr lang="es-ES" sz="1200">
                <a:effectLst>
                  <a:outerShdw blurRad="38100" dist="38100" dir="2700000" algn="tl">
                    <a:srgbClr val="DDDDDD"/>
                  </a:outerShdw>
                </a:effectLst>
                <a:latin typeface="Verdana" charset="0"/>
              </a:rPr>
              <a:t>cortas llamadas </a:t>
            </a:r>
            <a:r>
              <a:rPr lang="es-ES" sz="1200">
                <a:solidFill>
                  <a:srgbClr val="FF0000"/>
                </a:solidFill>
                <a:effectLst>
                  <a:outerShdw blurRad="38100" dist="38100" dir="2700000" algn="tl">
                    <a:srgbClr val="DDDDDD"/>
                  </a:outerShdw>
                </a:effectLst>
                <a:latin typeface="Verdana" charset="0"/>
              </a:rPr>
              <a:t>oligonucleótidos</a:t>
            </a:r>
            <a:r>
              <a:rPr lang="es-ES" sz="1200">
                <a:effectLst>
                  <a:outerShdw blurRad="38100" dist="38100" dir="2700000" algn="tl">
                    <a:srgbClr val="DDDDDD"/>
                  </a:outerShdw>
                </a:effectLst>
                <a:latin typeface="Verdana" charset="0"/>
              </a:rPr>
              <a:t>, o de mayor tamaño, </a:t>
            </a:r>
          </a:p>
          <a:p>
            <a:pPr>
              <a:defRPr/>
            </a:pPr>
            <a:r>
              <a:rPr lang="es-ES" sz="1200">
                <a:solidFill>
                  <a:srgbClr val="FF0000"/>
                </a:solidFill>
                <a:effectLst>
                  <a:outerShdw blurRad="38100" dist="38100" dir="2700000" algn="tl">
                    <a:srgbClr val="DDDDDD"/>
                  </a:outerShdw>
                </a:effectLst>
                <a:latin typeface="Verdana" charset="0"/>
              </a:rPr>
              <a:t>cDNA</a:t>
            </a:r>
            <a:r>
              <a:rPr lang="es-ES" sz="1200">
                <a:effectLst>
                  <a:outerShdw blurRad="38100" dist="38100" dir="2700000" algn="tl">
                    <a:srgbClr val="DDDDDD"/>
                  </a:outerShdw>
                </a:effectLst>
                <a:latin typeface="Verdana" charset="0"/>
              </a:rPr>
              <a:t> (ADN complementario sintetizado a partir de mRNA), </a:t>
            </a:r>
          </a:p>
          <a:p>
            <a:pPr>
              <a:defRPr/>
            </a:pPr>
            <a:r>
              <a:rPr lang="es-ES" sz="1200">
                <a:effectLst>
                  <a:outerShdw blurRad="38100" dist="38100" dir="2700000" algn="tl">
                    <a:srgbClr val="DDDDDD"/>
                  </a:outerShdw>
                </a:effectLst>
                <a:latin typeface="Verdana" charset="0"/>
              </a:rPr>
              <a:t>o </a:t>
            </a:r>
          </a:p>
          <a:p>
            <a:pPr>
              <a:defRPr/>
            </a:pPr>
            <a:r>
              <a:rPr lang="es-ES" sz="1200">
                <a:effectLst>
                  <a:outerShdw blurRad="38100" dist="38100" dir="2700000" algn="tl">
                    <a:srgbClr val="DDDDDD"/>
                  </a:outerShdw>
                </a:effectLst>
                <a:latin typeface="Verdana" charset="0"/>
              </a:rPr>
              <a:t>bien </a:t>
            </a:r>
            <a:r>
              <a:rPr lang="es-ES" sz="1200" u="sng">
                <a:solidFill>
                  <a:srgbClr val="FF0000"/>
                </a:solidFill>
                <a:effectLst>
                  <a:outerShdw blurRad="38100" dist="38100" dir="2700000" algn="tl">
                    <a:srgbClr val="DDDDDD"/>
                  </a:outerShdw>
                </a:effectLst>
                <a:latin typeface="Verdana" charset="0"/>
              </a:rPr>
              <a:t>productos de PCR</a:t>
            </a:r>
            <a:r>
              <a:rPr lang="es-ES" sz="1200">
                <a:effectLst>
                  <a:outerShdw blurRad="38100" dist="38100" dir="2700000" algn="tl">
                    <a:srgbClr val="DDDDDD"/>
                  </a:outerShdw>
                </a:effectLst>
                <a:latin typeface="Verdana" charset="0"/>
              </a:rPr>
              <a:t> (replicación in vitro de secuencias de ADN mediante la reacción en cadena de la Polimerasa). </a:t>
            </a:r>
          </a:p>
        </p:txBody>
      </p:sp>
      <p:sp>
        <p:nvSpPr>
          <p:cNvPr id="66571" name="Text Box 11"/>
          <p:cNvSpPr txBox="1">
            <a:spLocks noChangeArrowheads="1"/>
          </p:cNvSpPr>
          <p:nvPr/>
        </p:nvSpPr>
        <p:spPr bwMode="auto">
          <a:xfrm>
            <a:off x="1109663" y="2781300"/>
            <a:ext cx="1162050" cy="366713"/>
          </a:xfrm>
          <a:prstGeom prst="rect">
            <a:avLst/>
          </a:prstGeom>
          <a:noFill/>
          <a:ln w="9525">
            <a:noFill/>
            <a:miter lim="800000"/>
            <a:headEnd/>
            <a:tailEnd/>
          </a:ln>
          <a:effectLst/>
        </p:spPr>
        <p:txBody>
          <a:bodyPr wrap="none">
            <a:prstTxWarp prst="textNoShape">
              <a:avLst/>
            </a:prstTxWarp>
            <a:spAutoFit/>
          </a:bodyPr>
          <a:lstStyle/>
          <a:p>
            <a:pPr>
              <a:defRPr/>
            </a:pPr>
            <a:r>
              <a:rPr lang="es-ES" u="sng">
                <a:effectLst>
                  <a:outerShdw blurRad="38100" dist="38100" dir="2700000" algn="tl">
                    <a:srgbClr val="DDDDDD"/>
                  </a:outerShdw>
                </a:effectLst>
                <a:latin typeface="Verdana" charset="0"/>
              </a:rPr>
              <a:t>Fuente</a:t>
            </a:r>
            <a:r>
              <a:rPr lang="es-ES">
                <a:effectLst>
                  <a:outerShdw blurRad="38100" dist="38100" dir="2700000" algn="tl">
                    <a:srgbClr val="DDDDDD"/>
                  </a:outerShdw>
                </a:effectLst>
                <a:latin typeface="Verdana" charset="0"/>
              </a:rPr>
              <a:t>:</a:t>
            </a:r>
          </a:p>
        </p:txBody>
      </p:sp>
      <p:pic>
        <p:nvPicPr>
          <p:cNvPr id="8" name="Picture 13"/>
          <p:cNvPicPr>
            <a:picLocks noChangeAspect="1" noChangeArrowheads="1"/>
          </p:cNvPicPr>
          <p:nvPr/>
        </p:nvPicPr>
        <p:blipFill>
          <a:blip r:embed="rId3"/>
          <a:srcRect t="8357"/>
          <a:stretch>
            <a:fillRect/>
          </a:stretch>
        </p:blipFill>
        <p:spPr bwMode="auto">
          <a:xfrm>
            <a:off x="3172618" y="5435666"/>
            <a:ext cx="1357313" cy="1422334"/>
          </a:xfrm>
          <a:prstGeom prst="rect">
            <a:avLst/>
          </a:prstGeom>
          <a:noFill/>
          <a:ln w="9525">
            <a:noFill/>
            <a:miter lim="800000"/>
            <a:headEnd/>
            <a:tailEnd/>
          </a:ln>
        </p:spPr>
      </p:pic>
      <p:pic>
        <p:nvPicPr>
          <p:cNvPr id="9" name="Picture 3" descr="1040294983_0"/>
          <p:cNvPicPr>
            <a:picLocks noChangeAspect="1" noChangeArrowheads="1"/>
          </p:cNvPicPr>
          <p:nvPr/>
        </p:nvPicPr>
        <p:blipFill>
          <a:blip r:embed="rId4"/>
          <a:srcRect/>
          <a:stretch>
            <a:fillRect/>
          </a:stretch>
        </p:blipFill>
        <p:spPr>
          <a:xfrm>
            <a:off x="4529931" y="5595938"/>
            <a:ext cx="1107072" cy="1262062"/>
          </a:xfrm>
          <a:prstGeom prst="rect">
            <a:avLst/>
          </a:prstGeom>
          <a:noFill/>
        </p:spPr>
      </p:pic>
      <p:pic>
        <p:nvPicPr>
          <p:cNvPr id="10" name="Picture 5" descr="image008"/>
          <p:cNvPicPr>
            <a:picLocks noChangeAspect="1" noChangeArrowheads="1"/>
          </p:cNvPicPr>
          <p:nvPr/>
        </p:nvPicPr>
        <p:blipFill>
          <a:blip r:embed="rId5"/>
          <a:srcRect/>
          <a:stretch>
            <a:fillRect/>
          </a:stretch>
        </p:blipFill>
        <p:spPr>
          <a:xfrm>
            <a:off x="5791200" y="5624968"/>
            <a:ext cx="1401763" cy="1233032"/>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ChangeArrowheads="1"/>
          </p:cNvSpPr>
          <p:nvPr/>
        </p:nvSpPr>
        <p:spPr bwMode="auto">
          <a:xfrm>
            <a:off x="2286000" y="198438"/>
            <a:ext cx="4968875" cy="1152525"/>
          </a:xfrm>
          <a:prstGeom prst="rect">
            <a:avLst/>
          </a:prstGeom>
          <a:solidFill>
            <a:schemeClr val="bg2">
              <a:alpha val="61176"/>
            </a:schemeClr>
          </a:solidFill>
          <a:ln w="9525">
            <a:solidFill>
              <a:schemeClr val="bg2"/>
            </a:solidFill>
            <a:miter lim="800000"/>
            <a:headEnd/>
            <a:tailEnd/>
          </a:ln>
        </p:spPr>
        <p:txBody>
          <a:bodyPr wrap="none" lIns="0" tIns="0" rIns="0" bIns="0" anchor="ctr">
            <a:prstTxWarp prst="textNoShape">
              <a:avLst/>
            </a:prstTxWarp>
          </a:bodyPr>
          <a:lstStyle/>
          <a:p>
            <a:endParaRPr lang="en-US"/>
          </a:p>
        </p:txBody>
      </p:sp>
      <p:sp>
        <p:nvSpPr>
          <p:cNvPr id="17411" name="Rectangle 6"/>
          <p:cNvSpPr>
            <a:spLocks noChangeArrowheads="1"/>
          </p:cNvSpPr>
          <p:nvPr/>
        </p:nvSpPr>
        <p:spPr bwMode="auto">
          <a:xfrm>
            <a:off x="3132138" y="3933825"/>
            <a:ext cx="5688012" cy="2016125"/>
          </a:xfrm>
          <a:prstGeom prst="rect">
            <a:avLst/>
          </a:prstGeom>
          <a:solidFill>
            <a:srgbClr val="FF99CC"/>
          </a:solidFill>
          <a:ln w="9525">
            <a:solidFill>
              <a:srgbClr val="FF99CC"/>
            </a:solidFill>
            <a:miter lim="800000"/>
            <a:headEnd/>
            <a:tailEnd/>
          </a:ln>
        </p:spPr>
        <p:txBody>
          <a:bodyPr wrap="none" lIns="0" tIns="0" rIns="0" bIns="0" anchor="ctr">
            <a:prstTxWarp prst="textNoShape">
              <a:avLst/>
            </a:prstTxWarp>
          </a:bodyPr>
          <a:lstStyle/>
          <a:p>
            <a:endParaRPr lang="en-US"/>
          </a:p>
        </p:txBody>
      </p:sp>
      <p:sp>
        <p:nvSpPr>
          <p:cNvPr id="17412" name="Rectangle 5"/>
          <p:cNvSpPr>
            <a:spLocks noChangeArrowheads="1"/>
          </p:cNvSpPr>
          <p:nvPr/>
        </p:nvSpPr>
        <p:spPr bwMode="auto">
          <a:xfrm>
            <a:off x="323850" y="1484312"/>
            <a:ext cx="8640763" cy="5329237"/>
          </a:xfrm>
          <a:prstGeom prst="rect">
            <a:avLst/>
          </a:prstGeom>
          <a:solidFill>
            <a:schemeClr val="bg2">
              <a:alpha val="56862"/>
            </a:schemeClr>
          </a:solidFill>
          <a:ln w="9525">
            <a:noFill/>
            <a:miter lim="800000"/>
            <a:headEnd/>
            <a:tailEnd/>
          </a:ln>
        </p:spPr>
        <p:txBody>
          <a:bodyPr wrap="none" lIns="0" tIns="0" rIns="0" bIns="0" anchor="ctr">
            <a:prstTxWarp prst="textNoShape">
              <a:avLst/>
            </a:prstTxWarp>
          </a:bodyPr>
          <a:lstStyle/>
          <a:p>
            <a:endParaRPr lang="en-US" dirty="0"/>
          </a:p>
        </p:txBody>
      </p:sp>
      <p:sp>
        <p:nvSpPr>
          <p:cNvPr id="17413" name="Rectangle 2"/>
          <p:cNvSpPr>
            <a:spLocks noGrp="1" noChangeArrowheads="1"/>
          </p:cNvSpPr>
          <p:nvPr>
            <p:ph type="title"/>
          </p:nvPr>
        </p:nvSpPr>
        <p:spPr>
          <a:xfrm>
            <a:off x="457200" y="198438"/>
            <a:ext cx="8229600" cy="1143000"/>
          </a:xfrm>
        </p:spPr>
        <p:txBody>
          <a:bodyPr/>
          <a:lstStyle/>
          <a:p>
            <a:pPr eaLnBrk="1" hangingPunct="1"/>
            <a:r>
              <a:rPr lang="es-ES" sz="2800" dirty="0">
                <a:latin typeface="Handwriting - Dakota"/>
                <a:cs typeface="Handwriting - Dakota"/>
              </a:rPr>
              <a:t>INB Technological Offer</a:t>
            </a:r>
            <a:br>
              <a:rPr lang="es-ES" sz="2800" dirty="0">
                <a:latin typeface="Handwriting - Dakota"/>
                <a:cs typeface="Handwriting - Dakota"/>
              </a:rPr>
            </a:br>
            <a:r>
              <a:rPr lang="es-ES" sz="2800" dirty="0">
                <a:latin typeface="Handwriting - Dakota"/>
                <a:cs typeface="Handwriting - Dakota"/>
              </a:rPr>
              <a:t>Implementation</a:t>
            </a:r>
          </a:p>
        </p:txBody>
      </p:sp>
      <p:sp>
        <p:nvSpPr>
          <p:cNvPr id="17414" name="Rectangle 3"/>
          <p:cNvSpPr>
            <a:spLocks noGrp="1" noChangeArrowheads="1"/>
          </p:cNvSpPr>
          <p:nvPr>
            <p:ph type="body" idx="1"/>
          </p:nvPr>
        </p:nvSpPr>
        <p:spPr/>
        <p:txBody>
          <a:bodyPr/>
          <a:lstStyle/>
          <a:p>
            <a:pPr eaLnBrk="1" hangingPunct="1"/>
            <a:endParaRPr lang="en-US"/>
          </a:p>
        </p:txBody>
      </p:sp>
      <p:pic>
        <p:nvPicPr>
          <p:cNvPr id="17415" name="Picture 4"/>
          <p:cNvPicPr>
            <a:picLocks noChangeAspect="1" noChangeArrowheads="1"/>
          </p:cNvPicPr>
          <p:nvPr/>
        </p:nvPicPr>
        <p:blipFill>
          <a:blip r:embed="rId2"/>
          <a:srcRect/>
          <a:stretch>
            <a:fillRect/>
          </a:stretch>
        </p:blipFill>
        <p:spPr bwMode="auto">
          <a:xfrm>
            <a:off x="323850" y="1484312"/>
            <a:ext cx="8458200" cy="4962845"/>
          </a:xfrm>
          <a:prstGeom prst="rect">
            <a:avLst/>
          </a:prstGeom>
          <a:noFill/>
          <a:ln w="9525">
            <a:solidFill>
              <a:schemeClr val="bg1"/>
            </a:solidFill>
            <a:round/>
            <a:headEnd/>
            <a:tailEnd/>
          </a:ln>
        </p:spPr>
      </p:pic>
      <p:sp>
        <p:nvSpPr>
          <p:cNvPr id="8" name="Rectangle 7"/>
          <p:cNvSpPr/>
          <p:nvPr/>
        </p:nvSpPr>
        <p:spPr>
          <a:xfrm>
            <a:off x="457200" y="4648200"/>
            <a:ext cx="914400" cy="990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marenostrum.jpg"/>
          <p:cNvPicPr/>
          <p:nvPr/>
        </p:nvPicPr>
        <p:blipFill>
          <a:blip r:embed="rId3"/>
          <a:stretch>
            <a:fillRect/>
          </a:stretch>
        </p:blipFill>
        <p:spPr>
          <a:xfrm>
            <a:off x="629920" y="4737131"/>
            <a:ext cx="589280" cy="673069"/>
          </a:xfrm>
          <a:prstGeom prst="rect">
            <a:avLst/>
          </a:prstGeom>
        </p:spPr>
      </p:pic>
      <p:sp>
        <p:nvSpPr>
          <p:cNvPr id="10" name="TextBox 9"/>
          <p:cNvSpPr txBox="1"/>
          <p:nvPr/>
        </p:nvSpPr>
        <p:spPr>
          <a:xfrm>
            <a:off x="762000" y="5410200"/>
            <a:ext cx="364202" cy="230832"/>
          </a:xfrm>
          <a:prstGeom prst="rect">
            <a:avLst/>
          </a:prstGeom>
          <a:noFill/>
        </p:spPr>
        <p:txBody>
          <a:bodyPr wrap="none" rtlCol="0">
            <a:spAutoFit/>
          </a:bodyPr>
          <a:lstStyle/>
          <a:p>
            <a:r>
              <a:rPr lang="en-US" sz="900" dirty="0" smtClean="0"/>
              <a:t>BSC</a:t>
            </a:r>
            <a:endParaRPr lang="en-US" sz="900" dirty="0"/>
          </a:p>
        </p:txBody>
      </p:sp>
      <p:sp>
        <p:nvSpPr>
          <p:cNvPr id="11" name="Rectangle 10"/>
          <p:cNvSpPr/>
          <p:nvPr/>
        </p:nvSpPr>
        <p:spPr>
          <a:xfrm>
            <a:off x="4876800" y="3657600"/>
            <a:ext cx="1600200" cy="2762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CNIO</a:t>
            </a:r>
            <a:endParaRPr lang="en-US" dirty="0"/>
          </a:p>
        </p:txBody>
      </p:sp>
      <p:sp>
        <p:nvSpPr>
          <p:cNvPr id="12" name="TextBox 11"/>
          <p:cNvSpPr txBox="1"/>
          <p:nvPr/>
        </p:nvSpPr>
        <p:spPr>
          <a:xfrm>
            <a:off x="182067" y="6536550"/>
            <a:ext cx="2074266" cy="276999"/>
          </a:xfrm>
          <a:prstGeom prst="rect">
            <a:avLst/>
          </a:prstGeom>
          <a:noFill/>
        </p:spPr>
        <p:txBody>
          <a:bodyPr wrap="none" rtlCol="0">
            <a:spAutoFit/>
          </a:bodyPr>
          <a:lstStyle/>
          <a:p>
            <a:r>
              <a:rPr lang="en-US" sz="1200" dirty="0" smtClean="0">
                <a:latin typeface="Bradley Hand ITC TT-Bold"/>
                <a:cs typeface="Bradley Hand ITC TT-Bold"/>
              </a:rPr>
              <a:t>Fuente: David </a:t>
            </a:r>
            <a:r>
              <a:rPr lang="en-US" sz="1200" dirty="0" err="1" smtClean="0">
                <a:latin typeface="Bradley Hand ITC TT-Bold"/>
                <a:cs typeface="Bradley Hand ITC TT-Bold"/>
              </a:rPr>
              <a:t>Pizano</a:t>
            </a:r>
            <a:r>
              <a:rPr lang="en-US" sz="1200" dirty="0" smtClean="0">
                <a:latin typeface="Bradley Hand ITC TT-Bold"/>
                <a:cs typeface="Bradley Hand ITC TT-Bold"/>
              </a:rPr>
              <a:t>, CNIO</a:t>
            </a:r>
            <a:endParaRPr lang="en-US" sz="1200" dirty="0">
              <a:latin typeface="Bradley Hand ITC TT-Bold"/>
              <a:cs typeface="Bradley Hand ITC TT-Bold"/>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5919</TotalTime>
  <Words>1275</Words>
  <Application>Microsoft Office PowerPoint</Application>
  <PresentationFormat>Apresentação na tela (4:3)</PresentationFormat>
  <Paragraphs>259</Paragraphs>
  <Slides>45</Slides>
  <Notes>3</Notes>
  <HiddenSlides>0</HiddenSlides>
  <MMClips>0</MMClips>
  <ScaleCrop>false</ScaleCrop>
  <HeadingPairs>
    <vt:vector size="8" baseType="variant">
      <vt:variant>
        <vt:lpstr>Tema</vt:lpstr>
      </vt:variant>
      <vt:variant>
        <vt:i4>1</vt:i4>
      </vt:variant>
      <vt:variant>
        <vt:lpstr>Vínculos</vt:lpstr>
      </vt:variant>
      <vt:variant>
        <vt:i4>1</vt:i4>
      </vt:variant>
      <vt:variant>
        <vt:lpstr>Servidores OLE incorporados</vt:lpstr>
      </vt:variant>
      <vt:variant>
        <vt:i4>1</vt:i4>
      </vt:variant>
      <vt:variant>
        <vt:lpstr>Títulos de slides</vt:lpstr>
      </vt:variant>
      <vt:variant>
        <vt:i4>45</vt:i4>
      </vt:variant>
    </vt:vector>
  </HeadingPairs>
  <TitlesOfParts>
    <vt:vector size="48" baseType="lpstr">
      <vt:lpstr>Office Theme</vt:lpstr>
      <vt:lpstr>???</vt:lpstr>
      <vt:lpstr>Photo Editor Photo</vt:lpstr>
      <vt:lpstr>Slide 1</vt:lpstr>
      <vt:lpstr>¿Qué es la Bioinformática?</vt:lpstr>
      <vt:lpstr>Slide 3</vt:lpstr>
      <vt:lpstr>Slide 4</vt:lpstr>
      <vt:lpstr>Slide 5</vt:lpstr>
      <vt:lpstr>Slide 6</vt:lpstr>
      <vt:lpstr>Workflows</vt:lpstr>
      <vt:lpstr>Farmacogenómica y Bioinformática en la medicina..</vt:lpstr>
      <vt:lpstr>INB Technological Offer Implementation</vt:lpstr>
      <vt:lpstr>Web services INB</vt:lpstr>
      <vt:lpstr>Slide 11</vt:lpstr>
      <vt:lpstr>Tools Software</vt:lpstr>
      <vt:lpstr>Slide 13</vt:lpstr>
      <vt:lpstr>Clustering (Microarrays)</vt:lpstr>
      <vt:lpstr>Slide 15</vt:lpstr>
      <vt:lpstr>Slide 16</vt:lpstr>
      <vt:lpstr>Slide 17</vt:lpstr>
      <vt:lpstr>Intogen</vt:lpstr>
      <vt:lpstr>BlastXP</vt:lpstr>
      <vt:lpstr> Grupo de Bioinformática- Escuela de Medicina- Universidad de Costa Rica</vt:lpstr>
      <vt:lpstr>Creación de Red de Bioinformática en Centroamérica, 2011</vt:lpstr>
      <vt:lpstr>Slide 22</vt:lpstr>
      <vt:lpstr>Slide 23</vt:lpstr>
      <vt:lpstr>Slide 24</vt:lpstr>
      <vt:lpstr>Slide 25</vt:lpstr>
      <vt:lpstr>Slide 26</vt:lpstr>
      <vt:lpstr>Slide 27</vt:lpstr>
      <vt:lpstr>Slide 28</vt:lpstr>
      <vt:lpstr>Slide 29</vt:lpstr>
      <vt:lpstr>Omics (Bioinformatics, Genomics, Proteomics, Metagenomics, Metabolomics, etc) and  Nanotechnology</vt:lpstr>
      <vt:lpstr>Slide 31</vt:lpstr>
      <vt:lpstr>Slide 32</vt:lpstr>
      <vt:lpstr>Slide 33</vt:lpstr>
      <vt:lpstr>Slide 34</vt:lpstr>
      <vt:lpstr>Slide 35</vt:lpstr>
      <vt:lpstr>Slide 36</vt:lpstr>
      <vt:lpstr>CursosINB</vt:lpstr>
      <vt:lpstr>Temática curso 2010-2011</vt:lpstr>
      <vt:lpstr>Presencial y virtual  servidores: ( BSc y INAB)</vt:lpstr>
      <vt:lpstr>Slide 40</vt:lpstr>
      <vt:lpstr>Slide 41</vt:lpstr>
      <vt:lpstr>Caso Pionero en europa</vt:lpstr>
      <vt:lpstr>Free software: Augmented reality and molecular visor</vt:lpstr>
      <vt:lpstr>Slide 44</vt:lpstr>
      <vt:lpstr>Slide 45</vt:lpstr>
    </vt:vector>
  </TitlesOfParts>
  <Company>CNIO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Allan Orozco Solano</dc:creator>
  <cp:lastModifiedBy>Auditorio</cp:lastModifiedBy>
  <cp:revision>151</cp:revision>
  <dcterms:created xsi:type="dcterms:W3CDTF">2011-10-18T07:50:54Z</dcterms:created>
  <dcterms:modified xsi:type="dcterms:W3CDTF">2011-10-18T12:47:09Z</dcterms:modified>
</cp:coreProperties>
</file>