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9" r:id="rId14"/>
    <p:sldId id="259" r:id="rId15"/>
    <p:sldId id="27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8843" autoAdjust="0"/>
  </p:normalViewPr>
  <p:slideViewPr>
    <p:cSldViewPr snapToGrid="0" snapToObjects="1">
      <p:cViewPr varScale="1">
        <p:scale>
          <a:sx n="187" d="100"/>
          <a:sy n="187" d="100"/>
        </p:scale>
        <p:origin x="-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4" Type="http://schemas.openxmlformats.org/officeDocument/2006/relationships/slide" Target="slides/slide13.xml"/><Relationship Id="rId1" Type="http://schemas.openxmlformats.org/officeDocument/2006/relationships/slide" Target="slides/slide10.xml"/><Relationship Id="rId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B7AD9C-9392-A744-A265-10DA6EA34BE2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AECFC5-F65C-8E4C-8C1C-AA19DDFA3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E6A4D-66EA-2043-AF4B-10E25FC153EE}" type="datetimeFigureOut">
              <a:rPr lang="en-US" smtClean="0"/>
              <a:t>17/10/2011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79CF-4162-5443-9435-3B4E12E64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E0E5-887C-7346-BCBA-D40F67FB51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D46D-802C-9842-97A3-81AE0804BC8D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F76B-1A77-BE44-800F-DB13CBACD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2071-070D-AB4A-9F45-354A64868D4D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8B51-4854-1642-9884-991DD6F26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9C8C-B323-384D-9A53-BAC561F727EB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A70D-8243-194E-8851-C928CD3B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4D75-7560-FB41-9B49-1421C633F55E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46F5-B956-374E-82D7-59116DC4D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B0A7-38FD-0244-B80D-04B2CF799ADA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2775-209C-7B4C-AEFD-6CC598125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E2E8-850B-7743-97C6-66EC54BF5F10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342E-DFE6-3047-A03F-D10E6D0F5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EFCC-C77C-6F4A-A512-C071D582B777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4DC9-05C4-5F43-A640-DAA9A718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5DE2-0080-D34B-BBA4-AA88A07E01FD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266-73A7-E549-8754-D0E91B1D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416A-51AE-0544-90D3-70F131F32F85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D063-6D1C-9B48-B91B-12534D62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08DB-BDD4-F945-97E4-48936F33B44E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1924-EF0E-BC4F-A281-1FF17A94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D0F8-BB15-874A-BFDD-776CC5AC5F5B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5B9D-A93F-9F40-BB1C-E9485805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572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968F83-C4E4-2A46-9478-B90BE04B0710}" type="datetime1">
              <a:rPr lang="en-US"/>
              <a:pPr>
                <a:defRPr/>
              </a:pPr>
              <a:t>17/10/2011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E7E43E8-C771-D345-925B-3DE9E7A1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85750"/>
            <a:ext cx="11382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88500" y="130930"/>
            <a:ext cx="1215183" cy="13082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191347" y="2130425"/>
            <a:ext cx="4683125" cy="1470025"/>
          </a:xfrm>
        </p:spPr>
        <p:txBody>
          <a:bodyPr/>
          <a:lstStyle/>
          <a:p>
            <a:pPr algn="dist" eaLnBrk="1" hangingPunct="1"/>
            <a:r>
              <a:rPr lang="en-US" sz="8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ELLA </a:t>
            </a:r>
            <a:endParaRPr lang="en-US" sz="80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Europe Links with Latin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America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 feasibility Study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 New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Today the cost of bandwidth between LA and EU is nearly ten times higher then between NA and EU</a:t>
            </a:r>
          </a:p>
          <a:p>
            <a:endParaRPr lang="en-US" dirty="0" smtClean="0"/>
          </a:p>
          <a:p>
            <a:r>
              <a:rPr lang="en-US" dirty="0" smtClean="0"/>
              <a:t>A Strategic Objective</a:t>
            </a:r>
          </a:p>
          <a:p>
            <a:pPr lvl="1"/>
            <a:r>
              <a:rPr lang="en-US" dirty="0" smtClean="0"/>
              <a:t>To have all the data communication channels to go through the North America North Europe route is a global risk</a:t>
            </a:r>
          </a:p>
          <a:p>
            <a:pPr lvl="1"/>
            <a:r>
              <a:rPr lang="en-US" dirty="0" smtClean="0"/>
              <a:t>Increase of competition will create big advantages to the users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Commercial Opportunity</a:t>
            </a:r>
          </a:p>
          <a:p>
            <a:pPr lvl="1"/>
            <a:r>
              <a:rPr lang="en-US" dirty="0" smtClean="0"/>
              <a:t>There are the conditions for a rapid ROI and commercial advantages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Social Necessity</a:t>
            </a:r>
          </a:p>
          <a:p>
            <a:pPr lvl="1"/>
            <a:r>
              <a:rPr lang="en-US" dirty="0" smtClean="0"/>
              <a:t>The close social and cultural links between Europe and LA make the need of strict interaction a necessity in a worldwide social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6672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Political Willingness</a:t>
            </a:r>
          </a:p>
          <a:p>
            <a:pPr lvl="1"/>
            <a:r>
              <a:rPr lang="en-US" dirty="0" smtClean="0"/>
              <a:t>For the first time there is a political interest at creating alternatives to the US centered internet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Possibility of a short-term return of investment</a:t>
            </a:r>
          </a:p>
          <a:p>
            <a:pPr lvl="1"/>
            <a:r>
              <a:rPr lang="en-US" dirty="0" smtClean="0"/>
              <a:t>The recent soccer World Cup in South Africa has shown that large sport events can be a large income opportunity:</a:t>
            </a:r>
          </a:p>
          <a:p>
            <a:pPr lvl="2"/>
            <a:r>
              <a:rPr lang="en-US" dirty="0" smtClean="0"/>
              <a:t>2016 – Olympics in Brazil set the time window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Market Potential</a:t>
            </a:r>
          </a:p>
          <a:p>
            <a:pPr lvl="1"/>
            <a:r>
              <a:rPr lang="en-US" dirty="0" smtClean="0"/>
              <a:t>Latin America and China are the most attractive data communication markets in the short to medium period</a:t>
            </a:r>
          </a:p>
          <a:p>
            <a:pPr lvl="1"/>
            <a:r>
              <a:rPr lang="en-US" dirty="0" smtClean="0"/>
              <a:t>Africa will be the next one</a:t>
            </a:r>
          </a:p>
        </p:txBody>
      </p:sp>
    </p:spTree>
    <p:extLst>
      <p:ext uri="{BB962C8B-B14F-4D97-AF65-F5344CB8AC3E}">
        <p14:creationId xmlns:p14="http://schemas.microsoft.com/office/powerpoint/2010/main" val="17905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West Africa cables being deployed now create a unique opportunity for synergies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The most logical route for a LA to Europe cable fits perfectly with the existing and planned Europe to Africa cables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Africa to LA cables could become a reality soon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Trans-Africa equatorial </a:t>
            </a:r>
            <a:r>
              <a:rPr lang="en-US" dirty="0" err="1" smtClean="0"/>
              <a:t>fibres</a:t>
            </a:r>
            <a:r>
              <a:rPr lang="en-US" dirty="0" smtClean="0"/>
              <a:t> could be well integrated in the scheme and be an alternative to LA to Asia cables</a:t>
            </a:r>
          </a:p>
        </p:txBody>
      </p:sp>
    </p:spTree>
    <p:extLst>
      <p:ext uri="{BB962C8B-B14F-4D97-AF65-F5344CB8AC3E}">
        <p14:creationId xmlns:p14="http://schemas.microsoft.com/office/powerpoint/2010/main" val="217542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Consortium Members &amp;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C</a:t>
            </a:r>
            <a:r>
              <a:rPr lang="en-US" dirty="0" smtClean="0"/>
              <a:t>onsortium members cannot </a:t>
            </a:r>
            <a:r>
              <a:rPr lang="en-US" dirty="0" smtClean="0"/>
              <a:t>fulfill alone the objectives of the work. </a:t>
            </a:r>
          </a:p>
          <a:p>
            <a:r>
              <a:rPr lang="en-US" dirty="0"/>
              <a:t>C</a:t>
            </a:r>
            <a:r>
              <a:rPr lang="en-US" dirty="0" smtClean="0"/>
              <a:t>ommercial </a:t>
            </a:r>
            <a:r>
              <a:rPr lang="en-US" dirty="0" smtClean="0"/>
              <a:t>partners are essential for the successful outcome, however it has been chosen not to have them as Project Consortium members</a:t>
            </a:r>
          </a:p>
          <a:p>
            <a:pPr lvl="1"/>
            <a:r>
              <a:rPr lang="en-US" dirty="0" smtClean="0"/>
              <a:t>Avoid a bias that could have endangered the final outcome</a:t>
            </a:r>
          </a:p>
          <a:p>
            <a:pPr lvl="1"/>
            <a:r>
              <a:rPr lang="en-US" dirty="0" smtClean="0"/>
              <a:t>Avoid an </a:t>
            </a:r>
            <a:r>
              <a:rPr lang="en-US" i="1" dirty="0" smtClean="0"/>
              <a:t>a-priori </a:t>
            </a:r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Guarantee the confidentiality of the information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number of Non Disclosure Agreements have been already negotiated, others will be added soon.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03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Reassess the political willingness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Study the technical options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Estimate the budget required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Evaluate the market development and the impact of the </a:t>
            </a: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new infrastructure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Consider the financial options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Secure seed funds from public sources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Trigger the creation of a Consortium</a:t>
            </a:r>
          </a:p>
        </p:txBody>
      </p:sp>
    </p:spTree>
    <p:extLst>
      <p:ext uri="{BB962C8B-B14F-4D97-AF65-F5344CB8AC3E}">
        <p14:creationId xmlns:p14="http://schemas.microsoft.com/office/powerpoint/2010/main" val="401866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on May, 1</a:t>
            </a:r>
            <a:r>
              <a:rPr lang="en-US" baseline="30000" dirty="0" smtClean="0"/>
              <a:t>st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Expected end on July, 31</a:t>
            </a:r>
            <a:r>
              <a:rPr lang="en-US" baseline="30000" dirty="0" smtClean="0"/>
              <a:t>st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Intermediate results in January 2012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 the commercial partners are pushing us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accelerate </a:t>
            </a:r>
            <a:r>
              <a:rPr lang="en-US" b="1" dirty="0" smtClean="0">
                <a:solidFill>
                  <a:srgbClr val="FF0000"/>
                </a:solidFill>
              </a:rPr>
              <a:t>the process as </a:t>
            </a:r>
            <a:r>
              <a:rPr lang="en-US" b="1" dirty="0" smtClean="0">
                <a:solidFill>
                  <a:srgbClr val="FF0000"/>
                </a:solidFill>
              </a:rPr>
              <a:t>much as possible!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6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-Infrastructures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start as local or national initiatives</a:t>
            </a:r>
          </a:p>
          <a:p>
            <a:r>
              <a:rPr lang="en-US" dirty="0" smtClean="0"/>
              <a:t>Are being strongly supported at the regional level</a:t>
            </a:r>
          </a:p>
          <a:p>
            <a:r>
              <a:rPr lang="en-US" dirty="0" smtClean="0"/>
              <a:t>Need to become global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existence of a pervasive physical communication infrastructure is assumed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4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GEANT2 2009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62633" y="480186"/>
            <a:ext cx="6393918" cy="6251195"/>
            <a:chOff x="1328702" y="274638"/>
            <a:chExt cx="6393918" cy="6251195"/>
          </a:xfrm>
        </p:grpSpPr>
        <p:pic>
          <p:nvPicPr>
            <p:cNvPr id="4" name="Picture 3" descr="GN2_Topology_Feb_09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5" t="22412" r="6816" b="17795"/>
            <a:stretch/>
          </p:blipFill>
          <p:spPr>
            <a:xfrm>
              <a:off x="1402111" y="274638"/>
              <a:ext cx="6320509" cy="61557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28702" y="6268910"/>
              <a:ext cx="6048896" cy="256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02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 has made a very large effort:</a:t>
            </a:r>
          </a:p>
          <a:p>
            <a:pPr lvl="1"/>
            <a:r>
              <a:rPr lang="en-US" dirty="0" smtClean="0"/>
              <a:t>NRENs at the national level</a:t>
            </a:r>
          </a:p>
          <a:p>
            <a:pPr lvl="1"/>
            <a:r>
              <a:rPr lang="en-US" dirty="0" smtClean="0"/>
              <a:t>GEANT backbone at the regional level</a:t>
            </a:r>
          </a:p>
          <a:p>
            <a:pPr lvl="1"/>
            <a:endParaRPr lang="en-US" dirty="0"/>
          </a:p>
          <a:p>
            <a:r>
              <a:rPr lang="en-US" dirty="0" smtClean="0"/>
              <a:t>Latin America and Europe have jointly made </a:t>
            </a:r>
            <a:r>
              <a:rPr lang="en-US" dirty="0" smtClean="0"/>
              <a:t> an effort </a:t>
            </a:r>
            <a:r>
              <a:rPr lang="en-US" dirty="0" smtClean="0"/>
              <a:t>in Latin America to </a:t>
            </a:r>
            <a:r>
              <a:rPr lang="en-US" dirty="0" smtClean="0"/>
              <a:t>create </a:t>
            </a:r>
            <a:r>
              <a:rPr lang="en-US" dirty="0" err="1" smtClean="0"/>
              <a:t>RedCLARA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in between?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1901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r="737" b="25743"/>
          <a:stretch/>
        </p:blipFill>
        <p:spPr>
          <a:xfrm>
            <a:off x="39200" y="1377864"/>
            <a:ext cx="9046984" cy="5466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16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5" t="27837" r="11557" b="31265"/>
          <a:stretch>
            <a:fillRect/>
          </a:stretch>
        </p:blipFill>
        <p:spPr>
          <a:xfrm>
            <a:off x="1198563" y="1635125"/>
            <a:ext cx="5835650" cy="5046663"/>
          </a:xfrm>
          <a:prstGeom prst="rect">
            <a:avLst/>
          </a:prstGeom>
          <a:noFill/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200900" y="3644900"/>
            <a:ext cx="134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Columbus III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486650" y="4210050"/>
            <a:ext cx="1062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Atlantis 2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3775075" y="3481388"/>
            <a:ext cx="3425825" cy="347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4262438" y="4394200"/>
            <a:ext cx="3224212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4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terms of capacity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>
          <a:xfrm>
            <a:off x="60541" y="1639155"/>
            <a:ext cx="9032607" cy="496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45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Telegeography</a:t>
            </a:r>
            <a:endParaRPr lang="en-US" dirty="0"/>
          </a:p>
        </p:txBody>
      </p:sp>
      <p:pic>
        <p:nvPicPr>
          <p:cNvPr id="3" name="Picture 10" descr="South-America-Ma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00" y="3322305"/>
            <a:ext cx="2260600" cy="298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 rot="15427668">
            <a:off x="1572438" y="2431718"/>
            <a:ext cx="669925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prstShdw prst="shdw17" dist="17961" dir="2700000">
              <a:srgbClr val="993D00">
                <a:alpha val="74998"/>
              </a:srgbClr>
            </a:prstShdw>
          </a:effectLst>
        </p:spPr>
        <p:txBody>
          <a:bodyPr wrap="none" anchor="ctr"/>
          <a:lstStyle/>
          <a:p>
            <a:endParaRPr lang="en-US" dirty="0">
              <a:cs typeface="Arial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32127" y="1896354"/>
            <a:ext cx="2921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Franklin Gothic Medium" pitchFamily="34" charset="0"/>
                <a:ea typeface="+mn-ea"/>
              </a:rPr>
              <a:t>NA route (532 </a:t>
            </a:r>
            <a:r>
              <a:rPr lang="en-US" dirty="0" err="1">
                <a:latin typeface="Franklin Gothic Medium" pitchFamily="34" charset="0"/>
                <a:ea typeface="+mn-ea"/>
              </a:rPr>
              <a:t>Gbps</a:t>
            </a:r>
            <a:r>
              <a:rPr lang="en-US" dirty="0" smtClean="0">
                <a:latin typeface="Franklin Gothic Medium" pitchFamily="34" charset="0"/>
                <a:ea typeface="+mn-ea"/>
              </a:rPr>
              <a:t>)</a:t>
            </a:r>
            <a:endParaRPr lang="en-US" dirty="0">
              <a:latin typeface="Franklin Gothic Medium" pitchFamily="34" charset="0"/>
              <a:ea typeface="+mn-ea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18504435">
            <a:off x="3598882" y="3680286"/>
            <a:ext cx="711200" cy="144463"/>
          </a:xfrm>
          <a:prstGeom prst="rightArrow">
            <a:avLst>
              <a:gd name="adj1" fmla="val 50000"/>
              <a:gd name="adj2" fmla="val 123076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prstShdw prst="shdw17" dist="17961" dir="2700000">
              <a:srgbClr val="993D00">
                <a:alpha val="74998"/>
              </a:srgbClr>
            </a:prstShdw>
          </a:effec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52891" y="2872684"/>
            <a:ext cx="3603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Franklin Gothic Medium" pitchFamily="34" charset="0"/>
                <a:ea typeface="+mn-ea"/>
              </a:rPr>
              <a:t>EU direct route (</a:t>
            </a:r>
            <a:r>
              <a:rPr lang="en-US" dirty="0" smtClean="0">
                <a:latin typeface="Franklin Gothic Medium" pitchFamily="34" charset="0"/>
                <a:ea typeface="+mn-ea"/>
              </a:rPr>
              <a:t>5 </a:t>
            </a:r>
            <a:r>
              <a:rPr lang="en-US" dirty="0" err="1" smtClean="0">
                <a:latin typeface="Franklin Gothic Medium" pitchFamily="34" charset="0"/>
                <a:ea typeface="+mn-ea"/>
              </a:rPr>
              <a:t>Gbps</a:t>
            </a:r>
            <a:r>
              <a:rPr lang="en-US" dirty="0">
                <a:latin typeface="Franklin Gothic Medium" pitchFamily="34" charset="0"/>
                <a:ea typeface="+mn-ea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4692" y="4327655"/>
            <a:ext cx="3324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</a:rPr>
              <a:t>It is estimated that more than 30% of the traffic on the NA route has Europe as final destination !</a:t>
            </a:r>
            <a:endParaRPr lang="en-US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7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roup 32"/>
          <p:cNvGrpSpPr>
            <a:grpSpLocks/>
          </p:cNvGrpSpPr>
          <p:nvPr/>
        </p:nvGrpSpPr>
        <p:grpSpPr bwMode="auto">
          <a:xfrm>
            <a:off x="334073" y="1638549"/>
            <a:ext cx="3842925" cy="5106515"/>
            <a:chOff x="28" y="10"/>
            <a:chExt cx="3242" cy="4308"/>
          </a:xfrm>
        </p:grpSpPr>
        <p:pic>
          <p:nvPicPr>
            <p:cNvPr id="7173" name="Picture 5" descr="ATL2 Ba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0"/>
              <a:ext cx="3242" cy="4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470" y="323"/>
              <a:ext cx="2356" cy="3748"/>
            </a:xfrm>
            <a:custGeom>
              <a:avLst/>
              <a:gdLst>
                <a:gd name="T0" fmla="*/ 2356 w 2356"/>
                <a:gd name="T1" fmla="*/ 0 h 3748"/>
                <a:gd name="T2" fmla="*/ 2229 w 2356"/>
                <a:gd name="T3" fmla="*/ 0 h 3748"/>
                <a:gd name="T4" fmla="*/ 2229 w 2356"/>
                <a:gd name="T5" fmla="*/ 477 h 3748"/>
                <a:gd name="T6" fmla="*/ 1854 w 2356"/>
                <a:gd name="T7" fmla="*/ 804 h 3748"/>
                <a:gd name="T8" fmla="*/ 1854 w 2356"/>
                <a:gd name="T9" fmla="*/ 1318 h 3748"/>
                <a:gd name="T10" fmla="*/ 1591 w 2356"/>
                <a:gd name="T11" fmla="*/ 1315 h 3748"/>
                <a:gd name="T12" fmla="*/ 1497 w 2356"/>
                <a:gd name="T13" fmla="*/ 1548 h 3748"/>
                <a:gd name="T14" fmla="*/ 1494 w 2356"/>
                <a:gd name="T15" fmla="*/ 2109 h 3748"/>
                <a:gd name="T16" fmla="*/ 1324 w 2356"/>
                <a:gd name="T17" fmla="*/ 2439 h 3748"/>
                <a:gd name="T18" fmla="*/ 289 w 2356"/>
                <a:gd name="T19" fmla="*/ 3748 h 3748"/>
                <a:gd name="T20" fmla="*/ 0 w 2356"/>
                <a:gd name="T21" fmla="*/ 3748 h 3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6" h="3748">
                  <a:moveTo>
                    <a:pt x="2356" y="0"/>
                  </a:moveTo>
                  <a:lnTo>
                    <a:pt x="2229" y="0"/>
                  </a:lnTo>
                  <a:lnTo>
                    <a:pt x="2229" y="477"/>
                  </a:lnTo>
                  <a:lnTo>
                    <a:pt x="1854" y="804"/>
                  </a:lnTo>
                  <a:lnTo>
                    <a:pt x="1854" y="1318"/>
                  </a:lnTo>
                  <a:lnTo>
                    <a:pt x="1591" y="1315"/>
                  </a:lnTo>
                  <a:lnTo>
                    <a:pt x="1497" y="1548"/>
                  </a:lnTo>
                  <a:lnTo>
                    <a:pt x="1494" y="2109"/>
                  </a:lnTo>
                  <a:lnTo>
                    <a:pt x="1324" y="2439"/>
                  </a:lnTo>
                  <a:lnTo>
                    <a:pt x="289" y="3748"/>
                  </a:lnTo>
                  <a:lnTo>
                    <a:pt x="0" y="374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2324" y="1524"/>
              <a:ext cx="1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466" y="854"/>
              <a:ext cx="68" cy="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2810" y="306"/>
              <a:ext cx="34" cy="3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380" y="2331"/>
              <a:ext cx="584" cy="114"/>
            </a:xfrm>
            <a:custGeom>
              <a:avLst/>
              <a:gdLst>
                <a:gd name="T0" fmla="*/ 0 w 584"/>
                <a:gd name="T1" fmla="*/ 114 h 114"/>
                <a:gd name="T2" fmla="*/ 234 w 584"/>
                <a:gd name="T3" fmla="*/ 0 h 114"/>
                <a:gd name="T4" fmla="*/ 584 w 584"/>
                <a:gd name="T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114">
                  <a:moveTo>
                    <a:pt x="0" y="114"/>
                  </a:moveTo>
                  <a:lnTo>
                    <a:pt x="234" y="0"/>
                  </a:lnTo>
                  <a:lnTo>
                    <a:pt x="58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1363" y="2428"/>
              <a:ext cx="34" cy="3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17" y="1506"/>
              <a:ext cx="0" cy="1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2103" y="1490"/>
              <a:ext cx="29" cy="29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2423" y="1508"/>
              <a:ext cx="34" cy="3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2452" y="840"/>
              <a:ext cx="29" cy="29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2522" y="927"/>
              <a:ext cx="29" cy="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2310" y="1508"/>
              <a:ext cx="29" cy="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2101" y="1624"/>
              <a:ext cx="29" cy="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2421" y="1418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800"/>
                <a:t>Dakar</a:t>
              </a:r>
            </a:p>
            <a:p>
              <a:pPr algn="ctr"/>
              <a:r>
                <a:rPr lang="it-IT" sz="800"/>
                <a:t>(Senegal)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9" y="1408"/>
              <a:ext cx="4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800" dirty="0"/>
                <a:t>Praia</a:t>
              </a:r>
            </a:p>
            <a:p>
              <a:pPr algn="ctr"/>
              <a:r>
                <a:rPr lang="it-IT" sz="800" dirty="0"/>
                <a:t>(</a:t>
              </a:r>
              <a:r>
                <a:rPr lang="it-IT" sz="800" dirty="0" smtClean="0"/>
                <a:t>Cape </a:t>
              </a:r>
              <a:r>
                <a:rPr lang="it-IT" sz="800" dirty="0"/>
                <a:t>Verde)</a:t>
              </a: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2028" y="748"/>
              <a:ext cx="4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800"/>
                <a:t>El Medano</a:t>
              </a:r>
            </a:p>
            <a:p>
              <a:pPr algn="ctr"/>
              <a:r>
                <a:rPr lang="it-IT" sz="800"/>
                <a:t>(Spain)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2628" y="105"/>
              <a:ext cx="3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800"/>
                <a:t>Lisbon</a:t>
              </a:r>
            </a:p>
            <a:p>
              <a:pPr algn="ctr"/>
              <a:r>
                <a:rPr lang="it-IT" sz="800"/>
                <a:t>(Portugal)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990" y="234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800"/>
                <a:t>Fortaleza</a:t>
              </a:r>
            </a:p>
            <a:p>
              <a:pPr algn="ctr"/>
              <a:r>
                <a:rPr lang="it-IT" sz="800"/>
                <a:t>(Brazil)</a:t>
              </a: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1" y="3852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it-IT" sz="800"/>
                <a:t>Las Tonina</a:t>
              </a:r>
            </a:p>
            <a:p>
              <a:pPr algn="ctr"/>
              <a:r>
                <a:rPr lang="it-IT" sz="800"/>
                <a:t>(Argentina)</a:t>
              </a:r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453" y="4054"/>
              <a:ext cx="34" cy="3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1950" y="2316"/>
              <a:ext cx="29" cy="2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622506" y="2131076"/>
            <a:ext cx="430688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RFS Date: 29 December 1999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Cable Length: 12,253 Km.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Number of fibre pairs: 2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Design Capacity: 8 x 2.5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</a:rPr>
              <a:t>Gbps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per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</a:rPr>
              <a:t>fp</a:t>
            </a:r>
            <a:endParaRPr lang="en-GB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GB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No express fibre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Designed for telephony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Difficult to upgrade (but not impossible)</a:t>
            </a:r>
          </a:p>
          <a:p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From the e-Infrastructures point of view has an advantage in terms of latency</a:t>
            </a: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00"/>
                </a:solidFill>
                <a:latin typeface="Times New Roman" pitchFamily="18" charset="0"/>
              </a:rPr>
              <a:t>ATLANTIS 2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it-IT" sz="2400" b="1" dirty="0" smtClean="0">
                <a:solidFill>
                  <a:srgbClr val="000000"/>
                </a:solidFill>
                <a:latin typeface="Times New Roman" pitchFamily="18" charset="0"/>
              </a:rPr>
              <a:t>Submarine Cable System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620</Words>
  <Application>Microsoft Macintosh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ELLA </vt:lpstr>
      <vt:lpstr>e-Infrastructures</vt:lpstr>
      <vt:lpstr>GEANT2 2009</vt:lpstr>
      <vt:lpstr>Research Infrastructure</vt:lpstr>
      <vt:lpstr>In 1901</vt:lpstr>
      <vt:lpstr>Today</vt:lpstr>
      <vt:lpstr>In terms of capacity</vt:lpstr>
      <vt:lpstr>From Telegeography</vt:lpstr>
      <vt:lpstr>ATLANTIS 2  Submarine Cable System</vt:lpstr>
      <vt:lpstr>Why a New Cable</vt:lpstr>
      <vt:lpstr>Window of Opportunity</vt:lpstr>
      <vt:lpstr>Synergies</vt:lpstr>
      <vt:lpstr>Project Consortium Members &amp; Partners</vt:lpstr>
      <vt:lpstr>ELLA objectives</vt:lpstr>
      <vt:lpstr>Project Timeframe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I.N.F.N. - Trieste</dc:creator>
  <cp:lastModifiedBy>Fernando Liello</cp:lastModifiedBy>
  <cp:revision>51</cp:revision>
  <cp:lastPrinted>2010-04-26T14:09:57Z</cp:lastPrinted>
  <dcterms:created xsi:type="dcterms:W3CDTF">2010-04-27T11:03:13Z</dcterms:created>
  <dcterms:modified xsi:type="dcterms:W3CDTF">2011-10-17T14:51:44Z</dcterms:modified>
</cp:coreProperties>
</file>