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42"/>
  </p:notesMasterIdLst>
  <p:handoutMasterIdLst>
    <p:handoutMasterId r:id="rId43"/>
  </p:handoutMasterIdLst>
  <p:sldIdLst>
    <p:sldId id="269" r:id="rId2"/>
    <p:sldId id="426" r:id="rId3"/>
    <p:sldId id="498" r:id="rId4"/>
    <p:sldId id="458" r:id="rId5"/>
    <p:sldId id="460" r:id="rId6"/>
    <p:sldId id="459" r:id="rId7"/>
    <p:sldId id="495" r:id="rId8"/>
    <p:sldId id="500" r:id="rId9"/>
    <p:sldId id="494" r:id="rId10"/>
    <p:sldId id="461" r:id="rId11"/>
    <p:sldId id="468" r:id="rId12"/>
    <p:sldId id="483" r:id="rId13"/>
    <p:sldId id="492" r:id="rId14"/>
    <p:sldId id="501" r:id="rId15"/>
    <p:sldId id="493" r:id="rId16"/>
    <p:sldId id="490" r:id="rId17"/>
    <p:sldId id="485" r:id="rId18"/>
    <p:sldId id="486" r:id="rId19"/>
    <p:sldId id="487" r:id="rId20"/>
    <p:sldId id="502" r:id="rId21"/>
    <p:sldId id="489" r:id="rId22"/>
    <p:sldId id="488" r:id="rId23"/>
    <p:sldId id="499" r:id="rId24"/>
    <p:sldId id="430" r:id="rId25"/>
    <p:sldId id="439" r:id="rId26"/>
    <p:sldId id="440" r:id="rId27"/>
    <p:sldId id="441" r:id="rId28"/>
    <p:sldId id="442" r:id="rId29"/>
    <p:sldId id="443" r:id="rId30"/>
    <p:sldId id="444" r:id="rId31"/>
    <p:sldId id="491" r:id="rId32"/>
    <p:sldId id="446" r:id="rId33"/>
    <p:sldId id="449" r:id="rId34"/>
    <p:sldId id="451" r:id="rId35"/>
    <p:sldId id="452" r:id="rId36"/>
    <p:sldId id="454" r:id="rId37"/>
    <p:sldId id="470" r:id="rId38"/>
    <p:sldId id="425" r:id="rId39"/>
    <p:sldId id="497" r:id="rId40"/>
    <p:sldId id="349" r:id="rId41"/>
  </p:sldIdLst>
  <p:sldSz cx="9144000" cy="6858000" type="screen4x3"/>
  <p:notesSz cx="6743700" cy="9880600"/>
  <p:defaultTextStyle>
    <a:defPPr>
      <a:defRPr lang="pt-BR"/>
    </a:defPPr>
    <a:lvl1pPr algn="ctr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33"/>
    <a:srgbClr val="688E23"/>
    <a:srgbClr val="99CC99"/>
    <a:srgbClr val="9BB06B"/>
    <a:srgbClr val="EB8F29"/>
    <a:srgbClr val="F0AC62"/>
    <a:srgbClr val="F5C592"/>
    <a:srgbClr val="FFC000"/>
    <a:srgbClr val="99FFCC"/>
    <a:srgbClr val="9999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1772" autoAdjust="0"/>
    <p:restoredTop sz="73121" autoAdjust="0"/>
  </p:normalViewPr>
  <p:slideViewPr>
    <p:cSldViewPr>
      <p:cViewPr varScale="1">
        <p:scale>
          <a:sx n="114" d="100"/>
          <a:sy n="114" d="100"/>
        </p:scale>
        <p:origin x="-750" y="-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20CEEE-2FE5-4969-94CD-D8DACF9B78E2}" type="doc">
      <dgm:prSet loTypeId="urn:microsoft.com/office/officeart/2005/8/layout/cycle6" loCatId="cycl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pt-BR"/>
        </a:p>
      </dgm:t>
    </dgm:pt>
    <dgm:pt modelId="{C5E5CDA4-D10F-4C7C-9912-CB9269BD2127}">
      <dgm:prSet custT="1"/>
      <dgm:spPr/>
      <dgm:t>
        <a:bodyPr/>
        <a:lstStyle/>
        <a:p>
          <a:pPr rtl="0"/>
          <a:r>
            <a:rPr lang="pt-BR" sz="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Hepaticas</a:t>
          </a:r>
          <a:endParaRPr lang="pt-BR" sz="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B1FBE54-BB4F-4951-A154-3C3AE6CCEFD7}" type="parTrans" cxnId="{F91D576F-42F7-49F5-8A89-15571B042C22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D4E4ADD-5BEF-4EF4-8E06-25731A74F33F}" type="sibTrans" cxnId="{F91D576F-42F7-49F5-8A89-15571B042C22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E1BFE0F-B941-4FBF-87EC-9486AA77C9B8}">
      <dgm:prSet custT="1"/>
      <dgm:spPr/>
      <dgm:t>
        <a:bodyPr/>
        <a:lstStyle/>
        <a:p>
          <a:pPr rtl="0"/>
          <a:r>
            <a:rPr lang="pt-BR" sz="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Briófitas da Mata Atlântica</a:t>
          </a:r>
          <a:endParaRPr lang="pt-BR" sz="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796D05-5A0F-43FB-8D4B-C17C9C991246}" type="parTrans" cxnId="{CEB662A2-CFA0-41CF-ACE7-46D947021768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0FE7DA-4E7C-433C-B40E-68F26B40F2BD}" type="sibTrans" cxnId="{CEB662A2-CFA0-41CF-ACE7-46D947021768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A3B50A-4C79-4977-844A-D6A6F4A81430}">
      <dgm:prSet custT="1"/>
      <dgm:spPr/>
      <dgm:t>
        <a:bodyPr/>
        <a:lstStyle/>
        <a:p>
          <a:pPr rtl="0"/>
          <a:r>
            <a:rPr lang="pt-BR" sz="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Pteridófitas</a:t>
          </a:r>
          <a:endParaRPr lang="pt-BR" sz="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0835AED-2006-479D-8ACE-7D2DABF2C348}" type="parTrans" cxnId="{913E7121-DD2A-4C0C-BF6D-48EFF08449B8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5471AF8-1727-42E7-BD1F-87E5C4AE76E4}" type="sibTrans" cxnId="{913E7121-DD2A-4C0C-BF6D-48EFF08449B8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FEDAB70-4E21-4C34-8810-F29D59228AD2}">
      <dgm:prSet custT="1"/>
      <dgm:spPr/>
      <dgm:t>
        <a:bodyPr/>
        <a:lstStyle/>
        <a:p>
          <a:pPr rtl="0"/>
          <a:r>
            <a:rPr lang="pt-BR" sz="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Annonaceae</a:t>
          </a:r>
          <a:endParaRPr lang="pt-BR" sz="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065E5FC-CC45-4BC1-97F3-F0B8DEDA3FAD}" type="parTrans" cxnId="{88C46D6D-68A2-4548-B1A8-7538E5182865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4A29436-0D6C-4D5B-BF54-34C39BC2C26A}" type="sibTrans" cxnId="{88C46D6D-68A2-4548-B1A8-7538E5182865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CAD8233-A4F6-452E-8FB3-91634F72EC93}">
      <dgm:prSet custT="1"/>
      <dgm:spPr/>
      <dgm:t>
        <a:bodyPr/>
        <a:lstStyle/>
        <a:p>
          <a:pPr rtl="0"/>
          <a:r>
            <a:rPr lang="pt-BR" sz="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Burmanniaceae</a:t>
          </a:r>
          <a:endParaRPr lang="pt-BR" sz="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6FF2C7-7D48-4C02-B84D-1F3D595572A1}" type="parTrans" cxnId="{6C33486D-2AB5-4429-A63D-7DAB5CBB1836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46C3F9-DA14-4681-90FA-AB4D64DBE8A4}" type="sibTrans" cxnId="{6C33486D-2AB5-4429-A63D-7DAB5CBB1836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4CE1447-E199-4B72-8254-0693F11B5D67}">
      <dgm:prSet custT="1"/>
      <dgm:spPr/>
      <dgm:t>
        <a:bodyPr/>
        <a:lstStyle/>
        <a:p>
          <a:pPr rtl="0"/>
          <a:r>
            <a:rPr lang="pt-BR" sz="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Cannaceae</a:t>
          </a:r>
          <a:endParaRPr lang="pt-BR" sz="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EEE012-39E0-4D2D-92FD-990513198A07}" type="parTrans" cxnId="{DD405865-AF08-4600-8DD9-5DCF9B51A73E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208A70F-5C20-438A-9350-D5C282A895F9}" type="sibTrans" cxnId="{DD405865-AF08-4600-8DD9-5DCF9B51A73E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383284-E538-4781-A3A4-999A3500EB31}">
      <dgm:prSet custT="1"/>
      <dgm:spPr/>
      <dgm:t>
        <a:bodyPr/>
        <a:lstStyle/>
        <a:p>
          <a:pPr rtl="0"/>
          <a:r>
            <a:rPr lang="pt-BR" sz="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Costaceae</a:t>
          </a:r>
          <a:endParaRPr lang="pt-BR" sz="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CBEC866-8B0E-4042-B503-CC14D80C1102}" type="parTrans" cxnId="{6FBC99BE-5EA4-43A9-91AA-CBC0C21CE44B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22EA422-CD8B-4E2F-8BFF-7C1800555CB8}" type="sibTrans" cxnId="{6FBC99BE-5EA4-43A9-91AA-CBC0C21CE44B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0C9494A-5F1B-405A-959C-60D7B1F919FA}">
      <dgm:prSet custT="1"/>
      <dgm:spPr/>
      <dgm:t>
        <a:bodyPr/>
        <a:lstStyle/>
        <a:p>
          <a:pPr rtl="0"/>
          <a:r>
            <a:rPr lang="pt-BR" sz="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Haemodoraceae</a:t>
          </a:r>
          <a:endParaRPr lang="pt-BR" sz="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A677AE7-EED2-4DF5-8106-862A94F90E73}" type="parTrans" cxnId="{956505EA-5EE6-47B7-A4BA-4202070245B4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F22FF94-E51D-494A-BDD3-05963ECEF92C}" type="sibTrans" cxnId="{956505EA-5EE6-47B7-A4BA-4202070245B4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273BEC5-E801-46ED-9D93-884856E0631A}">
      <dgm:prSet custT="1"/>
      <dgm:spPr/>
      <dgm:t>
        <a:bodyPr/>
        <a:lstStyle/>
        <a:p>
          <a:pPr rtl="0"/>
          <a:r>
            <a:rPr lang="pt-BR" sz="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Thismiaceae</a:t>
          </a:r>
          <a:endParaRPr lang="pt-BR" sz="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176E6B9-FFE9-4B35-85B6-0FA246E0F247}" type="parTrans" cxnId="{6F2F1C65-4366-4F82-BB7A-4DF4B77B6CEE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E1CAEA-DBA0-4BD4-BBCF-2253A8C33852}" type="sibTrans" cxnId="{6F2F1C65-4366-4F82-BB7A-4DF4B77B6CEE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CC6A289-BBAC-4415-B1A1-C815F405291F}">
      <dgm:prSet custT="1"/>
      <dgm:spPr/>
      <dgm:t>
        <a:bodyPr/>
        <a:lstStyle/>
        <a:p>
          <a:pPr rtl="0"/>
          <a:r>
            <a:rPr lang="pt-BR" sz="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Triuridaceae</a:t>
          </a:r>
          <a:endParaRPr lang="pt-BR" sz="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FC2D2A-7585-4D61-B92C-5CDB7A5B5397}" type="parTrans" cxnId="{FDE9FB75-2944-44AE-861B-335D9B53BF54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9727EAA-65D7-4AA3-B0C8-5C52169DA953}" type="sibTrans" cxnId="{FDE9FB75-2944-44AE-861B-335D9B53BF54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4105806-1BE8-4317-A78C-02C7D0E16EF2}">
      <dgm:prSet custT="1"/>
      <dgm:spPr/>
      <dgm:t>
        <a:bodyPr/>
        <a:lstStyle/>
        <a:p>
          <a:pPr rtl="0"/>
          <a:r>
            <a:rPr lang="pt-BR" sz="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Zingiberaceae</a:t>
          </a:r>
          <a:endParaRPr lang="pt-BR" sz="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949C61B-B757-4D9C-B600-4AD3F642A8A0}" type="parTrans" cxnId="{F68EBBC2-70D8-4292-94B7-CAD8E1A2E59D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2A92CDC-0D94-4AE0-A43F-DC90BA73419C}" type="sibTrans" cxnId="{F68EBBC2-70D8-4292-94B7-CAD8E1A2E59D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5D6DD03-1589-454D-BD95-223C3633B956}">
      <dgm:prSet custT="1"/>
      <dgm:spPr/>
      <dgm:t>
        <a:bodyPr/>
        <a:lstStyle/>
        <a:p>
          <a:pPr rtl="0"/>
          <a:r>
            <a:rPr lang="pt-BR" sz="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Fungos (12)</a:t>
          </a:r>
          <a:endParaRPr lang="pt-BR" sz="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A43CEC4-0D14-4D23-A2EA-CA0D4109A616}" type="parTrans" cxnId="{C402AB85-1CD4-43B0-88E1-BFD819205D21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930E788-C06A-4070-803A-3CA24FC7C9B5}" type="sibTrans" cxnId="{C402AB85-1CD4-43B0-88E1-BFD819205D21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1C625B-E164-4B79-A973-14BC3AFCB224}" type="pres">
      <dgm:prSet presAssocID="{7420CEEE-2FE5-4969-94CD-D8DACF9B78E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A4D6EA3C-E1C5-42AD-A82C-6657ABC50A0A}" type="pres">
      <dgm:prSet presAssocID="{C5E5CDA4-D10F-4C7C-9912-CB9269BD2127}" presName="node" presStyleLbl="node1" presStyleIdx="0" presStyleCnt="1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11D0F41-5881-4F8A-93E7-5F5B4EB120A9}" type="pres">
      <dgm:prSet presAssocID="{C5E5CDA4-D10F-4C7C-9912-CB9269BD2127}" presName="spNode" presStyleCnt="0"/>
      <dgm:spPr/>
      <dgm:t>
        <a:bodyPr/>
        <a:lstStyle/>
        <a:p>
          <a:endParaRPr lang="pt-BR"/>
        </a:p>
      </dgm:t>
    </dgm:pt>
    <dgm:pt modelId="{95207210-D240-4ED1-870B-204759638047}" type="pres">
      <dgm:prSet presAssocID="{ED4E4ADD-5BEF-4EF4-8E06-25731A74F33F}" presName="sibTrans" presStyleLbl="sibTrans1D1" presStyleIdx="0" presStyleCnt="12"/>
      <dgm:spPr/>
      <dgm:t>
        <a:bodyPr/>
        <a:lstStyle/>
        <a:p>
          <a:endParaRPr lang="pt-BR"/>
        </a:p>
      </dgm:t>
    </dgm:pt>
    <dgm:pt modelId="{579D3D04-56B5-4312-BFA9-0A1BD67F7811}" type="pres">
      <dgm:prSet presAssocID="{9E1BFE0F-B941-4FBF-87EC-9486AA77C9B8}" presName="node" presStyleLbl="node1" presStyleIdx="1" presStyleCnt="1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4045841-9646-4524-8C86-741C47DD95AD}" type="pres">
      <dgm:prSet presAssocID="{9E1BFE0F-B941-4FBF-87EC-9486AA77C9B8}" presName="spNode" presStyleCnt="0"/>
      <dgm:spPr/>
      <dgm:t>
        <a:bodyPr/>
        <a:lstStyle/>
        <a:p>
          <a:endParaRPr lang="pt-BR"/>
        </a:p>
      </dgm:t>
    </dgm:pt>
    <dgm:pt modelId="{4F9648F5-BB13-4E24-B612-9C51E848061B}" type="pres">
      <dgm:prSet presAssocID="{4A0FE7DA-4E7C-433C-B40E-68F26B40F2BD}" presName="sibTrans" presStyleLbl="sibTrans1D1" presStyleIdx="1" presStyleCnt="12"/>
      <dgm:spPr/>
      <dgm:t>
        <a:bodyPr/>
        <a:lstStyle/>
        <a:p>
          <a:endParaRPr lang="pt-BR"/>
        </a:p>
      </dgm:t>
    </dgm:pt>
    <dgm:pt modelId="{E0E4ED53-8B5A-4AEC-8906-5C1DA69A8146}" type="pres">
      <dgm:prSet presAssocID="{42A3B50A-4C79-4977-844A-D6A6F4A81430}" presName="node" presStyleLbl="node1" presStyleIdx="2" presStyleCnt="1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112B6B8-DA4C-44B4-8203-C5E5F1A45ED1}" type="pres">
      <dgm:prSet presAssocID="{42A3B50A-4C79-4977-844A-D6A6F4A81430}" presName="spNode" presStyleCnt="0"/>
      <dgm:spPr/>
      <dgm:t>
        <a:bodyPr/>
        <a:lstStyle/>
        <a:p>
          <a:endParaRPr lang="pt-BR"/>
        </a:p>
      </dgm:t>
    </dgm:pt>
    <dgm:pt modelId="{5D45D2AC-2FF3-4903-809E-0C473C6FEAF6}" type="pres">
      <dgm:prSet presAssocID="{C5471AF8-1727-42E7-BD1F-87E5C4AE76E4}" presName="sibTrans" presStyleLbl="sibTrans1D1" presStyleIdx="2" presStyleCnt="12"/>
      <dgm:spPr/>
      <dgm:t>
        <a:bodyPr/>
        <a:lstStyle/>
        <a:p>
          <a:endParaRPr lang="pt-BR"/>
        </a:p>
      </dgm:t>
    </dgm:pt>
    <dgm:pt modelId="{11A3235C-48F0-4AA3-906C-81342593821F}" type="pres">
      <dgm:prSet presAssocID="{8FEDAB70-4E21-4C34-8810-F29D59228AD2}" presName="node" presStyleLbl="node1" presStyleIdx="3" presStyleCnt="1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2F5840E-2407-4872-B712-455A8A6C5DA0}" type="pres">
      <dgm:prSet presAssocID="{8FEDAB70-4E21-4C34-8810-F29D59228AD2}" presName="spNode" presStyleCnt="0"/>
      <dgm:spPr/>
      <dgm:t>
        <a:bodyPr/>
        <a:lstStyle/>
        <a:p>
          <a:endParaRPr lang="pt-BR"/>
        </a:p>
      </dgm:t>
    </dgm:pt>
    <dgm:pt modelId="{08F82932-932B-41CD-B25D-850E00E12572}" type="pres">
      <dgm:prSet presAssocID="{D4A29436-0D6C-4D5B-BF54-34C39BC2C26A}" presName="sibTrans" presStyleLbl="sibTrans1D1" presStyleIdx="3" presStyleCnt="12"/>
      <dgm:spPr/>
      <dgm:t>
        <a:bodyPr/>
        <a:lstStyle/>
        <a:p>
          <a:endParaRPr lang="pt-BR"/>
        </a:p>
      </dgm:t>
    </dgm:pt>
    <dgm:pt modelId="{1FD836A1-B2E5-4C11-9FD5-4E3F811B4532}" type="pres">
      <dgm:prSet presAssocID="{3CAD8233-A4F6-452E-8FB3-91634F72EC93}" presName="node" presStyleLbl="node1" presStyleIdx="4" presStyleCnt="1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8184928-8276-492C-8E55-3D05FCD4B4D5}" type="pres">
      <dgm:prSet presAssocID="{3CAD8233-A4F6-452E-8FB3-91634F72EC93}" presName="spNode" presStyleCnt="0"/>
      <dgm:spPr/>
      <dgm:t>
        <a:bodyPr/>
        <a:lstStyle/>
        <a:p>
          <a:endParaRPr lang="pt-BR"/>
        </a:p>
      </dgm:t>
    </dgm:pt>
    <dgm:pt modelId="{71BAAD63-AC12-4336-BD88-BF1F9C2D0EC9}" type="pres">
      <dgm:prSet presAssocID="{2646C3F9-DA14-4681-90FA-AB4D64DBE8A4}" presName="sibTrans" presStyleLbl="sibTrans1D1" presStyleIdx="4" presStyleCnt="12"/>
      <dgm:spPr/>
      <dgm:t>
        <a:bodyPr/>
        <a:lstStyle/>
        <a:p>
          <a:endParaRPr lang="pt-BR"/>
        </a:p>
      </dgm:t>
    </dgm:pt>
    <dgm:pt modelId="{97068346-D9A7-475C-8F87-C01D5DE2483E}" type="pres">
      <dgm:prSet presAssocID="{94CE1447-E199-4B72-8254-0693F11B5D67}" presName="node" presStyleLbl="node1" presStyleIdx="5" presStyleCnt="1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3D1D7C9-013F-4D65-808C-4CBDEF3E81FD}" type="pres">
      <dgm:prSet presAssocID="{94CE1447-E199-4B72-8254-0693F11B5D67}" presName="spNode" presStyleCnt="0"/>
      <dgm:spPr/>
      <dgm:t>
        <a:bodyPr/>
        <a:lstStyle/>
        <a:p>
          <a:endParaRPr lang="pt-BR"/>
        </a:p>
      </dgm:t>
    </dgm:pt>
    <dgm:pt modelId="{A8395497-12BD-4140-B281-53C0DE1F6381}" type="pres">
      <dgm:prSet presAssocID="{1208A70F-5C20-438A-9350-D5C282A895F9}" presName="sibTrans" presStyleLbl="sibTrans1D1" presStyleIdx="5" presStyleCnt="12"/>
      <dgm:spPr/>
      <dgm:t>
        <a:bodyPr/>
        <a:lstStyle/>
        <a:p>
          <a:endParaRPr lang="pt-BR"/>
        </a:p>
      </dgm:t>
    </dgm:pt>
    <dgm:pt modelId="{1FE2A4F3-DE3D-4CB2-A72C-8EFC1EA88DA0}" type="pres">
      <dgm:prSet presAssocID="{3E383284-E538-4781-A3A4-999A3500EB31}" presName="node" presStyleLbl="node1" presStyleIdx="6" presStyleCnt="1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537BB2E-8616-443B-BD3C-75B8F3A697CE}" type="pres">
      <dgm:prSet presAssocID="{3E383284-E538-4781-A3A4-999A3500EB31}" presName="spNode" presStyleCnt="0"/>
      <dgm:spPr/>
      <dgm:t>
        <a:bodyPr/>
        <a:lstStyle/>
        <a:p>
          <a:endParaRPr lang="pt-BR"/>
        </a:p>
      </dgm:t>
    </dgm:pt>
    <dgm:pt modelId="{180A12D8-0751-4321-9E3F-9B0E10BA323D}" type="pres">
      <dgm:prSet presAssocID="{222EA422-CD8B-4E2F-8BFF-7C1800555CB8}" presName="sibTrans" presStyleLbl="sibTrans1D1" presStyleIdx="6" presStyleCnt="12"/>
      <dgm:spPr/>
      <dgm:t>
        <a:bodyPr/>
        <a:lstStyle/>
        <a:p>
          <a:endParaRPr lang="pt-BR"/>
        </a:p>
      </dgm:t>
    </dgm:pt>
    <dgm:pt modelId="{7EE1E9A3-8A70-4442-B572-3ABDBE3FB50C}" type="pres">
      <dgm:prSet presAssocID="{50C9494A-5F1B-405A-959C-60D7B1F919FA}" presName="node" presStyleLbl="node1" presStyleIdx="7" presStyleCnt="1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716270D-C81F-4F45-8181-7A98671BA8E1}" type="pres">
      <dgm:prSet presAssocID="{50C9494A-5F1B-405A-959C-60D7B1F919FA}" presName="spNode" presStyleCnt="0"/>
      <dgm:spPr/>
      <dgm:t>
        <a:bodyPr/>
        <a:lstStyle/>
        <a:p>
          <a:endParaRPr lang="pt-BR"/>
        </a:p>
      </dgm:t>
    </dgm:pt>
    <dgm:pt modelId="{7F4B7723-EB25-421F-9845-025DE899F74B}" type="pres">
      <dgm:prSet presAssocID="{0F22FF94-E51D-494A-BDD3-05963ECEF92C}" presName="sibTrans" presStyleLbl="sibTrans1D1" presStyleIdx="7" presStyleCnt="12"/>
      <dgm:spPr/>
      <dgm:t>
        <a:bodyPr/>
        <a:lstStyle/>
        <a:p>
          <a:endParaRPr lang="pt-BR"/>
        </a:p>
      </dgm:t>
    </dgm:pt>
    <dgm:pt modelId="{607D73DE-43E8-4710-A821-B365C55BFD3F}" type="pres">
      <dgm:prSet presAssocID="{B273BEC5-E801-46ED-9D93-884856E0631A}" presName="node" presStyleLbl="node1" presStyleIdx="8" presStyleCnt="1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BA44BF4-4313-4E67-BA19-05E63AED1FEB}" type="pres">
      <dgm:prSet presAssocID="{B273BEC5-E801-46ED-9D93-884856E0631A}" presName="spNode" presStyleCnt="0"/>
      <dgm:spPr/>
      <dgm:t>
        <a:bodyPr/>
        <a:lstStyle/>
        <a:p>
          <a:endParaRPr lang="pt-BR"/>
        </a:p>
      </dgm:t>
    </dgm:pt>
    <dgm:pt modelId="{6C98CE8D-DE74-4672-B237-5F1A02180939}" type="pres">
      <dgm:prSet presAssocID="{2AE1CAEA-DBA0-4BD4-BBCF-2253A8C33852}" presName="sibTrans" presStyleLbl="sibTrans1D1" presStyleIdx="8" presStyleCnt="12"/>
      <dgm:spPr/>
      <dgm:t>
        <a:bodyPr/>
        <a:lstStyle/>
        <a:p>
          <a:endParaRPr lang="pt-BR"/>
        </a:p>
      </dgm:t>
    </dgm:pt>
    <dgm:pt modelId="{2FAEC792-58FB-4B70-8E24-16BA6C1A4844}" type="pres">
      <dgm:prSet presAssocID="{3CC6A289-BBAC-4415-B1A1-C815F405291F}" presName="node" presStyleLbl="node1" presStyleIdx="9" presStyleCnt="1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0A284C4-AF3C-400F-8288-E37ECC42AD6D}" type="pres">
      <dgm:prSet presAssocID="{3CC6A289-BBAC-4415-B1A1-C815F405291F}" presName="spNode" presStyleCnt="0"/>
      <dgm:spPr/>
      <dgm:t>
        <a:bodyPr/>
        <a:lstStyle/>
        <a:p>
          <a:endParaRPr lang="pt-BR"/>
        </a:p>
      </dgm:t>
    </dgm:pt>
    <dgm:pt modelId="{E933BD6A-0611-4108-BB6B-1CBA46585018}" type="pres">
      <dgm:prSet presAssocID="{49727EAA-65D7-4AA3-B0C8-5C52169DA953}" presName="sibTrans" presStyleLbl="sibTrans1D1" presStyleIdx="9" presStyleCnt="12"/>
      <dgm:spPr/>
      <dgm:t>
        <a:bodyPr/>
        <a:lstStyle/>
        <a:p>
          <a:endParaRPr lang="pt-BR"/>
        </a:p>
      </dgm:t>
    </dgm:pt>
    <dgm:pt modelId="{8F350919-866F-481C-A53D-F44BC81E7586}" type="pres">
      <dgm:prSet presAssocID="{E4105806-1BE8-4317-A78C-02C7D0E16EF2}" presName="node" presStyleLbl="node1" presStyleIdx="10" presStyleCnt="1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3C28FB3-86C1-438B-8F07-2624483043F4}" type="pres">
      <dgm:prSet presAssocID="{E4105806-1BE8-4317-A78C-02C7D0E16EF2}" presName="spNode" presStyleCnt="0"/>
      <dgm:spPr/>
      <dgm:t>
        <a:bodyPr/>
        <a:lstStyle/>
        <a:p>
          <a:endParaRPr lang="pt-BR"/>
        </a:p>
      </dgm:t>
    </dgm:pt>
    <dgm:pt modelId="{AC2A226B-AC94-486F-AA80-7DCEF78F87A8}" type="pres">
      <dgm:prSet presAssocID="{A2A92CDC-0D94-4AE0-A43F-DC90BA73419C}" presName="sibTrans" presStyleLbl="sibTrans1D1" presStyleIdx="10" presStyleCnt="12"/>
      <dgm:spPr/>
      <dgm:t>
        <a:bodyPr/>
        <a:lstStyle/>
        <a:p>
          <a:endParaRPr lang="pt-BR"/>
        </a:p>
      </dgm:t>
    </dgm:pt>
    <dgm:pt modelId="{81152015-85F5-47EE-BCB1-F9735A7B43F1}" type="pres">
      <dgm:prSet presAssocID="{E5D6DD03-1589-454D-BD95-223C3633B956}" presName="node" presStyleLbl="node1" presStyleIdx="11" presStyleCnt="1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84B7736-E898-4030-929D-C25A044840E3}" type="pres">
      <dgm:prSet presAssocID="{E5D6DD03-1589-454D-BD95-223C3633B956}" presName="spNode" presStyleCnt="0"/>
      <dgm:spPr/>
      <dgm:t>
        <a:bodyPr/>
        <a:lstStyle/>
        <a:p>
          <a:endParaRPr lang="pt-BR"/>
        </a:p>
      </dgm:t>
    </dgm:pt>
    <dgm:pt modelId="{17CCB44B-91BB-4E42-8589-700BBE05E73F}" type="pres">
      <dgm:prSet presAssocID="{9930E788-C06A-4070-803A-3CA24FC7C9B5}" presName="sibTrans" presStyleLbl="sibTrans1D1" presStyleIdx="11" presStyleCnt="12"/>
      <dgm:spPr/>
      <dgm:t>
        <a:bodyPr/>
        <a:lstStyle/>
        <a:p>
          <a:endParaRPr lang="pt-BR"/>
        </a:p>
      </dgm:t>
    </dgm:pt>
  </dgm:ptLst>
  <dgm:cxnLst>
    <dgm:cxn modelId="{3E4F5BCF-5D53-44F9-9C0E-A3443B1A9B02}" type="presOf" srcId="{3E383284-E538-4781-A3A4-999A3500EB31}" destId="{1FE2A4F3-DE3D-4CB2-A72C-8EFC1EA88DA0}" srcOrd="0" destOrd="0" presId="urn:microsoft.com/office/officeart/2005/8/layout/cycle6"/>
    <dgm:cxn modelId="{AE7DE6E7-1111-41CD-86E8-420A6AA4D8C5}" type="presOf" srcId="{7420CEEE-2FE5-4969-94CD-D8DACF9B78E2}" destId="{6B1C625B-E164-4B79-A973-14BC3AFCB224}" srcOrd="0" destOrd="0" presId="urn:microsoft.com/office/officeart/2005/8/layout/cycle6"/>
    <dgm:cxn modelId="{6F2F1C65-4366-4F82-BB7A-4DF4B77B6CEE}" srcId="{7420CEEE-2FE5-4969-94CD-D8DACF9B78E2}" destId="{B273BEC5-E801-46ED-9D93-884856E0631A}" srcOrd="8" destOrd="0" parTransId="{4176E6B9-FFE9-4B35-85B6-0FA246E0F247}" sibTransId="{2AE1CAEA-DBA0-4BD4-BBCF-2253A8C33852}"/>
    <dgm:cxn modelId="{4122A6CC-C87E-4D6E-A001-E88944022102}" type="presOf" srcId="{49727EAA-65D7-4AA3-B0C8-5C52169DA953}" destId="{E933BD6A-0611-4108-BB6B-1CBA46585018}" srcOrd="0" destOrd="0" presId="urn:microsoft.com/office/officeart/2005/8/layout/cycle6"/>
    <dgm:cxn modelId="{C402AB85-1CD4-43B0-88E1-BFD819205D21}" srcId="{7420CEEE-2FE5-4969-94CD-D8DACF9B78E2}" destId="{E5D6DD03-1589-454D-BD95-223C3633B956}" srcOrd="11" destOrd="0" parTransId="{BA43CEC4-0D14-4D23-A2EA-CA0D4109A616}" sibTransId="{9930E788-C06A-4070-803A-3CA24FC7C9B5}"/>
    <dgm:cxn modelId="{88C46D6D-68A2-4548-B1A8-7538E5182865}" srcId="{7420CEEE-2FE5-4969-94CD-D8DACF9B78E2}" destId="{8FEDAB70-4E21-4C34-8810-F29D59228AD2}" srcOrd="3" destOrd="0" parTransId="{0065E5FC-CC45-4BC1-97F3-F0B8DEDA3FAD}" sibTransId="{D4A29436-0D6C-4D5B-BF54-34C39BC2C26A}"/>
    <dgm:cxn modelId="{CD626B64-9573-4187-9B3C-6B6256FD3C4B}" type="presOf" srcId="{3CC6A289-BBAC-4415-B1A1-C815F405291F}" destId="{2FAEC792-58FB-4B70-8E24-16BA6C1A4844}" srcOrd="0" destOrd="0" presId="urn:microsoft.com/office/officeart/2005/8/layout/cycle6"/>
    <dgm:cxn modelId="{9253798E-54D2-4982-A3CD-705D72A3BBF7}" type="presOf" srcId="{50C9494A-5F1B-405A-959C-60D7B1F919FA}" destId="{7EE1E9A3-8A70-4442-B572-3ABDBE3FB50C}" srcOrd="0" destOrd="0" presId="urn:microsoft.com/office/officeart/2005/8/layout/cycle6"/>
    <dgm:cxn modelId="{D842BFD7-AAE7-4CAF-B811-5A32D924DC3B}" type="presOf" srcId="{8FEDAB70-4E21-4C34-8810-F29D59228AD2}" destId="{11A3235C-48F0-4AA3-906C-81342593821F}" srcOrd="0" destOrd="0" presId="urn:microsoft.com/office/officeart/2005/8/layout/cycle6"/>
    <dgm:cxn modelId="{71E8B411-5B01-4354-A359-E3504CC24DFF}" type="presOf" srcId="{ED4E4ADD-5BEF-4EF4-8E06-25731A74F33F}" destId="{95207210-D240-4ED1-870B-204759638047}" srcOrd="0" destOrd="0" presId="urn:microsoft.com/office/officeart/2005/8/layout/cycle6"/>
    <dgm:cxn modelId="{73F3EED4-E5B3-4E8B-936A-929BA85BC65D}" type="presOf" srcId="{E5D6DD03-1589-454D-BD95-223C3633B956}" destId="{81152015-85F5-47EE-BCB1-F9735A7B43F1}" srcOrd="0" destOrd="0" presId="urn:microsoft.com/office/officeart/2005/8/layout/cycle6"/>
    <dgm:cxn modelId="{655937E5-C5B9-41A9-97DD-843EE818F279}" type="presOf" srcId="{94CE1447-E199-4B72-8254-0693F11B5D67}" destId="{97068346-D9A7-475C-8F87-C01D5DE2483E}" srcOrd="0" destOrd="0" presId="urn:microsoft.com/office/officeart/2005/8/layout/cycle6"/>
    <dgm:cxn modelId="{B363147B-A010-49B3-9B67-DF34882B24F3}" type="presOf" srcId="{C5471AF8-1727-42E7-BD1F-87E5C4AE76E4}" destId="{5D45D2AC-2FF3-4903-809E-0C473C6FEAF6}" srcOrd="0" destOrd="0" presId="urn:microsoft.com/office/officeart/2005/8/layout/cycle6"/>
    <dgm:cxn modelId="{36518751-0AC2-4EAC-B57A-B035961AD469}" type="presOf" srcId="{E4105806-1BE8-4317-A78C-02C7D0E16EF2}" destId="{8F350919-866F-481C-A53D-F44BC81E7586}" srcOrd="0" destOrd="0" presId="urn:microsoft.com/office/officeart/2005/8/layout/cycle6"/>
    <dgm:cxn modelId="{6F2FF0DD-6E5A-43E2-B072-647DB509CEA7}" type="presOf" srcId="{3CAD8233-A4F6-452E-8FB3-91634F72EC93}" destId="{1FD836A1-B2E5-4C11-9FD5-4E3F811B4532}" srcOrd="0" destOrd="0" presId="urn:microsoft.com/office/officeart/2005/8/layout/cycle6"/>
    <dgm:cxn modelId="{56CA77E0-B2CC-4E08-AD63-BCC56D548526}" type="presOf" srcId="{2646C3F9-DA14-4681-90FA-AB4D64DBE8A4}" destId="{71BAAD63-AC12-4336-BD88-BF1F9C2D0EC9}" srcOrd="0" destOrd="0" presId="urn:microsoft.com/office/officeart/2005/8/layout/cycle6"/>
    <dgm:cxn modelId="{E41C0758-B016-4855-8891-C06B060E806A}" type="presOf" srcId="{0F22FF94-E51D-494A-BDD3-05963ECEF92C}" destId="{7F4B7723-EB25-421F-9845-025DE899F74B}" srcOrd="0" destOrd="0" presId="urn:microsoft.com/office/officeart/2005/8/layout/cycle6"/>
    <dgm:cxn modelId="{171B7296-D454-41F2-B0A8-D4941D01D705}" type="presOf" srcId="{B273BEC5-E801-46ED-9D93-884856E0631A}" destId="{607D73DE-43E8-4710-A821-B365C55BFD3F}" srcOrd="0" destOrd="0" presId="urn:microsoft.com/office/officeart/2005/8/layout/cycle6"/>
    <dgm:cxn modelId="{77855934-1A3F-4290-9B1C-374E3F9FE255}" type="presOf" srcId="{9930E788-C06A-4070-803A-3CA24FC7C9B5}" destId="{17CCB44B-91BB-4E42-8589-700BBE05E73F}" srcOrd="0" destOrd="0" presId="urn:microsoft.com/office/officeart/2005/8/layout/cycle6"/>
    <dgm:cxn modelId="{F68EBBC2-70D8-4292-94B7-CAD8E1A2E59D}" srcId="{7420CEEE-2FE5-4969-94CD-D8DACF9B78E2}" destId="{E4105806-1BE8-4317-A78C-02C7D0E16EF2}" srcOrd="10" destOrd="0" parTransId="{A949C61B-B757-4D9C-B600-4AD3F642A8A0}" sibTransId="{A2A92CDC-0D94-4AE0-A43F-DC90BA73419C}"/>
    <dgm:cxn modelId="{1947589F-4B07-4A32-B383-5F68F37D8FB2}" type="presOf" srcId="{A2A92CDC-0D94-4AE0-A43F-DC90BA73419C}" destId="{AC2A226B-AC94-486F-AA80-7DCEF78F87A8}" srcOrd="0" destOrd="0" presId="urn:microsoft.com/office/officeart/2005/8/layout/cycle6"/>
    <dgm:cxn modelId="{956505EA-5EE6-47B7-A4BA-4202070245B4}" srcId="{7420CEEE-2FE5-4969-94CD-D8DACF9B78E2}" destId="{50C9494A-5F1B-405A-959C-60D7B1F919FA}" srcOrd="7" destOrd="0" parTransId="{FA677AE7-EED2-4DF5-8106-862A94F90E73}" sibTransId="{0F22FF94-E51D-494A-BDD3-05963ECEF92C}"/>
    <dgm:cxn modelId="{DBE120AF-A489-497A-9978-77ED62846E1F}" type="presOf" srcId="{9E1BFE0F-B941-4FBF-87EC-9486AA77C9B8}" destId="{579D3D04-56B5-4312-BFA9-0A1BD67F7811}" srcOrd="0" destOrd="0" presId="urn:microsoft.com/office/officeart/2005/8/layout/cycle6"/>
    <dgm:cxn modelId="{FDE9FB75-2944-44AE-861B-335D9B53BF54}" srcId="{7420CEEE-2FE5-4969-94CD-D8DACF9B78E2}" destId="{3CC6A289-BBAC-4415-B1A1-C815F405291F}" srcOrd="9" destOrd="0" parTransId="{16FC2D2A-7585-4D61-B92C-5CDB7A5B5397}" sibTransId="{49727EAA-65D7-4AA3-B0C8-5C52169DA953}"/>
    <dgm:cxn modelId="{124BD314-89AB-4BAA-BC75-010CFCC4C0FA}" type="presOf" srcId="{D4A29436-0D6C-4D5B-BF54-34C39BC2C26A}" destId="{08F82932-932B-41CD-B25D-850E00E12572}" srcOrd="0" destOrd="0" presId="urn:microsoft.com/office/officeart/2005/8/layout/cycle6"/>
    <dgm:cxn modelId="{54A0C38B-8590-484C-9D8E-2B72F39000F7}" type="presOf" srcId="{42A3B50A-4C79-4977-844A-D6A6F4A81430}" destId="{E0E4ED53-8B5A-4AEC-8906-5C1DA69A8146}" srcOrd="0" destOrd="0" presId="urn:microsoft.com/office/officeart/2005/8/layout/cycle6"/>
    <dgm:cxn modelId="{DD405865-AF08-4600-8DD9-5DCF9B51A73E}" srcId="{7420CEEE-2FE5-4969-94CD-D8DACF9B78E2}" destId="{94CE1447-E199-4B72-8254-0693F11B5D67}" srcOrd="5" destOrd="0" parTransId="{D2EEE012-39E0-4D2D-92FD-990513198A07}" sibTransId="{1208A70F-5C20-438A-9350-D5C282A895F9}"/>
    <dgm:cxn modelId="{FCA06618-FE6F-430B-9761-84EEBFC6E86A}" type="presOf" srcId="{1208A70F-5C20-438A-9350-D5C282A895F9}" destId="{A8395497-12BD-4140-B281-53C0DE1F6381}" srcOrd="0" destOrd="0" presId="urn:microsoft.com/office/officeart/2005/8/layout/cycle6"/>
    <dgm:cxn modelId="{913E7121-DD2A-4C0C-BF6D-48EFF08449B8}" srcId="{7420CEEE-2FE5-4969-94CD-D8DACF9B78E2}" destId="{42A3B50A-4C79-4977-844A-D6A6F4A81430}" srcOrd="2" destOrd="0" parTransId="{20835AED-2006-479D-8ACE-7D2DABF2C348}" sibTransId="{C5471AF8-1727-42E7-BD1F-87E5C4AE76E4}"/>
    <dgm:cxn modelId="{FAE33DCF-D564-468B-B7B3-02C9A630A072}" type="presOf" srcId="{2AE1CAEA-DBA0-4BD4-BBCF-2253A8C33852}" destId="{6C98CE8D-DE74-4672-B237-5F1A02180939}" srcOrd="0" destOrd="0" presId="urn:microsoft.com/office/officeart/2005/8/layout/cycle6"/>
    <dgm:cxn modelId="{F91D576F-42F7-49F5-8A89-15571B042C22}" srcId="{7420CEEE-2FE5-4969-94CD-D8DACF9B78E2}" destId="{C5E5CDA4-D10F-4C7C-9912-CB9269BD2127}" srcOrd="0" destOrd="0" parTransId="{9B1FBE54-BB4F-4951-A154-3C3AE6CCEFD7}" sibTransId="{ED4E4ADD-5BEF-4EF4-8E06-25731A74F33F}"/>
    <dgm:cxn modelId="{6C33486D-2AB5-4429-A63D-7DAB5CBB1836}" srcId="{7420CEEE-2FE5-4969-94CD-D8DACF9B78E2}" destId="{3CAD8233-A4F6-452E-8FB3-91634F72EC93}" srcOrd="4" destOrd="0" parTransId="{516FF2C7-7D48-4C02-B84D-1F3D595572A1}" sibTransId="{2646C3F9-DA14-4681-90FA-AB4D64DBE8A4}"/>
    <dgm:cxn modelId="{826FD5AF-A068-4357-8928-A074024B3664}" type="presOf" srcId="{4A0FE7DA-4E7C-433C-B40E-68F26B40F2BD}" destId="{4F9648F5-BB13-4E24-B612-9C51E848061B}" srcOrd="0" destOrd="0" presId="urn:microsoft.com/office/officeart/2005/8/layout/cycle6"/>
    <dgm:cxn modelId="{6FBC99BE-5EA4-43A9-91AA-CBC0C21CE44B}" srcId="{7420CEEE-2FE5-4969-94CD-D8DACF9B78E2}" destId="{3E383284-E538-4781-A3A4-999A3500EB31}" srcOrd="6" destOrd="0" parTransId="{9CBEC866-8B0E-4042-B503-CC14D80C1102}" sibTransId="{222EA422-CD8B-4E2F-8BFF-7C1800555CB8}"/>
    <dgm:cxn modelId="{925C97D3-928E-42E5-B624-02958647815C}" type="presOf" srcId="{C5E5CDA4-D10F-4C7C-9912-CB9269BD2127}" destId="{A4D6EA3C-E1C5-42AD-A82C-6657ABC50A0A}" srcOrd="0" destOrd="0" presId="urn:microsoft.com/office/officeart/2005/8/layout/cycle6"/>
    <dgm:cxn modelId="{CEB662A2-CFA0-41CF-ACE7-46D947021768}" srcId="{7420CEEE-2FE5-4969-94CD-D8DACF9B78E2}" destId="{9E1BFE0F-B941-4FBF-87EC-9486AA77C9B8}" srcOrd="1" destOrd="0" parTransId="{73796D05-5A0F-43FB-8D4B-C17C9C991246}" sibTransId="{4A0FE7DA-4E7C-433C-B40E-68F26B40F2BD}"/>
    <dgm:cxn modelId="{87F0AE3C-74AB-4EB3-AE74-4F9B48C5D39C}" type="presOf" srcId="{222EA422-CD8B-4E2F-8BFF-7C1800555CB8}" destId="{180A12D8-0751-4321-9E3F-9B0E10BA323D}" srcOrd="0" destOrd="0" presId="urn:microsoft.com/office/officeart/2005/8/layout/cycle6"/>
    <dgm:cxn modelId="{76D596D0-FB86-4C66-B23E-1E60FA8D663B}" type="presParOf" srcId="{6B1C625B-E164-4B79-A973-14BC3AFCB224}" destId="{A4D6EA3C-E1C5-42AD-A82C-6657ABC50A0A}" srcOrd="0" destOrd="0" presId="urn:microsoft.com/office/officeart/2005/8/layout/cycle6"/>
    <dgm:cxn modelId="{3E644B8D-7F73-4F48-8B59-967569D19641}" type="presParOf" srcId="{6B1C625B-E164-4B79-A973-14BC3AFCB224}" destId="{911D0F41-5881-4F8A-93E7-5F5B4EB120A9}" srcOrd="1" destOrd="0" presId="urn:microsoft.com/office/officeart/2005/8/layout/cycle6"/>
    <dgm:cxn modelId="{5780EB69-9A60-47D3-A9B6-D875741EC1CE}" type="presParOf" srcId="{6B1C625B-E164-4B79-A973-14BC3AFCB224}" destId="{95207210-D240-4ED1-870B-204759638047}" srcOrd="2" destOrd="0" presId="urn:microsoft.com/office/officeart/2005/8/layout/cycle6"/>
    <dgm:cxn modelId="{73DA7329-F111-486B-B171-F97BD867AE6B}" type="presParOf" srcId="{6B1C625B-E164-4B79-A973-14BC3AFCB224}" destId="{579D3D04-56B5-4312-BFA9-0A1BD67F7811}" srcOrd="3" destOrd="0" presId="urn:microsoft.com/office/officeart/2005/8/layout/cycle6"/>
    <dgm:cxn modelId="{AACEE5F7-0BF4-4059-A90D-3171CE406ACF}" type="presParOf" srcId="{6B1C625B-E164-4B79-A973-14BC3AFCB224}" destId="{C4045841-9646-4524-8C86-741C47DD95AD}" srcOrd="4" destOrd="0" presId="urn:microsoft.com/office/officeart/2005/8/layout/cycle6"/>
    <dgm:cxn modelId="{5F5223E1-60E5-4065-BFA1-2515890EEE0D}" type="presParOf" srcId="{6B1C625B-E164-4B79-A973-14BC3AFCB224}" destId="{4F9648F5-BB13-4E24-B612-9C51E848061B}" srcOrd="5" destOrd="0" presId="urn:microsoft.com/office/officeart/2005/8/layout/cycle6"/>
    <dgm:cxn modelId="{20111F62-5038-4C4B-9A41-8B683F6F0D55}" type="presParOf" srcId="{6B1C625B-E164-4B79-A973-14BC3AFCB224}" destId="{E0E4ED53-8B5A-4AEC-8906-5C1DA69A8146}" srcOrd="6" destOrd="0" presId="urn:microsoft.com/office/officeart/2005/8/layout/cycle6"/>
    <dgm:cxn modelId="{C6A25334-5135-4F01-84A1-487D7D6DBEB2}" type="presParOf" srcId="{6B1C625B-E164-4B79-A973-14BC3AFCB224}" destId="{F112B6B8-DA4C-44B4-8203-C5E5F1A45ED1}" srcOrd="7" destOrd="0" presId="urn:microsoft.com/office/officeart/2005/8/layout/cycle6"/>
    <dgm:cxn modelId="{67B07C17-AD92-4784-A046-3F0B7CA1D776}" type="presParOf" srcId="{6B1C625B-E164-4B79-A973-14BC3AFCB224}" destId="{5D45D2AC-2FF3-4903-809E-0C473C6FEAF6}" srcOrd="8" destOrd="0" presId="urn:microsoft.com/office/officeart/2005/8/layout/cycle6"/>
    <dgm:cxn modelId="{6854C01F-BF78-4AD5-9F2F-6548687F1DC8}" type="presParOf" srcId="{6B1C625B-E164-4B79-A973-14BC3AFCB224}" destId="{11A3235C-48F0-4AA3-906C-81342593821F}" srcOrd="9" destOrd="0" presId="urn:microsoft.com/office/officeart/2005/8/layout/cycle6"/>
    <dgm:cxn modelId="{CDCE1EB7-9C56-4B4D-96C1-0DAFA47C8613}" type="presParOf" srcId="{6B1C625B-E164-4B79-A973-14BC3AFCB224}" destId="{62F5840E-2407-4872-B712-455A8A6C5DA0}" srcOrd="10" destOrd="0" presId="urn:microsoft.com/office/officeart/2005/8/layout/cycle6"/>
    <dgm:cxn modelId="{01DA0DE4-5B25-4B89-8A70-DCEC9A528BE9}" type="presParOf" srcId="{6B1C625B-E164-4B79-A973-14BC3AFCB224}" destId="{08F82932-932B-41CD-B25D-850E00E12572}" srcOrd="11" destOrd="0" presId="urn:microsoft.com/office/officeart/2005/8/layout/cycle6"/>
    <dgm:cxn modelId="{2CE93B3B-29DC-454C-BAAA-34EB91A7EA58}" type="presParOf" srcId="{6B1C625B-E164-4B79-A973-14BC3AFCB224}" destId="{1FD836A1-B2E5-4C11-9FD5-4E3F811B4532}" srcOrd="12" destOrd="0" presId="urn:microsoft.com/office/officeart/2005/8/layout/cycle6"/>
    <dgm:cxn modelId="{04A1255B-2DED-4367-8F8E-8CE316A896F5}" type="presParOf" srcId="{6B1C625B-E164-4B79-A973-14BC3AFCB224}" destId="{28184928-8276-492C-8E55-3D05FCD4B4D5}" srcOrd="13" destOrd="0" presId="urn:microsoft.com/office/officeart/2005/8/layout/cycle6"/>
    <dgm:cxn modelId="{FB8D7321-79FB-42FC-80DE-923E79F4107E}" type="presParOf" srcId="{6B1C625B-E164-4B79-A973-14BC3AFCB224}" destId="{71BAAD63-AC12-4336-BD88-BF1F9C2D0EC9}" srcOrd="14" destOrd="0" presId="urn:microsoft.com/office/officeart/2005/8/layout/cycle6"/>
    <dgm:cxn modelId="{A6C4853C-4E4E-4497-9110-7F4B2F743726}" type="presParOf" srcId="{6B1C625B-E164-4B79-A973-14BC3AFCB224}" destId="{97068346-D9A7-475C-8F87-C01D5DE2483E}" srcOrd="15" destOrd="0" presId="urn:microsoft.com/office/officeart/2005/8/layout/cycle6"/>
    <dgm:cxn modelId="{9F1BE17F-E3C4-4A38-8CE6-DF5F39BB7AC2}" type="presParOf" srcId="{6B1C625B-E164-4B79-A973-14BC3AFCB224}" destId="{13D1D7C9-013F-4D65-808C-4CBDEF3E81FD}" srcOrd="16" destOrd="0" presId="urn:microsoft.com/office/officeart/2005/8/layout/cycle6"/>
    <dgm:cxn modelId="{9FF44955-9B79-4247-8469-7A3B63C42B2E}" type="presParOf" srcId="{6B1C625B-E164-4B79-A973-14BC3AFCB224}" destId="{A8395497-12BD-4140-B281-53C0DE1F6381}" srcOrd="17" destOrd="0" presId="urn:microsoft.com/office/officeart/2005/8/layout/cycle6"/>
    <dgm:cxn modelId="{57829DDC-B179-48BF-8F97-A1FB96A2AE9C}" type="presParOf" srcId="{6B1C625B-E164-4B79-A973-14BC3AFCB224}" destId="{1FE2A4F3-DE3D-4CB2-A72C-8EFC1EA88DA0}" srcOrd="18" destOrd="0" presId="urn:microsoft.com/office/officeart/2005/8/layout/cycle6"/>
    <dgm:cxn modelId="{351AB7D6-4F20-4824-8593-BBB2B883BA9A}" type="presParOf" srcId="{6B1C625B-E164-4B79-A973-14BC3AFCB224}" destId="{9537BB2E-8616-443B-BD3C-75B8F3A697CE}" srcOrd="19" destOrd="0" presId="urn:microsoft.com/office/officeart/2005/8/layout/cycle6"/>
    <dgm:cxn modelId="{E5DF6CCD-C905-422E-B332-B0F4467ADCF1}" type="presParOf" srcId="{6B1C625B-E164-4B79-A973-14BC3AFCB224}" destId="{180A12D8-0751-4321-9E3F-9B0E10BA323D}" srcOrd="20" destOrd="0" presId="urn:microsoft.com/office/officeart/2005/8/layout/cycle6"/>
    <dgm:cxn modelId="{DC6C70B3-EBC3-4ACC-AA8E-2C7B106901DF}" type="presParOf" srcId="{6B1C625B-E164-4B79-A973-14BC3AFCB224}" destId="{7EE1E9A3-8A70-4442-B572-3ABDBE3FB50C}" srcOrd="21" destOrd="0" presId="urn:microsoft.com/office/officeart/2005/8/layout/cycle6"/>
    <dgm:cxn modelId="{D1D17FB8-4F2E-4777-9068-B2193ABF96C5}" type="presParOf" srcId="{6B1C625B-E164-4B79-A973-14BC3AFCB224}" destId="{A716270D-C81F-4F45-8181-7A98671BA8E1}" srcOrd="22" destOrd="0" presId="urn:microsoft.com/office/officeart/2005/8/layout/cycle6"/>
    <dgm:cxn modelId="{0126691A-F702-4DE0-AE25-B905DD117348}" type="presParOf" srcId="{6B1C625B-E164-4B79-A973-14BC3AFCB224}" destId="{7F4B7723-EB25-421F-9845-025DE899F74B}" srcOrd="23" destOrd="0" presId="urn:microsoft.com/office/officeart/2005/8/layout/cycle6"/>
    <dgm:cxn modelId="{A3B6D729-7BC6-41AF-8F3E-9AAC7B9377CA}" type="presParOf" srcId="{6B1C625B-E164-4B79-A973-14BC3AFCB224}" destId="{607D73DE-43E8-4710-A821-B365C55BFD3F}" srcOrd="24" destOrd="0" presId="urn:microsoft.com/office/officeart/2005/8/layout/cycle6"/>
    <dgm:cxn modelId="{2FA0036A-330C-44E5-A1AD-583C4FD98C9F}" type="presParOf" srcId="{6B1C625B-E164-4B79-A973-14BC3AFCB224}" destId="{BBA44BF4-4313-4E67-BA19-05E63AED1FEB}" srcOrd="25" destOrd="0" presId="urn:microsoft.com/office/officeart/2005/8/layout/cycle6"/>
    <dgm:cxn modelId="{23419957-65F3-447C-8968-B610AF7B36FB}" type="presParOf" srcId="{6B1C625B-E164-4B79-A973-14BC3AFCB224}" destId="{6C98CE8D-DE74-4672-B237-5F1A02180939}" srcOrd="26" destOrd="0" presId="urn:microsoft.com/office/officeart/2005/8/layout/cycle6"/>
    <dgm:cxn modelId="{EF743C0A-9727-4A95-B63C-B06EA0C32356}" type="presParOf" srcId="{6B1C625B-E164-4B79-A973-14BC3AFCB224}" destId="{2FAEC792-58FB-4B70-8E24-16BA6C1A4844}" srcOrd="27" destOrd="0" presId="urn:microsoft.com/office/officeart/2005/8/layout/cycle6"/>
    <dgm:cxn modelId="{FDC58682-00CF-4433-8DD9-76963CB4FCA9}" type="presParOf" srcId="{6B1C625B-E164-4B79-A973-14BC3AFCB224}" destId="{10A284C4-AF3C-400F-8288-E37ECC42AD6D}" srcOrd="28" destOrd="0" presId="urn:microsoft.com/office/officeart/2005/8/layout/cycle6"/>
    <dgm:cxn modelId="{A5ECFE71-3490-453B-B26D-CFCBA0A952EF}" type="presParOf" srcId="{6B1C625B-E164-4B79-A973-14BC3AFCB224}" destId="{E933BD6A-0611-4108-BB6B-1CBA46585018}" srcOrd="29" destOrd="0" presId="urn:microsoft.com/office/officeart/2005/8/layout/cycle6"/>
    <dgm:cxn modelId="{25FDEB01-BCEA-44D9-ABED-306036E86D1F}" type="presParOf" srcId="{6B1C625B-E164-4B79-A973-14BC3AFCB224}" destId="{8F350919-866F-481C-A53D-F44BC81E7586}" srcOrd="30" destOrd="0" presId="urn:microsoft.com/office/officeart/2005/8/layout/cycle6"/>
    <dgm:cxn modelId="{36D81BB9-1129-4279-B01E-BAB7E561F60B}" type="presParOf" srcId="{6B1C625B-E164-4B79-A973-14BC3AFCB224}" destId="{13C28FB3-86C1-438B-8F07-2624483043F4}" srcOrd="31" destOrd="0" presId="urn:microsoft.com/office/officeart/2005/8/layout/cycle6"/>
    <dgm:cxn modelId="{E0E668B6-D061-4181-B8D9-4D23B65FD82B}" type="presParOf" srcId="{6B1C625B-E164-4B79-A973-14BC3AFCB224}" destId="{AC2A226B-AC94-486F-AA80-7DCEF78F87A8}" srcOrd="32" destOrd="0" presId="urn:microsoft.com/office/officeart/2005/8/layout/cycle6"/>
    <dgm:cxn modelId="{A13CC78C-A985-40BF-AB1C-10B2944B449B}" type="presParOf" srcId="{6B1C625B-E164-4B79-A973-14BC3AFCB224}" destId="{81152015-85F5-47EE-BCB1-F9735A7B43F1}" srcOrd="33" destOrd="0" presId="urn:microsoft.com/office/officeart/2005/8/layout/cycle6"/>
    <dgm:cxn modelId="{D7E93DCA-E9E5-4F4E-93E9-B01E9712B563}" type="presParOf" srcId="{6B1C625B-E164-4B79-A973-14BC3AFCB224}" destId="{B84B7736-E898-4030-929D-C25A044840E3}" srcOrd="34" destOrd="0" presId="urn:microsoft.com/office/officeart/2005/8/layout/cycle6"/>
    <dgm:cxn modelId="{DA2B8729-D57C-4E3C-8293-9F91981C4D76}" type="presParOf" srcId="{6B1C625B-E164-4B79-A973-14BC3AFCB224}" destId="{17CCB44B-91BB-4E42-8589-700BBE05E73F}" srcOrd="35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20CEEE-2FE5-4969-94CD-D8DACF9B78E2}" type="doc">
      <dgm:prSet loTypeId="urn:microsoft.com/office/officeart/2005/8/layout/cycle6" loCatId="cycl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pt-BR"/>
        </a:p>
      </dgm:t>
    </dgm:pt>
    <dgm:pt modelId="{0E869CAD-344F-4FEA-AF8F-A632D7FE7071}">
      <dgm:prSet custT="1"/>
      <dgm:spPr/>
      <dgm:t>
        <a:bodyPr/>
        <a:lstStyle/>
        <a:p>
          <a:pPr rtl="0"/>
          <a:r>
            <a:rPr lang="pt-BR" sz="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Angiospermas da Mata Atlântica</a:t>
          </a:r>
          <a:endParaRPr lang="pt-BR" sz="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1F950C-DD00-4223-9AF5-27B62A03D352}" type="parTrans" cxnId="{E372BBB2-4E3E-4485-9AB3-B57928E1A37F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7B7A101-FD04-4577-A0FB-57D1B06F083D}" type="sibTrans" cxnId="{E372BBB2-4E3E-4485-9AB3-B57928E1A37F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BE1CDC-3447-4A1D-9FDF-F05652296CF9}">
      <dgm:prSet custT="1"/>
      <dgm:spPr/>
      <dgm:t>
        <a:bodyPr/>
        <a:lstStyle/>
        <a:p>
          <a:pPr rtl="0"/>
          <a:r>
            <a:rPr lang="pt-BR" sz="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Fabaceae</a:t>
          </a:r>
          <a:r>
            <a:rPr lang="pt-BR" sz="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da Mata Atlântica</a:t>
          </a:r>
          <a:endParaRPr lang="pt-BR" sz="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8870D81-CE6D-47F1-8592-92EA7075DD39}" type="parTrans" cxnId="{65D3DA57-65F3-4B25-A2FF-B694C05CAA57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82BF163-FD64-4D0D-B85D-6118348B04BD}" type="sibTrans" cxnId="{65D3DA57-65F3-4B25-A2FF-B694C05CAA57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4D92A64-7F06-40CD-A172-E859F3888180}">
      <dgm:prSet custT="1"/>
      <dgm:spPr/>
      <dgm:t>
        <a:bodyPr/>
        <a:lstStyle/>
        <a:p>
          <a:pPr rtl="0"/>
          <a:r>
            <a:rPr lang="pt-BR" sz="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Flora do Nordeste</a:t>
          </a:r>
          <a:endParaRPr lang="pt-BR" sz="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C7FC7DC-CB50-4922-B054-EA6234672D4F}" type="parTrans" cxnId="{059F0522-0EBD-49D3-AD76-974F8830DC5B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DFF0321-9C0E-4A86-854F-8C8307D49831}" type="sibTrans" cxnId="{059F0522-0EBD-49D3-AD76-974F8830DC5B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CE74BD2-8017-4144-8DCC-2D65D1A881A1}">
      <dgm:prSet custT="1"/>
      <dgm:spPr/>
      <dgm:t>
        <a:bodyPr/>
        <a:lstStyle/>
        <a:p>
          <a:pPr rtl="0"/>
          <a:r>
            <a:rPr lang="pt-BR" sz="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Flora do Acre</a:t>
          </a:r>
          <a:endParaRPr lang="pt-BR" sz="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CF652F1-F258-4276-A6BF-E9006185909C}" type="parTrans" cxnId="{87E9A7AF-FCBF-41BD-9AF2-CE5125C480A1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A58211-4FBB-4EFD-A367-36DC81F2B6C2}" type="sibTrans" cxnId="{87E9A7AF-FCBF-41BD-9AF2-CE5125C480A1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5D0A265-EB70-49FF-B463-0AE9AAAAD88A}">
      <dgm:prSet custT="1"/>
      <dgm:spPr/>
      <dgm:t>
        <a:bodyPr/>
        <a:lstStyle/>
        <a:p>
          <a:pPr rtl="0"/>
          <a:r>
            <a:rPr lang="pt-BR" sz="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Flora do Semi-Árido</a:t>
          </a:r>
          <a:endParaRPr lang="pt-BR" sz="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E5D1417-703F-4E1A-98B7-8042A7D61C56}" type="parTrans" cxnId="{EA004284-69D4-40CC-9208-1227EB83F501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3B10D3-05C8-4E1F-A7C4-DF0D619DDF34}" type="sibTrans" cxnId="{EA004284-69D4-40CC-9208-1227EB83F501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D1D1BBC-B70D-4352-88C8-10C6F095671F}">
      <dgm:prSet custT="1"/>
      <dgm:spPr/>
      <dgm:t>
        <a:bodyPr/>
        <a:lstStyle/>
        <a:p>
          <a:pPr rtl="0"/>
          <a:r>
            <a:rPr lang="pt-BR" sz="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Flora do Cerrado</a:t>
          </a:r>
          <a:endParaRPr lang="pt-BR" sz="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F687903-1EDE-4DDC-A7C0-6FB2947AFE6B}" type="parTrans" cxnId="{252E4996-E751-45CF-A834-CF72D154AD6B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04B98C-747D-414C-B57D-519AAC36E7B3}" type="sibTrans" cxnId="{252E4996-E751-45CF-A834-CF72D154AD6B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8AC3527-E9B7-423D-9B82-F2814B92B1C7}">
      <dgm:prSet custT="1"/>
      <dgm:spPr/>
      <dgm:t>
        <a:bodyPr/>
        <a:lstStyle/>
        <a:p>
          <a:pPr rtl="0"/>
          <a:r>
            <a:rPr lang="pt-BR" sz="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Kew Gardens</a:t>
          </a:r>
          <a:endParaRPr lang="pt-BR" sz="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8CF949D-143E-4A42-9F2A-40E1C035EB9E}" type="parTrans" cxnId="{43323934-105D-49BD-BF60-A521801A7F3E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1C53FF4-2A94-4108-B953-1E8893F1F311}" type="sibTrans" cxnId="{43323934-105D-49BD-BF60-A521801A7F3E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A939AF-1519-4846-91DC-6A87132D9F48}">
      <dgm:prSet custT="1"/>
      <dgm:spPr/>
      <dgm:t>
        <a:bodyPr/>
        <a:lstStyle/>
        <a:p>
          <a:pPr rtl="0"/>
          <a:r>
            <a:rPr lang="pt-BR" sz="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Typus</a:t>
          </a:r>
          <a:r>
            <a:rPr lang="pt-BR" sz="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RB</a:t>
          </a:r>
          <a:endParaRPr lang="pt-BR" sz="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B45AFAA-D4DC-4A4A-8886-A2B2D3648932}" type="parTrans" cxnId="{28D74627-5682-4E8A-A674-824244B8F980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C33037-AA29-4EC2-951E-C8C23F03F78D}" type="sibTrans" cxnId="{28D74627-5682-4E8A-A674-824244B8F980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E6B9A78-6345-4B0B-99BC-066103BE8FB3}">
      <dgm:prSet custT="1"/>
      <dgm:spPr/>
      <dgm:t>
        <a:bodyPr/>
        <a:lstStyle/>
        <a:p>
          <a:pPr rtl="0"/>
          <a:r>
            <a:rPr lang="pt-BR" sz="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Mike Hopkins</a:t>
          </a:r>
          <a:endParaRPr lang="pt-BR" sz="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546A438-F422-4F93-ABBD-340C373925AF}" type="parTrans" cxnId="{B2E64391-B04A-4339-AD8B-996076DA9AC7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DDD659D-B3AD-46B4-A0B3-D2131BCC7BF7}" type="sibTrans" cxnId="{B2E64391-B04A-4339-AD8B-996076DA9AC7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934DCEC-753C-4905-BDAD-A1705A383496}">
      <dgm:prSet custT="1"/>
      <dgm:spPr/>
      <dgm:t>
        <a:bodyPr/>
        <a:lstStyle/>
        <a:p>
          <a:pPr rtl="0"/>
          <a:r>
            <a:rPr lang="pt-BR" sz="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Algas (Várias)</a:t>
          </a:r>
          <a:endParaRPr lang="pt-BR" sz="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854B01A-FE42-46CC-85ED-468E3BA469D3}" type="parTrans" cxnId="{D74FE614-DDA2-4BE7-A424-48F0DF8D8282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9181C2D-1374-4431-B491-CEE4D84795F1}" type="sibTrans" cxnId="{D74FE614-DDA2-4BE7-A424-48F0DF8D8282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C32453D-03F9-490A-9D9D-86189DDBB3DF}">
      <dgm:prSet custT="1"/>
      <dgm:spPr/>
      <dgm:t>
        <a:bodyPr/>
        <a:lstStyle/>
        <a:p>
          <a:pPr rtl="0"/>
          <a:r>
            <a:rPr lang="pt-BR" sz="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Musgos</a:t>
          </a:r>
          <a:endParaRPr lang="pt-BR" sz="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3806A3-689F-48D4-9AF7-0C056580C81F}" type="parTrans" cxnId="{DC9BA76E-38F7-41E2-98E9-1AB7BB56F8BE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2252052-5995-49E8-8FBA-C39053BB51FE}" type="sibTrans" cxnId="{DC9BA76E-38F7-41E2-98E9-1AB7BB56F8BE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FA21EE7-4FC6-434D-8E1C-E669E020274D}">
      <dgm:prSet custT="1"/>
      <dgm:spPr/>
      <dgm:t>
        <a:bodyPr/>
        <a:lstStyle/>
        <a:p>
          <a:pPr rtl="0"/>
          <a:r>
            <a:rPr lang="pt-BR" sz="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Antoceros</a:t>
          </a:r>
          <a:endParaRPr lang="pt-BR" sz="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8FE9090-B872-4253-ADA9-96C2F2DB0105}" type="parTrans" cxnId="{1114E1A4-423C-4DE4-9EEC-4A845657543E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FBF4D97-BA3B-42AB-A75F-6DBDC2D69798}" type="sibTrans" cxnId="{1114E1A4-423C-4DE4-9EEC-4A845657543E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1C625B-E164-4B79-A973-14BC3AFCB224}" type="pres">
      <dgm:prSet presAssocID="{7420CEEE-2FE5-4969-94CD-D8DACF9B78E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F9838419-70F9-4E4F-B9A1-6DE0593BCBB3}" type="pres">
      <dgm:prSet presAssocID="{0E869CAD-344F-4FEA-AF8F-A632D7FE7071}" presName="node" presStyleLbl="node1" presStyleIdx="0" presStyleCnt="1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291684D-00B2-4EAC-AFF0-3FF27812FFCD}" type="pres">
      <dgm:prSet presAssocID="{0E869CAD-344F-4FEA-AF8F-A632D7FE7071}" presName="spNode" presStyleCnt="0"/>
      <dgm:spPr/>
      <dgm:t>
        <a:bodyPr/>
        <a:lstStyle/>
        <a:p>
          <a:endParaRPr lang="pt-BR"/>
        </a:p>
      </dgm:t>
    </dgm:pt>
    <dgm:pt modelId="{137DEF66-C08C-4E45-9FFC-5F4C795BC0E3}" type="pres">
      <dgm:prSet presAssocID="{F7B7A101-FD04-4577-A0FB-57D1B06F083D}" presName="sibTrans" presStyleLbl="sibTrans1D1" presStyleIdx="0" presStyleCnt="12"/>
      <dgm:spPr/>
      <dgm:t>
        <a:bodyPr/>
        <a:lstStyle/>
        <a:p>
          <a:endParaRPr lang="pt-BR"/>
        </a:p>
      </dgm:t>
    </dgm:pt>
    <dgm:pt modelId="{FD54CDEB-3CFD-48F6-B042-1DAE22AFC259}" type="pres">
      <dgm:prSet presAssocID="{5BBE1CDC-3447-4A1D-9FDF-F05652296CF9}" presName="node" presStyleLbl="node1" presStyleIdx="1" presStyleCnt="1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28FAA37-57C0-499C-A472-6C18EE9382B7}" type="pres">
      <dgm:prSet presAssocID="{5BBE1CDC-3447-4A1D-9FDF-F05652296CF9}" presName="spNode" presStyleCnt="0"/>
      <dgm:spPr/>
      <dgm:t>
        <a:bodyPr/>
        <a:lstStyle/>
        <a:p>
          <a:endParaRPr lang="pt-BR"/>
        </a:p>
      </dgm:t>
    </dgm:pt>
    <dgm:pt modelId="{8F8715A5-3B16-470A-B8E2-B55272E8CA06}" type="pres">
      <dgm:prSet presAssocID="{C82BF163-FD64-4D0D-B85D-6118348B04BD}" presName="sibTrans" presStyleLbl="sibTrans1D1" presStyleIdx="1" presStyleCnt="12"/>
      <dgm:spPr/>
      <dgm:t>
        <a:bodyPr/>
        <a:lstStyle/>
        <a:p>
          <a:endParaRPr lang="pt-BR"/>
        </a:p>
      </dgm:t>
    </dgm:pt>
    <dgm:pt modelId="{0233B8C9-29D6-4C14-8F5D-E2CD941F5548}" type="pres">
      <dgm:prSet presAssocID="{A4D92A64-7F06-40CD-A172-E859F3888180}" presName="node" presStyleLbl="node1" presStyleIdx="2" presStyleCnt="1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6DDE453-AB78-42F3-811C-7DA853AAC3B9}" type="pres">
      <dgm:prSet presAssocID="{A4D92A64-7F06-40CD-A172-E859F3888180}" presName="spNode" presStyleCnt="0"/>
      <dgm:spPr/>
      <dgm:t>
        <a:bodyPr/>
        <a:lstStyle/>
        <a:p>
          <a:endParaRPr lang="pt-BR"/>
        </a:p>
      </dgm:t>
    </dgm:pt>
    <dgm:pt modelId="{921AE16B-AA24-4841-841B-2B80970E79BE}" type="pres">
      <dgm:prSet presAssocID="{BDFF0321-9C0E-4A86-854F-8C8307D49831}" presName="sibTrans" presStyleLbl="sibTrans1D1" presStyleIdx="2" presStyleCnt="12"/>
      <dgm:spPr/>
      <dgm:t>
        <a:bodyPr/>
        <a:lstStyle/>
        <a:p>
          <a:endParaRPr lang="pt-BR"/>
        </a:p>
      </dgm:t>
    </dgm:pt>
    <dgm:pt modelId="{1EACB4AF-C64C-4A79-91B5-DE5656C5093B}" type="pres">
      <dgm:prSet presAssocID="{BCE74BD2-8017-4144-8DCC-2D65D1A881A1}" presName="node" presStyleLbl="node1" presStyleIdx="3" presStyleCnt="1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C8150F9-FE5A-4DFA-AA37-54FDB38D08BF}" type="pres">
      <dgm:prSet presAssocID="{BCE74BD2-8017-4144-8DCC-2D65D1A881A1}" presName="spNode" presStyleCnt="0"/>
      <dgm:spPr/>
      <dgm:t>
        <a:bodyPr/>
        <a:lstStyle/>
        <a:p>
          <a:endParaRPr lang="pt-BR"/>
        </a:p>
      </dgm:t>
    </dgm:pt>
    <dgm:pt modelId="{D7E9EFEE-B8CB-4D9A-B054-25C0B99E5420}" type="pres">
      <dgm:prSet presAssocID="{5BA58211-4FBB-4EFD-A367-36DC81F2B6C2}" presName="sibTrans" presStyleLbl="sibTrans1D1" presStyleIdx="3" presStyleCnt="12"/>
      <dgm:spPr/>
      <dgm:t>
        <a:bodyPr/>
        <a:lstStyle/>
        <a:p>
          <a:endParaRPr lang="pt-BR"/>
        </a:p>
      </dgm:t>
    </dgm:pt>
    <dgm:pt modelId="{644FE738-B2A1-49F9-A126-5FD613A82F46}" type="pres">
      <dgm:prSet presAssocID="{95D0A265-EB70-49FF-B463-0AE9AAAAD88A}" presName="node" presStyleLbl="node1" presStyleIdx="4" presStyleCnt="1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8DEEDA6-0287-4A0E-9899-CFA330226227}" type="pres">
      <dgm:prSet presAssocID="{95D0A265-EB70-49FF-B463-0AE9AAAAD88A}" presName="spNode" presStyleCnt="0"/>
      <dgm:spPr/>
      <dgm:t>
        <a:bodyPr/>
        <a:lstStyle/>
        <a:p>
          <a:endParaRPr lang="pt-BR"/>
        </a:p>
      </dgm:t>
    </dgm:pt>
    <dgm:pt modelId="{CE294602-431A-44A2-B306-60AC21D3EFC8}" type="pres">
      <dgm:prSet presAssocID="{E13B10D3-05C8-4E1F-A7C4-DF0D619DDF34}" presName="sibTrans" presStyleLbl="sibTrans1D1" presStyleIdx="4" presStyleCnt="12"/>
      <dgm:spPr/>
      <dgm:t>
        <a:bodyPr/>
        <a:lstStyle/>
        <a:p>
          <a:endParaRPr lang="pt-BR"/>
        </a:p>
      </dgm:t>
    </dgm:pt>
    <dgm:pt modelId="{95945ACA-9144-48B0-97F5-623D54775AFD}" type="pres">
      <dgm:prSet presAssocID="{4D1D1BBC-B70D-4352-88C8-10C6F095671F}" presName="node" presStyleLbl="node1" presStyleIdx="5" presStyleCnt="1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EA4F68A-9B86-4D49-AD43-68AB9340BDD4}" type="pres">
      <dgm:prSet presAssocID="{4D1D1BBC-B70D-4352-88C8-10C6F095671F}" presName="spNode" presStyleCnt="0"/>
      <dgm:spPr/>
      <dgm:t>
        <a:bodyPr/>
        <a:lstStyle/>
        <a:p>
          <a:endParaRPr lang="pt-BR"/>
        </a:p>
      </dgm:t>
    </dgm:pt>
    <dgm:pt modelId="{15752F7D-2FA8-4AC5-B109-6E41B2F5B9B8}" type="pres">
      <dgm:prSet presAssocID="{3B04B98C-747D-414C-B57D-519AAC36E7B3}" presName="sibTrans" presStyleLbl="sibTrans1D1" presStyleIdx="5" presStyleCnt="12"/>
      <dgm:spPr/>
      <dgm:t>
        <a:bodyPr/>
        <a:lstStyle/>
        <a:p>
          <a:endParaRPr lang="pt-BR"/>
        </a:p>
      </dgm:t>
    </dgm:pt>
    <dgm:pt modelId="{13048C1C-176F-4F29-9B12-CD5F8C85B4A5}" type="pres">
      <dgm:prSet presAssocID="{88AC3527-E9B7-423D-9B82-F2814B92B1C7}" presName="node" presStyleLbl="node1" presStyleIdx="6" presStyleCnt="1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FAAF5F2-E29A-4E0C-A090-EEFB36F54028}" type="pres">
      <dgm:prSet presAssocID="{88AC3527-E9B7-423D-9B82-F2814B92B1C7}" presName="spNode" presStyleCnt="0"/>
      <dgm:spPr/>
      <dgm:t>
        <a:bodyPr/>
        <a:lstStyle/>
        <a:p>
          <a:endParaRPr lang="pt-BR"/>
        </a:p>
      </dgm:t>
    </dgm:pt>
    <dgm:pt modelId="{7A9BD132-479D-439B-857B-50E0CF5F1CFC}" type="pres">
      <dgm:prSet presAssocID="{41C53FF4-2A94-4108-B953-1E8893F1F311}" presName="sibTrans" presStyleLbl="sibTrans1D1" presStyleIdx="6" presStyleCnt="12"/>
      <dgm:spPr/>
      <dgm:t>
        <a:bodyPr/>
        <a:lstStyle/>
        <a:p>
          <a:endParaRPr lang="pt-BR"/>
        </a:p>
      </dgm:t>
    </dgm:pt>
    <dgm:pt modelId="{FD266C79-2100-4699-8896-88625344CF64}" type="pres">
      <dgm:prSet presAssocID="{A5A939AF-1519-4846-91DC-6A87132D9F48}" presName="node" presStyleLbl="node1" presStyleIdx="7" presStyleCnt="1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585B8EE-EA34-4B85-87FD-14180D6044B4}" type="pres">
      <dgm:prSet presAssocID="{A5A939AF-1519-4846-91DC-6A87132D9F48}" presName="spNode" presStyleCnt="0"/>
      <dgm:spPr/>
      <dgm:t>
        <a:bodyPr/>
        <a:lstStyle/>
        <a:p>
          <a:endParaRPr lang="pt-BR"/>
        </a:p>
      </dgm:t>
    </dgm:pt>
    <dgm:pt modelId="{AC854BB1-067D-4F85-9DCD-3849AC71FD18}" type="pres">
      <dgm:prSet presAssocID="{97C33037-AA29-4EC2-951E-C8C23F03F78D}" presName="sibTrans" presStyleLbl="sibTrans1D1" presStyleIdx="7" presStyleCnt="12"/>
      <dgm:spPr/>
      <dgm:t>
        <a:bodyPr/>
        <a:lstStyle/>
        <a:p>
          <a:endParaRPr lang="pt-BR"/>
        </a:p>
      </dgm:t>
    </dgm:pt>
    <dgm:pt modelId="{E187E6A1-F07C-41F3-AA52-DE249E1889C4}" type="pres">
      <dgm:prSet presAssocID="{4E6B9A78-6345-4B0B-99BC-066103BE8FB3}" presName="node" presStyleLbl="node1" presStyleIdx="8" presStyleCnt="1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200CFAE-F36E-4223-96FF-6B3668EFF867}" type="pres">
      <dgm:prSet presAssocID="{4E6B9A78-6345-4B0B-99BC-066103BE8FB3}" presName="spNode" presStyleCnt="0"/>
      <dgm:spPr/>
      <dgm:t>
        <a:bodyPr/>
        <a:lstStyle/>
        <a:p>
          <a:endParaRPr lang="pt-BR"/>
        </a:p>
      </dgm:t>
    </dgm:pt>
    <dgm:pt modelId="{04C2A7D1-C314-42F5-B228-58CCD2EFDFE9}" type="pres">
      <dgm:prSet presAssocID="{ADDD659D-B3AD-46B4-A0B3-D2131BCC7BF7}" presName="sibTrans" presStyleLbl="sibTrans1D1" presStyleIdx="8" presStyleCnt="12"/>
      <dgm:spPr/>
      <dgm:t>
        <a:bodyPr/>
        <a:lstStyle/>
        <a:p>
          <a:endParaRPr lang="pt-BR"/>
        </a:p>
      </dgm:t>
    </dgm:pt>
    <dgm:pt modelId="{E1046B2D-00C4-466B-9FAD-98BC0E40D517}" type="pres">
      <dgm:prSet presAssocID="{3934DCEC-753C-4905-BDAD-A1705A383496}" presName="node" presStyleLbl="node1" presStyleIdx="9" presStyleCnt="1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25E24CF-5457-48AC-AAC3-004A721465C3}" type="pres">
      <dgm:prSet presAssocID="{3934DCEC-753C-4905-BDAD-A1705A383496}" presName="spNode" presStyleCnt="0"/>
      <dgm:spPr/>
      <dgm:t>
        <a:bodyPr/>
        <a:lstStyle/>
        <a:p>
          <a:endParaRPr lang="pt-BR"/>
        </a:p>
      </dgm:t>
    </dgm:pt>
    <dgm:pt modelId="{150D3704-85E5-432F-9D23-221FD9D1CDFB}" type="pres">
      <dgm:prSet presAssocID="{49181C2D-1374-4431-B491-CEE4D84795F1}" presName="sibTrans" presStyleLbl="sibTrans1D1" presStyleIdx="9" presStyleCnt="12"/>
      <dgm:spPr/>
      <dgm:t>
        <a:bodyPr/>
        <a:lstStyle/>
        <a:p>
          <a:endParaRPr lang="pt-BR"/>
        </a:p>
      </dgm:t>
    </dgm:pt>
    <dgm:pt modelId="{73458674-7124-4F8F-ACCD-4AA82F415664}" type="pres">
      <dgm:prSet presAssocID="{9C32453D-03F9-490A-9D9D-86189DDBB3DF}" presName="node" presStyleLbl="node1" presStyleIdx="10" presStyleCnt="1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005B259-FB62-4CD3-A26A-CEEB37707A72}" type="pres">
      <dgm:prSet presAssocID="{9C32453D-03F9-490A-9D9D-86189DDBB3DF}" presName="spNode" presStyleCnt="0"/>
      <dgm:spPr/>
      <dgm:t>
        <a:bodyPr/>
        <a:lstStyle/>
        <a:p>
          <a:endParaRPr lang="pt-BR"/>
        </a:p>
      </dgm:t>
    </dgm:pt>
    <dgm:pt modelId="{36B5385C-FC1E-48FA-B0BE-C04D71C8F01B}" type="pres">
      <dgm:prSet presAssocID="{02252052-5995-49E8-8FBA-C39053BB51FE}" presName="sibTrans" presStyleLbl="sibTrans1D1" presStyleIdx="10" presStyleCnt="12"/>
      <dgm:spPr/>
      <dgm:t>
        <a:bodyPr/>
        <a:lstStyle/>
        <a:p>
          <a:endParaRPr lang="pt-BR"/>
        </a:p>
      </dgm:t>
    </dgm:pt>
    <dgm:pt modelId="{CC8B6123-59BB-4815-8A14-A8CB939F949C}" type="pres">
      <dgm:prSet presAssocID="{DFA21EE7-4FC6-434D-8E1C-E669E020274D}" presName="node" presStyleLbl="node1" presStyleIdx="11" presStyleCnt="1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72F7DFA-8290-44EF-84D4-E345DE138A69}" type="pres">
      <dgm:prSet presAssocID="{DFA21EE7-4FC6-434D-8E1C-E669E020274D}" presName="spNode" presStyleCnt="0"/>
      <dgm:spPr/>
      <dgm:t>
        <a:bodyPr/>
        <a:lstStyle/>
        <a:p>
          <a:endParaRPr lang="pt-BR"/>
        </a:p>
      </dgm:t>
    </dgm:pt>
    <dgm:pt modelId="{86A27597-AC01-475A-BEC8-65AE4FF3C872}" type="pres">
      <dgm:prSet presAssocID="{4FBF4D97-BA3B-42AB-A75F-6DBDC2D69798}" presName="sibTrans" presStyleLbl="sibTrans1D1" presStyleIdx="11" presStyleCnt="12"/>
      <dgm:spPr/>
      <dgm:t>
        <a:bodyPr/>
        <a:lstStyle/>
        <a:p>
          <a:endParaRPr lang="pt-BR"/>
        </a:p>
      </dgm:t>
    </dgm:pt>
  </dgm:ptLst>
  <dgm:cxnLst>
    <dgm:cxn modelId="{3CFF27F1-716A-406A-AA5C-7B439E6FEF1D}" type="presOf" srcId="{02252052-5995-49E8-8FBA-C39053BB51FE}" destId="{36B5385C-FC1E-48FA-B0BE-C04D71C8F01B}" srcOrd="0" destOrd="0" presId="urn:microsoft.com/office/officeart/2005/8/layout/cycle6"/>
    <dgm:cxn modelId="{EA004284-69D4-40CC-9208-1227EB83F501}" srcId="{7420CEEE-2FE5-4969-94CD-D8DACF9B78E2}" destId="{95D0A265-EB70-49FF-B463-0AE9AAAAD88A}" srcOrd="4" destOrd="0" parTransId="{CE5D1417-703F-4E1A-98B7-8042A7D61C56}" sibTransId="{E13B10D3-05C8-4E1F-A7C4-DF0D619DDF34}"/>
    <dgm:cxn modelId="{252E4996-E751-45CF-A834-CF72D154AD6B}" srcId="{7420CEEE-2FE5-4969-94CD-D8DACF9B78E2}" destId="{4D1D1BBC-B70D-4352-88C8-10C6F095671F}" srcOrd="5" destOrd="0" parTransId="{EF687903-1EDE-4DDC-A7C0-6FB2947AFE6B}" sibTransId="{3B04B98C-747D-414C-B57D-519AAC36E7B3}"/>
    <dgm:cxn modelId="{B3C74CAE-F78A-4612-B9EA-BAAC656923D3}" type="presOf" srcId="{5BA58211-4FBB-4EFD-A367-36DC81F2B6C2}" destId="{D7E9EFEE-B8CB-4D9A-B054-25C0B99E5420}" srcOrd="0" destOrd="0" presId="urn:microsoft.com/office/officeart/2005/8/layout/cycle6"/>
    <dgm:cxn modelId="{16A58640-89B2-4C12-8498-3DB576BA037B}" type="presOf" srcId="{F7B7A101-FD04-4577-A0FB-57D1B06F083D}" destId="{137DEF66-C08C-4E45-9FFC-5F4C795BC0E3}" srcOrd="0" destOrd="0" presId="urn:microsoft.com/office/officeart/2005/8/layout/cycle6"/>
    <dgm:cxn modelId="{87E9A7AF-FCBF-41BD-9AF2-CE5125C480A1}" srcId="{7420CEEE-2FE5-4969-94CD-D8DACF9B78E2}" destId="{BCE74BD2-8017-4144-8DCC-2D65D1A881A1}" srcOrd="3" destOrd="0" parTransId="{8CF652F1-F258-4276-A6BF-E9006185909C}" sibTransId="{5BA58211-4FBB-4EFD-A367-36DC81F2B6C2}"/>
    <dgm:cxn modelId="{A3D12D13-467D-4EE8-A0EE-C0017AE35A55}" type="presOf" srcId="{4E6B9A78-6345-4B0B-99BC-066103BE8FB3}" destId="{E187E6A1-F07C-41F3-AA52-DE249E1889C4}" srcOrd="0" destOrd="0" presId="urn:microsoft.com/office/officeart/2005/8/layout/cycle6"/>
    <dgm:cxn modelId="{1151F296-6FDD-47D0-83B0-BF74128620CF}" type="presOf" srcId="{0E869CAD-344F-4FEA-AF8F-A632D7FE7071}" destId="{F9838419-70F9-4E4F-B9A1-6DE0593BCBB3}" srcOrd="0" destOrd="0" presId="urn:microsoft.com/office/officeart/2005/8/layout/cycle6"/>
    <dgm:cxn modelId="{48637E69-F015-4B14-A141-ECB7E88B972D}" type="presOf" srcId="{3934DCEC-753C-4905-BDAD-A1705A383496}" destId="{E1046B2D-00C4-466B-9FAD-98BC0E40D517}" srcOrd="0" destOrd="0" presId="urn:microsoft.com/office/officeart/2005/8/layout/cycle6"/>
    <dgm:cxn modelId="{38887FAE-D756-48BB-8809-DCE66532F7EC}" type="presOf" srcId="{E13B10D3-05C8-4E1F-A7C4-DF0D619DDF34}" destId="{CE294602-431A-44A2-B306-60AC21D3EFC8}" srcOrd="0" destOrd="0" presId="urn:microsoft.com/office/officeart/2005/8/layout/cycle6"/>
    <dgm:cxn modelId="{059F0522-0EBD-49D3-AD76-974F8830DC5B}" srcId="{7420CEEE-2FE5-4969-94CD-D8DACF9B78E2}" destId="{A4D92A64-7F06-40CD-A172-E859F3888180}" srcOrd="2" destOrd="0" parTransId="{0C7FC7DC-CB50-4922-B054-EA6234672D4F}" sibTransId="{BDFF0321-9C0E-4A86-854F-8C8307D49831}"/>
    <dgm:cxn modelId="{1675C8C3-F76B-4086-B2BA-37BBA1B7BF63}" type="presOf" srcId="{C82BF163-FD64-4D0D-B85D-6118348B04BD}" destId="{8F8715A5-3B16-470A-B8E2-B55272E8CA06}" srcOrd="0" destOrd="0" presId="urn:microsoft.com/office/officeart/2005/8/layout/cycle6"/>
    <dgm:cxn modelId="{0380018D-5C5B-4B68-AB76-7D6091AED058}" type="presOf" srcId="{ADDD659D-B3AD-46B4-A0B3-D2131BCC7BF7}" destId="{04C2A7D1-C314-42F5-B228-58CCD2EFDFE9}" srcOrd="0" destOrd="0" presId="urn:microsoft.com/office/officeart/2005/8/layout/cycle6"/>
    <dgm:cxn modelId="{1D545966-BFAA-48D2-8568-135FF0E5E345}" type="presOf" srcId="{DFA21EE7-4FC6-434D-8E1C-E669E020274D}" destId="{CC8B6123-59BB-4815-8A14-A8CB939F949C}" srcOrd="0" destOrd="0" presId="urn:microsoft.com/office/officeart/2005/8/layout/cycle6"/>
    <dgm:cxn modelId="{EB91D1FD-04FE-4A8B-B09D-3AA37A7B811A}" type="presOf" srcId="{BDFF0321-9C0E-4A86-854F-8C8307D49831}" destId="{921AE16B-AA24-4841-841B-2B80970E79BE}" srcOrd="0" destOrd="0" presId="urn:microsoft.com/office/officeart/2005/8/layout/cycle6"/>
    <dgm:cxn modelId="{B2E64391-B04A-4339-AD8B-996076DA9AC7}" srcId="{7420CEEE-2FE5-4969-94CD-D8DACF9B78E2}" destId="{4E6B9A78-6345-4B0B-99BC-066103BE8FB3}" srcOrd="8" destOrd="0" parTransId="{E546A438-F422-4F93-ABBD-340C373925AF}" sibTransId="{ADDD659D-B3AD-46B4-A0B3-D2131BCC7BF7}"/>
    <dgm:cxn modelId="{D74FE614-DDA2-4BE7-A424-48F0DF8D8282}" srcId="{7420CEEE-2FE5-4969-94CD-D8DACF9B78E2}" destId="{3934DCEC-753C-4905-BDAD-A1705A383496}" srcOrd="9" destOrd="0" parTransId="{B854B01A-FE42-46CC-85ED-468E3BA469D3}" sibTransId="{49181C2D-1374-4431-B491-CEE4D84795F1}"/>
    <dgm:cxn modelId="{7DF4D74C-2F89-4C7D-8998-C352D96C0A25}" type="presOf" srcId="{7420CEEE-2FE5-4969-94CD-D8DACF9B78E2}" destId="{6B1C625B-E164-4B79-A973-14BC3AFCB224}" srcOrd="0" destOrd="0" presId="urn:microsoft.com/office/officeart/2005/8/layout/cycle6"/>
    <dgm:cxn modelId="{3AFB32DD-18E9-44A2-B9A0-A5AF041736BD}" type="presOf" srcId="{9C32453D-03F9-490A-9D9D-86189DDBB3DF}" destId="{73458674-7124-4F8F-ACCD-4AA82F415664}" srcOrd="0" destOrd="0" presId="urn:microsoft.com/office/officeart/2005/8/layout/cycle6"/>
    <dgm:cxn modelId="{E90068E0-E392-403E-9048-2C7836F0AFED}" type="presOf" srcId="{49181C2D-1374-4431-B491-CEE4D84795F1}" destId="{150D3704-85E5-432F-9D23-221FD9D1CDFB}" srcOrd="0" destOrd="0" presId="urn:microsoft.com/office/officeart/2005/8/layout/cycle6"/>
    <dgm:cxn modelId="{DDC6A9B6-7679-4F8A-BBEC-A3AD8B555697}" type="presOf" srcId="{A4D92A64-7F06-40CD-A172-E859F3888180}" destId="{0233B8C9-29D6-4C14-8F5D-E2CD941F5548}" srcOrd="0" destOrd="0" presId="urn:microsoft.com/office/officeart/2005/8/layout/cycle6"/>
    <dgm:cxn modelId="{1114E1A4-423C-4DE4-9EEC-4A845657543E}" srcId="{7420CEEE-2FE5-4969-94CD-D8DACF9B78E2}" destId="{DFA21EE7-4FC6-434D-8E1C-E669E020274D}" srcOrd="11" destOrd="0" parTransId="{E8FE9090-B872-4253-ADA9-96C2F2DB0105}" sibTransId="{4FBF4D97-BA3B-42AB-A75F-6DBDC2D69798}"/>
    <dgm:cxn modelId="{C99C5684-1576-438A-8E07-9755C1AA6CEA}" type="presOf" srcId="{41C53FF4-2A94-4108-B953-1E8893F1F311}" destId="{7A9BD132-479D-439B-857B-50E0CF5F1CFC}" srcOrd="0" destOrd="0" presId="urn:microsoft.com/office/officeart/2005/8/layout/cycle6"/>
    <dgm:cxn modelId="{DE321923-4881-4948-9D38-943EDB530C29}" type="presOf" srcId="{4D1D1BBC-B70D-4352-88C8-10C6F095671F}" destId="{95945ACA-9144-48B0-97F5-623D54775AFD}" srcOrd="0" destOrd="0" presId="urn:microsoft.com/office/officeart/2005/8/layout/cycle6"/>
    <dgm:cxn modelId="{8CFB1E64-053A-4CF6-9764-AD9FB6EAABD9}" type="presOf" srcId="{5BBE1CDC-3447-4A1D-9FDF-F05652296CF9}" destId="{FD54CDEB-3CFD-48F6-B042-1DAE22AFC259}" srcOrd="0" destOrd="0" presId="urn:microsoft.com/office/officeart/2005/8/layout/cycle6"/>
    <dgm:cxn modelId="{28D74627-5682-4E8A-A674-824244B8F980}" srcId="{7420CEEE-2FE5-4969-94CD-D8DACF9B78E2}" destId="{A5A939AF-1519-4846-91DC-6A87132D9F48}" srcOrd="7" destOrd="0" parTransId="{FB45AFAA-D4DC-4A4A-8886-A2B2D3648932}" sibTransId="{97C33037-AA29-4EC2-951E-C8C23F03F78D}"/>
    <dgm:cxn modelId="{ECA54A3B-E8EA-4401-8EC2-004D96874FB1}" type="presOf" srcId="{4FBF4D97-BA3B-42AB-A75F-6DBDC2D69798}" destId="{86A27597-AC01-475A-BEC8-65AE4FF3C872}" srcOrd="0" destOrd="0" presId="urn:microsoft.com/office/officeart/2005/8/layout/cycle6"/>
    <dgm:cxn modelId="{B85E0FFD-1923-42B3-B589-FB1DB708EAE2}" type="presOf" srcId="{97C33037-AA29-4EC2-951E-C8C23F03F78D}" destId="{AC854BB1-067D-4F85-9DCD-3849AC71FD18}" srcOrd="0" destOrd="0" presId="urn:microsoft.com/office/officeart/2005/8/layout/cycle6"/>
    <dgm:cxn modelId="{65D3DA57-65F3-4B25-A2FF-B694C05CAA57}" srcId="{7420CEEE-2FE5-4969-94CD-D8DACF9B78E2}" destId="{5BBE1CDC-3447-4A1D-9FDF-F05652296CF9}" srcOrd="1" destOrd="0" parTransId="{A8870D81-CE6D-47F1-8592-92EA7075DD39}" sibTransId="{C82BF163-FD64-4D0D-B85D-6118348B04BD}"/>
    <dgm:cxn modelId="{A355E1FE-1477-4D8D-AF48-A06F7075B39B}" type="presOf" srcId="{A5A939AF-1519-4846-91DC-6A87132D9F48}" destId="{FD266C79-2100-4699-8896-88625344CF64}" srcOrd="0" destOrd="0" presId="urn:microsoft.com/office/officeart/2005/8/layout/cycle6"/>
    <dgm:cxn modelId="{DC9BA76E-38F7-41E2-98E9-1AB7BB56F8BE}" srcId="{7420CEEE-2FE5-4969-94CD-D8DACF9B78E2}" destId="{9C32453D-03F9-490A-9D9D-86189DDBB3DF}" srcOrd="10" destOrd="0" parTransId="{D23806A3-689F-48D4-9AF7-0C056580C81F}" sibTransId="{02252052-5995-49E8-8FBA-C39053BB51FE}"/>
    <dgm:cxn modelId="{77EE1745-29D7-4ED6-B232-197BE0E318A4}" type="presOf" srcId="{95D0A265-EB70-49FF-B463-0AE9AAAAD88A}" destId="{644FE738-B2A1-49F9-A126-5FD613A82F46}" srcOrd="0" destOrd="0" presId="urn:microsoft.com/office/officeart/2005/8/layout/cycle6"/>
    <dgm:cxn modelId="{8F09D057-FF03-4F7D-ACC7-61B9989A0D87}" type="presOf" srcId="{88AC3527-E9B7-423D-9B82-F2814B92B1C7}" destId="{13048C1C-176F-4F29-9B12-CD5F8C85B4A5}" srcOrd="0" destOrd="0" presId="urn:microsoft.com/office/officeart/2005/8/layout/cycle6"/>
    <dgm:cxn modelId="{E372BBB2-4E3E-4485-9AB3-B57928E1A37F}" srcId="{7420CEEE-2FE5-4969-94CD-D8DACF9B78E2}" destId="{0E869CAD-344F-4FEA-AF8F-A632D7FE7071}" srcOrd="0" destOrd="0" parTransId="{661F950C-DD00-4223-9AF5-27B62A03D352}" sibTransId="{F7B7A101-FD04-4577-A0FB-57D1B06F083D}"/>
    <dgm:cxn modelId="{0564C663-F2D0-432D-B9E2-AA20E1927E2C}" type="presOf" srcId="{3B04B98C-747D-414C-B57D-519AAC36E7B3}" destId="{15752F7D-2FA8-4AC5-B109-6E41B2F5B9B8}" srcOrd="0" destOrd="0" presId="urn:microsoft.com/office/officeart/2005/8/layout/cycle6"/>
    <dgm:cxn modelId="{AF3E9E34-8407-4E8C-B6AD-E8E2FDDAA652}" type="presOf" srcId="{BCE74BD2-8017-4144-8DCC-2D65D1A881A1}" destId="{1EACB4AF-C64C-4A79-91B5-DE5656C5093B}" srcOrd="0" destOrd="0" presId="urn:microsoft.com/office/officeart/2005/8/layout/cycle6"/>
    <dgm:cxn modelId="{43323934-105D-49BD-BF60-A521801A7F3E}" srcId="{7420CEEE-2FE5-4969-94CD-D8DACF9B78E2}" destId="{88AC3527-E9B7-423D-9B82-F2814B92B1C7}" srcOrd="6" destOrd="0" parTransId="{C8CF949D-143E-4A42-9F2A-40E1C035EB9E}" sibTransId="{41C53FF4-2A94-4108-B953-1E8893F1F311}"/>
    <dgm:cxn modelId="{20B232A4-82E4-4808-8024-6AF42DA57435}" type="presParOf" srcId="{6B1C625B-E164-4B79-A973-14BC3AFCB224}" destId="{F9838419-70F9-4E4F-B9A1-6DE0593BCBB3}" srcOrd="0" destOrd="0" presId="urn:microsoft.com/office/officeart/2005/8/layout/cycle6"/>
    <dgm:cxn modelId="{6D774D8C-C4E2-4F14-AC8C-2D663017F247}" type="presParOf" srcId="{6B1C625B-E164-4B79-A973-14BC3AFCB224}" destId="{6291684D-00B2-4EAC-AFF0-3FF27812FFCD}" srcOrd="1" destOrd="0" presId="urn:microsoft.com/office/officeart/2005/8/layout/cycle6"/>
    <dgm:cxn modelId="{20F29812-722B-4559-8298-90EFE5E57213}" type="presParOf" srcId="{6B1C625B-E164-4B79-A973-14BC3AFCB224}" destId="{137DEF66-C08C-4E45-9FFC-5F4C795BC0E3}" srcOrd="2" destOrd="0" presId="urn:microsoft.com/office/officeart/2005/8/layout/cycle6"/>
    <dgm:cxn modelId="{E354C83D-69B4-4DB9-8405-FB42DA66594D}" type="presParOf" srcId="{6B1C625B-E164-4B79-A973-14BC3AFCB224}" destId="{FD54CDEB-3CFD-48F6-B042-1DAE22AFC259}" srcOrd="3" destOrd="0" presId="urn:microsoft.com/office/officeart/2005/8/layout/cycle6"/>
    <dgm:cxn modelId="{FFDB3D6A-0B60-4F78-BA25-EF0AE50917A3}" type="presParOf" srcId="{6B1C625B-E164-4B79-A973-14BC3AFCB224}" destId="{C28FAA37-57C0-499C-A472-6C18EE9382B7}" srcOrd="4" destOrd="0" presId="urn:microsoft.com/office/officeart/2005/8/layout/cycle6"/>
    <dgm:cxn modelId="{703641B1-B4E6-4D07-8B7A-C877FC8953E0}" type="presParOf" srcId="{6B1C625B-E164-4B79-A973-14BC3AFCB224}" destId="{8F8715A5-3B16-470A-B8E2-B55272E8CA06}" srcOrd="5" destOrd="0" presId="urn:microsoft.com/office/officeart/2005/8/layout/cycle6"/>
    <dgm:cxn modelId="{91FDB0F7-704C-48E7-8DF7-EA4087EFC29C}" type="presParOf" srcId="{6B1C625B-E164-4B79-A973-14BC3AFCB224}" destId="{0233B8C9-29D6-4C14-8F5D-E2CD941F5548}" srcOrd="6" destOrd="0" presId="urn:microsoft.com/office/officeart/2005/8/layout/cycle6"/>
    <dgm:cxn modelId="{C7391A3E-B475-48D6-90AC-59CB5871CA41}" type="presParOf" srcId="{6B1C625B-E164-4B79-A973-14BC3AFCB224}" destId="{96DDE453-AB78-42F3-811C-7DA853AAC3B9}" srcOrd="7" destOrd="0" presId="urn:microsoft.com/office/officeart/2005/8/layout/cycle6"/>
    <dgm:cxn modelId="{125BB656-7BE0-4E83-A0D6-A9A2DEDA22AF}" type="presParOf" srcId="{6B1C625B-E164-4B79-A973-14BC3AFCB224}" destId="{921AE16B-AA24-4841-841B-2B80970E79BE}" srcOrd="8" destOrd="0" presId="urn:microsoft.com/office/officeart/2005/8/layout/cycle6"/>
    <dgm:cxn modelId="{B3259E7A-B267-4B6E-BB9A-42F84FB1546A}" type="presParOf" srcId="{6B1C625B-E164-4B79-A973-14BC3AFCB224}" destId="{1EACB4AF-C64C-4A79-91B5-DE5656C5093B}" srcOrd="9" destOrd="0" presId="urn:microsoft.com/office/officeart/2005/8/layout/cycle6"/>
    <dgm:cxn modelId="{11455880-F696-4E32-967E-397126ACD107}" type="presParOf" srcId="{6B1C625B-E164-4B79-A973-14BC3AFCB224}" destId="{0C8150F9-FE5A-4DFA-AA37-54FDB38D08BF}" srcOrd="10" destOrd="0" presId="urn:microsoft.com/office/officeart/2005/8/layout/cycle6"/>
    <dgm:cxn modelId="{E2BC5684-4BC9-4CF6-959C-03B5ECFA1FE8}" type="presParOf" srcId="{6B1C625B-E164-4B79-A973-14BC3AFCB224}" destId="{D7E9EFEE-B8CB-4D9A-B054-25C0B99E5420}" srcOrd="11" destOrd="0" presId="urn:microsoft.com/office/officeart/2005/8/layout/cycle6"/>
    <dgm:cxn modelId="{AF1410AB-A268-4F53-B641-AAC4B80D8408}" type="presParOf" srcId="{6B1C625B-E164-4B79-A973-14BC3AFCB224}" destId="{644FE738-B2A1-49F9-A126-5FD613A82F46}" srcOrd="12" destOrd="0" presId="urn:microsoft.com/office/officeart/2005/8/layout/cycle6"/>
    <dgm:cxn modelId="{A4C357C5-7BA7-4FEB-9839-E8D7DED9D841}" type="presParOf" srcId="{6B1C625B-E164-4B79-A973-14BC3AFCB224}" destId="{18DEEDA6-0287-4A0E-9899-CFA330226227}" srcOrd="13" destOrd="0" presId="urn:microsoft.com/office/officeart/2005/8/layout/cycle6"/>
    <dgm:cxn modelId="{0A8E5818-9AEC-4394-A22B-6014B38A033D}" type="presParOf" srcId="{6B1C625B-E164-4B79-A973-14BC3AFCB224}" destId="{CE294602-431A-44A2-B306-60AC21D3EFC8}" srcOrd="14" destOrd="0" presId="urn:microsoft.com/office/officeart/2005/8/layout/cycle6"/>
    <dgm:cxn modelId="{FA3D2145-8738-4ACE-B9CC-4B700BD8E884}" type="presParOf" srcId="{6B1C625B-E164-4B79-A973-14BC3AFCB224}" destId="{95945ACA-9144-48B0-97F5-623D54775AFD}" srcOrd="15" destOrd="0" presId="urn:microsoft.com/office/officeart/2005/8/layout/cycle6"/>
    <dgm:cxn modelId="{DFCBB681-50B1-4919-897E-F0D7A1AD3E94}" type="presParOf" srcId="{6B1C625B-E164-4B79-A973-14BC3AFCB224}" destId="{CEA4F68A-9B86-4D49-AD43-68AB9340BDD4}" srcOrd="16" destOrd="0" presId="urn:microsoft.com/office/officeart/2005/8/layout/cycle6"/>
    <dgm:cxn modelId="{2D152EFB-5DD6-4271-83FD-C4AC40EC411D}" type="presParOf" srcId="{6B1C625B-E164-4B79-A973-14BC3AFCB224}" destId="{15752F7D-2FA8-4AC5-B109-6E41B2F5B9B8}" srcOrd="17" destOrd="0" presId="urn:microsoft.com/office/officeart/2005/8/layout/cycle6"/>
    <dgm:cxn modelId="{8FCEE010-205E-4F60-97D2-FFDC2F26DE86}" type="presParOf" srcId="{6B1C625B-E164-4B79-A973-14BC3AFCB224}" destId="{13048C1C-176F-4F29-9B12-CD5F8C85B4A5}" srcOrd="18" destOrd="0" presId="urn:microsoft.com/office/officeart/2005/8/layout/cycle6"/>
    <dgm:cxn modelId="{CE516E37-4412-4579-85DB-3C63D5EE9655}" type="presParOf" srcId="{6B1C625B-E164-4B79-A973-14BC3AFCB224}" destId="{AFAAF5F2-E29A-4E0C-A090-EEFB36F54028}" srcOrd="19" destOrd="0" presId="urn:microsoft.com/office/officeart/2005/8/layout/cycle6"/>
    <dgm:cxn modelId="{110A64A4-E80D-4523-8AA6-76035790413E}" type="presParOf" srcId="{6B1C625B-E164-4B79-A973-14BC3AFCB224}" destId="{7A9BD132-479D-439B-857B-50E0CF5F1CFC}" srcOrd="20" destOrd="0" presId="urn:microsoft.com/office/officeart/2005/8/layout/cycle6"/>
    <dgm:cxn modelId="{D2790C1D-87E5-4497-AA82-A250548BCAC6}" type="presParOf" srcId="{6B1C625B-E164-4B79-A973-14BC3AFCB224}" destId="{FD266C79-2100-4699-8896-88625344CF64}" srcOrd="21" destOrd="0" presId="urn:microsoft.com/office/officeart/2005/8/layout/cycle6"/>
    <dgm:cxn modelId="{EABEA22D-FD7A-4269-B4E1-A4A6034DA86B}" type="presParOf" srcId="{6B1C625B-E164-4B79-A973-14BC3AFCB224}" destId="{F585B8EE-EA34-4B85-87FD-14180D6044B4}" srcOrd="22" destOrd="0" presId="urn:microsoft.com/office/officeart/2005/8/layout/cycle6"/>
    <dgm:cxn modelId="{04BBF2DF-9AC4-4502-9F65-536394467FC5}" type="presParOf" srcId="{6B1C625B-E164-4B79-A973-14BC3AFCB224}" destId="{AC854BB1-067D-4F85-9DCD-3849AC71FD18}" srcOrd="23" destOrd="0" presId="urn:microsoft.com/office/officeart/2005/8/layout/cycle6"/>
    <dgm:cxn modelId="{11681E54-ADCD-462C-B33B-F398FD7DF47F}" type="presParOf" srcId="{6B1C625B-E164-4B79-A973-14BC3AFCB224}" destId="{E187E6A1-F07C-41F3-AA52-DE249E1889C4}" srcOrd="24" destOrd="0" presId="urn:microsoft.com/office/officeart/2005/8/layout/cycle6"/>
    <dgm:cxn modelId="{409C21DC-CEF0-46CB-8439-53DD0A3F2D0E}" type="presParOf" srcId="{6B1C625B-E164-4B79-A973-14BC3AFCB224}" destId="{F200CFAE-F36E-4223-96FF-6B3668EFF867}" srcOrd="25" destOrd="0" presId="urn:microsoft.com/office/officeart/2005/8/layout/cycle6"/>
    <dgm:cxn modelId="{45779C96-3242-4589-89F9-5A7692F2688E}" type="presParOf" srcId="{6B1C625B-E164-4B79-A973-14BC3AFCB224}" destId="{04C2A7D1-C314-42F5-B228-58CCD2EFDFE9}" srcOrd="26" destOrd="0" presId="urn:microsoft.com/office/officeart/2005/8/layout/cycle6"/>
    <dgm:cxn modelId="{09F350F9-B23E-4E31-B83A-929BD8AA4850}" type="presParOf" srcId="{6B1C625B-E164-4B79-A973-14BC3AFCB224}" destId="{E1046B2D-00C4-466B-9FAD-98BC0E40D517}" srcOrd="27" destOrd="0" presId="urn:microsoft.com/office/officeart/2005/8/layout/cycle6"/>
    <dgm:cxn modelId="{A3A27DBA-0EF2-4321-997F-5B47CB84F8CC}" type="presParOf" srcId="{6B1C625B-E164-4B79-A973-14BC3AFCB224}" destId="{B25E24CF-5457-48AC-AAC3-004A721465C3}" srcOrd="28" destOrd="0" presId="urn:microsoft.com/office/officeart/2005/8/layout/cycle6"/>
    <dgm:cxn modelId="{34E31E87-B9B9-4D96-94F3-79249E17C818}" type="presParOf" srcId="{6B1C625B-E164-4B79-A973-14BC3AFCB224}" destId="{150D3704-85E5-432F-9D23-221FD9D1CDFB}" srcOrd="29" destOrd="0" presId="urn:microsoft.com/office/officeart/2005/8/layout/cycle6"/>
    <dgm:cxn modelId="{43CBA671-015F-413E-8B15-A7FC4BC47232}" type="presParOf" srcId="{6B1C625B-E164-4B79-A973-14BC3AFCB224}" destId="{73458674-7124-4F8F-ACCD-4AA82F415664}" srcOrd="30" destOrd="0" presId="urn:microsoft.com/office/officeart/2005/8/layout/cycle6"/>
    <dgm:cxn modelId="{2166F7EF-35A6-47D7-91C3-B82D9A930514}" type="presParOf" srcId="{6B1C625B-E164-4B79-A973-14BC3AFCB224}" destId="{6005B259-FB62-4CD3-A26A-CEEB37707A72}" srcOrd="31" destOrd="0" presId="urn:microsoft.com/office/officeart/2005/8/layout/cycle6"/>
    <dgm:cxn modelId="{C52D2BA5-1E18-46D0-B7C6-F9F029F2DE77}" type="presParOf" srcId="{6B1C625B-E164-4B79-A973-14BC3AFCB224}" destId="{36B5385C-FC1E-48FA-B0BE-C04D71C8F01B}" srcOrd="32" destOrd="0" presId="urn:microsoft.com/office/officeart/2005/8/layout/cycle6"/>
    <dgm:cxn modelId="{AD1D1AE7-AAEB-4ADF-88DF-7E6C660715E5}" type="presParOf" srcId="{6B1C625B-E164-4B79-A973-14BC3AFCB224}" destId="{CC8B6123-59BB-4815-8A14-A8CB939F949C}" srcOrd="33" destOrd="0" presId="urn:microsoft.com/office/officeart/2005/8/layout/cycle6"/>
    <dgm:cxn modelId="{8571FCDB-01C9-4397-9105-DF491C6532AD}" type="presParOf" srcId="{6B1C625B-E164-4B79-A973-14BC3AFCB224}" destId="{272F7DFA-8290-44EF-84D4-E345DE138A69}" srcOrd="34" destOrd="0" presId="urn:microsoft.com/office/officeart/2005/8/layout/cycle6"/>
    <dgm:cxn modelId="{28F2CF13-FF4A-4C3B-A60A-DF3567BFFAAF}" type="presParOf" srcId="{6B1C625B-E164-4B79-A973-14BC3AFCB224}" destId="{86A27597-AC01-475A-BEC8-65AE4FF3C872}" srcOrd="35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8106381-DC7B-4BEE-94BB-A3628D34CF1C}" type="doc">
      <dgm:prSet loTypeId="urn:microsoft.com/office/officeart/2005/8/layout/cycle6" loCatId="cycl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pt-BR"/>
        </a:p>
      </dgm:t>
    </dgm:pt>
    <dgm:pt modelId="{2DEE8889-BB80-4AEB-AC49-3F9E81FA3E4D}">
      <dgm:prSet/>
      <dgm:spPr/>
      <dgm:t>
        <a:bodyPr/>
        <a:lstStyle/>
        <a:p>
          <a:pPr rtl="0"/>
          <a:r>
            <a:rPr lang="pt-BR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Fbr - </a:t>
          </a:r>
          <a:r>
            <a:rPr lang="pt-BR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Cactaceae</a:t>
          </a:r>
          <a:endParaRPr lang="pt-B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388B0BC-94B4-42E3-8BB2-25F393A732ED}" type="parTrans" cxnId="{1BBE71AB-A29A-43B9-850D-B88FE715357A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2C20C9C-8913-446F-BCC1-3A8E569CB37D}" type="sibTrans" cxnId="{1BBE71AB-A29A-43B9-850D-B88FE715357A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596D163-1377-4529-AD70-D90E4383C26B}">
      <dgm:prSet/>
      <dgm:spPr/>
      <dgm:t>
        <a:bodyPr/>
        <a:lstStyle/>
        <a:p>
          <a:pPr rtl="0"/>
          <a:r>
            <a:rPr lang="pt-BR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Fbr - </a:t>
          </a:r>
          <a:r>
            <a:rPr lang="pt-BR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Rutaceae</a:t>
          </a:r>
          <a:endParaRPr lang="pt-B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FA8E581-36DD-4FA9-B6CB-2870438CA379}" type="parTrans" cxnId="{1C22E9F6-CCB3-4F39-A5D8-A222110A5297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C373DF0-9CE9-48AB-B1E9-CF91FEBA6FF8}" type="sibTrans" cxnId="{1C22E9F6-CCB3-4F39-A5D8-A222110A5297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4103D9-035C-449F-B399-D555AE95150E}">
      <dgm:prSet/>
      <dgm:spPr/>
      <dgm:t>
        <a:bodyPr/>
        <a:lstStyle/>
        <a:p>
          <a:pPr rtl="0"/>
          <a:r>
            <a:rPr lang="pt-BR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Fbr - </a:t>
          </a:r>
          <a:r>
            <a:rPr lang="pt-BR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Simaroubaceae</a:t>
          </a:r>
          <a:endParaRPr lang="pt-B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4A291B-A9F2-4BA2-BFA0-21089159B1AF}" type="parTrans" cxnId="{1F83E641-69AE-405F-9E9F-FF5F1C56E6B7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F4389C4-8E02-42FD-AAA1-FDC0B025CBE2}" type="sibTrans" cxnId="{1F83E641-69AE-405F-9E9F-FF5F1C56E6B7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34DDFE-2A03-4201-9D31-6FCE078CB225}">
      <dgm:prSet/>
      <dgm:spPr/>
      <dgm:t>
        <a:bodyPr/>
        <a:lstStyle/>
        <a:p>
          <a:pPr rtl="0"/>
          <a:r>
            <a:rPr lang="pt-BR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Fbr - </a:t>
          </a:r>
          <a:r>
            <a:rPr lang="pt-BR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Bignoniaceae</a:t>
          </a:r>
          <a:endParaRPr lang="pt-B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53397D7-5C26-4138-9FFD-8CB7CB36454E}" type="parTrans" cxnId="{BDB42638-CDC2-418D-A7ED-BCEACCF619D9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2E3D25A-BEA8-460E-B05B-6600C0494B76}" type="sibTrans" cxnId="{BDB42638-CDC2-418D-A7ED-BCEACCF619D9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85FDD8-DDEA-415D-8EA0-092082B2E743}">
      <dgm:prSet/>
      <dgm:spPr/>
      <dgm:t>
        <a:bodyPr/>
        <a:lstStyle/>
        <a:p>
          <a:pPr rtl="0"/>
          <a:r>
            <a:rPr lang="pt-BR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Fbr - </a:t>
          </a:r>
          <a:r>
            <a:rPr lang="pt-BR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Onagraceae</a:t>
          </a:r>
          <a:endParaRPr lang="pt-B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5D7951-27D6-495A-9B45-47DE41095264}" type="parTrans" cxnId="{EDD03D8E-B8B6-4A1A-B5B9-503998025116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C5468A2-33B1-456B-8FA2-39A6592641DD}" type="sibTrans" cxnId="{EDD03D8E-B8B6-4A1A-B5B9-503998025116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5C9207D-7E7C-40A6-B1AA-3B86E8CC9054}">
      <dgm:prSet/>
      <dgm:spPr/>
      <dgm:t>
        <a:bodyPr/>
        <a:lstStyle/>
        <a:p>
          <a:pPr rtl="0"/>
          <a:r>
            <a:rPr lang="pt-BR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Fbr - </a:t>
          </a:r>
          <a:r>
            <a:rPr lang="pt-BR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Clusiaceae</a:t>
          </a:r>
          <a:endParaRPr lang="pt-B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2002F03-0186-4DCC-83EE-D18486E9453C}" type="parTrans" cxnId="{B7B3A2B9-B6D1-4A4F-987D-FDA336152FEF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A6BCAC-99A0-47FC-9219-C4464415D28A}" type="sibTrans" cxnId="{B7B3A2B9-B6D1-4A4F-987D-FDA336152FEF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0C4562-ED05-4F37-9CDF-775B6B4FF9CC}">
      <dgm:prSet/>
      <dgm:spPr/>
      <dgm:t>
        <a:bodyPr/>
        <a:lstStyle/>
        <a:p>
          <a:pPr rtl="0"/>
          <a:r>
            <a:rPr lang="pt-BR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Fbr - </a:t>
          </a:r>
          <a:r>
            <a:rPr lang="pt-BR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Hypericacea</a:t>
          </a:r>
          <a:endParaRPr lang="pt-B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67CD967-A868-4839-B900-481FEF8F5C6E}" type="parTrans" cxnId="{05553631-08F1-47B9-9440-84D2649C066E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559790D-E510-41D2-913F-C94495DD0BB7}" type="sibTrans" cxnId="{05553631-08F1-47B9-9440-84D2649C066E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FD94F5A-CA4E-4A15-9F90-C19E19358FAA}" type="pres">
      <dgm:prSet presAssocID="{B8106381-DC7B-4BEE-94BB-A3628D34CF1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05CC08BB-33D5-4075-9282-6EE3E074442E}" type="pres">
      <dgm:prSet presAssocID="{2DEE8889-BB80-4AEB-AC49-3F9E81FA3E4D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90C2398-0927-4E28-808B-8A13F9603358}" type="pres">
      <dgm:prSet presAssocID="{2DEE8889-BB80-4AEB-AC49-3F9E81FA3E4D}" presName="spNode" presStyleCnt="0"/>
      <dgm:spPr/>
      <dgm:t>
        <a:bodyPr/>
        <a:lstStyle/>
        <a:p>
          <a:endParaRPr lang="pt-BR"/>
        </a:p>
      </dgm:t>
    </dgm:pt>
    <dgm:pt modelId="{BA005FAB-D691-4490-AB9E-D73361B96AF1}" type="pres">
      <dgm:prSet presAssocID="{22C20C9C-8913-446F-BCC1-3A8E569CB37D}" presName="sibTrans" presStyleLbl="sibTrans1D1" presStyleIdx="0" presStyleCnt="7"/>
      <dgm:spPr/>
      <dgm:t>
        <a:bodyPr/>
        <a:lstStyle/>
        <a:p>
          <a:endParaRPr lang="pt-BR"/>
        </a:p>
      </dgm:t>
    </dgm:pt>
    <dgm:pt modelId="{E7964801-5249-4335-8A59-F5467E45637E}" type="pres">
      <dgm:prSet presAssocID="{7596D163-1377-4529-AD70-D90E4383C26B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BC6CD8E-999B-40F8-A688-BF8EA126CA78}" type="pres">
      <dgm:prSet presAssocID="{7596D163-1377-4529-AD70-D90E4383C26B}" presName="spNode" presStyleCnt="0"/>
      <dgm:spPr/>
      <dgm:t>
        <a:bodyPr/>
        <a:lstStyle/>
        <a:p>
          <a:endParaRPr lang="pt-BR"/>
        </a:p>
      </dgm:t>
    </dgm:pt>
    <dgm:pt modelId="{0A190A28-685E-4A4A-9904-0C3B2FDDB19B}" type="pres">
      <dgm:prSet presAssocID="{8C373DF0-9CE9-48AB-B1E9-CF91FEBA6FF8}" presName="sibTrans" presStyleLbl="sibTrans1D1" presStyleIdx="1" presStyleCnt="7"/>
      <dgm:spPr/>
      <dgm:t>
        <a:bodyPr/>
        <a:lstStyle/>
        <a:p>
          <a:endParaRPr lang="pt-BR"/>
        </a:p>
      </dgm:t>
    </dgm:pt>
    <dgm:pt modelId="{638EA490-A1DB-4CB7-AF0A-3ED54A05FD8C}" type="pres">
      <dgm:prSet presAssocID="{6B4103D9-035C-449F-B399-D555AE95150E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5C0F092-EA6E-4D9A-AAFD-02BF05E2A0CC}" type="pres">
      <dgm:prSet presAssocID="{6B4103D9-035C-449F-B399-D555AE95150E}" presName="spNode" presStyleCnt="0"/>
      <dgm:spPr/>
      <dgm:t>
        <a:bodyPr/>
        <a:lstStyle/>
        <a:p>
          <a:endParaRPr lang="pt-BR"/>
        </a:p>
      </dgm:t>
    </dgm:pt>
    <dgm:pt modelId="{1BB22638-6EDC-4E98-837B-19CA157F7334}" type="pres">
      <dgm:prSet presAssocID="{4F4389C4-8E02-42FD-AAA1-FDC0B025CBE2}" presName="sibTrans" presStyleLbl="sibTrans1D1" presStyleIdx="2" presStyleCnt="7"/>
      <dgm:spPr/>
      <dgm:t>
        <a:bodyPr/>
        <a:lstStyle/>
        <a:p>
          <a:endParaRPr lang="pt-BR"/>
        </a:p>
      </dgm:t>
    </dgm:pt>
    <dgm:pt modelId="{BB1FC273-0118-467C-AAE7-D0E531C3A833}" type="pres">
      <dgm:prSet presAssocID="{EA34DDFE-2A03-4201-9D31-6FCE078CB225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A7C54AB-CFF0-419A-BE5E-D6BFAF78D38E}" type="pres">
      <dgm:prSet presAssocID="{EA34DDFE-2A03-4201-9D31-6FCE078CB225}" presName="spNode" presStyleCnt="0"/>
      <dgm:spPr/>
      <dgm:t>
        <a:bodyPr/>
        <a:lstStyle/>
        <a:p>
          <a:endParaRPr lang="pt-BR"/>
        </a:p>
      </dgm:t>
    </dgm:pt>
    <dgm:pt modelId="{25A8EB64-2FBA-4404-92AF-B3B14FAD25FC}" type="pres">
      <dgm:prSet presAssocID="{B2E3D25A-BEA8-460E-B05B-6600C0494B76}" presName="sibTrans" presStyleLbl="sibTrans1D1" presStyleIdx="3" presStyleCnt="7"/>
      <dgm:spPr/>
      <dgm:t>
        <a:bodyPr/>
        <a:lstStyle/>
        <a:p>
          <a:endParaRPr lang="pt-BR"/>
        </a:p>
      </dgm:t>
    </dgm:pt>
    <dgm:pt modelId="{240F09AB-9BFB-4A59-8DB8-4B399F1B2B7B}" type="pres">
      <dgm:prSet presAssocID="{1A85FDD8-DDEA-415D-8EA0-092082B2E743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575CD20-CA1D-4C0A-8F84-BCD501427B66}" type="pres">
      <dgm:prSet presAssocID="{1A85FDD8-DDEA-415D-8EA0-092082B2E743}" presName="spNode" presStyleCnt="0"/>
      <dgm:spPr/>
      <dgm:t>
        <a:bodyPr/>
        <a:lstStyle/>
        <a:p>
          <a:endParaRPr lang="pt-BR"/>
        </a:p>
      </dgm:t>
    </dgm:pt>
    <dgm:pt modelId="{F4810156-673A-4C9C-809A-667B82FB1002}" type="pres">
      <dgm:prSet presAssocID="{2C5468A2-33B1-456B-8FA2-39A6592641DD}" presName="sibTrans" presStyleLbl="sibTrans1D1" presStyleIdx="4" presStyleCnt="7"/>
      <dgm:spPr/>
      <dgm:t>
        <a:bodyPr/>
        <a:lstStyle/>
        <a:p>
          <a:endParaRPr lang="pt-BR"/>
        </a:p>
      </dgm:t>
    </dgm:pt>
    <dgm:pt modelId="{CEA84179-3DFA-45F6-A5F3-0CC7E2F5FEA3}" type="pres">
      <dgm:prSet presAssocID="{85C9207D-7E7C-40A6-B1AA-3B86E8CC9054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4BF6F2F-D07F-4BFE-8179-DEC87C3F4B91}" type="pres">
      <dgm:prSet presAssocID="{85C9207D-7E7C-40A6-B1AA-3B86E8CC9054}" presName="spNode" presStyleCnt="0"/>
      <dgm:spPr/>
      <dgm:t>
        <a:bodyPr/>
        <a:lstStyle/>
        <a:p>
          <a:endParaRPr lang="pt-BR"/>
        </a:p>
      </dgm:t>
    </dgm:pt>
    <dgm:pt modelId="{EE3E2CED-D8B9-4689-95B5-FA230DFF5841}" type="pres">
      <dgm:prSet presAssocID="{80A6BCAC-99A0-47FC-9219-C4464415D28A}" presName="sibTrans" presStyleLbl="sibTrans1D1" presStyleIdx="5" presStyleCnt="7"/>
      <dgm:spPr/>
      <dgm:t>
        <a:bodyPr/>
        <a:lstStyle/>
        <a:p>
          <a:endParaRPr lang="pt-BR"/>
        </a:p>
      </dgm:t>
    </dgm:pt>
    <dgm:pt modelId="{7C0F63D2-6B49-4DAB-B075-5FA7DA1069B2}" type="pres">
      <dgm:prSet presAssocID="{5D0C4562-ED05-4F37-9CDF-775B6B4FF9CC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1573A21-FFBB-40EB-AE69-2D2D47C5EE9A}" type="pres">
      <dgm:prSet presAssocID="{5D0C4562-ED05-4F37-9CDF-775B6B4FF9CC}" presName="spNode" presStyleCnt="0"/>
      <dgm:spPr/>
      <dgm:t>
        <a:bodyPr/>
        <a:lstStyle/>
        <a:p>
          <a:endParaRPr lang="pt-BR"/>
        </a:p>
      </dgm:t>
    </dgm:pt>
    <dgm:pt modelId="{F74A86C1-280F-4E4A-9CEE-5AD12CD2176B}" type="pres">
      <dgm:prSet presAssocID="{D559790D-E510-41D2-913F-C94495DD0BB7}" presName="sibTrans" presStyleLbl="sibTrans1D1" presStyleIdx="6" presStyleCnt="7"/>
      <dgm:spPr/>
      <dgm:t>
        <a:bodyPr/>
        <a:lstStyle/>
        <a:p>
          <a:endParaRPr lang="pt-BR"/>
        </a:p>
      </dgm:t>
    </dgm:pt>
  </dgm:ptLst>
  <dgm:cxnLst>
    <dgm:cxn modelId="{1894D91E-555A-40D0-B78F-E76B37B24E8A}" type="presOf" srcId="{D559790D-E510-41D2-913F-C94495DD0BB7}" destId="{F74A86C1-280F-4E4A-9CEE-5AD12CD2176B}" srcOrd="0" destOrd="0" presId="urn:microsoft.com/office/officeart/2005/8/layout/cycle6"/>
    <dgm:cxn modelId="{B7B3A2B9-B6D1-4A4F-987D-FDA336152FEF}" srcId="{B8106381-DC7B-4BEE-94BB-A3628D34CF1C}" destId="{85C9207D-7E7C-40A6-B1AA-3B86E8CC9054}" srcOrd="5" destOrd="0" parTransId="{B2002F03-0186-4DCC-83EE-D18486E9453C}" sibTransId="{80A6BCAC-99A0-47FC-9219-C4464415D28A}"/>
    <dgm:cxn modelId="{FC4813E1-0CFB-471F-BEE4-1F9C88CCF63F}" type="presOf" srcId="{6B4103D9-035C-449F-B399-D555AE95150E}" destId="{638EA490-A1DB-4CB7-AF0A-3ED54A05FD8C}" srcOrd="0" destOrd="0" presId="urn:microsoft.com/office/officeart/2005/8/layout/cycle6"/>
    <dgm:cxn modelId="{AD8E9A99-CBC2-47E1-A242-442E3302959D}" type="presOf" srcId="{8C373DF0-9CE9-48AB-B1E9-CF91FEBA6FF8}" destId="{0A190A28-685E-4A4A-9904-0C3B2FDDB19B}" srcOrd="0" destOrd="0" presId="urn:microsoft.com/office/officeart/2005/8/layout/cycle6"/>
    <dgm:cxn modelId="{2C8CCB00-2AC6-4AB6-887C-678D2C80E633}" type="presOf" srcId="{B2E3D25A-BEA8-460E-B05B-6600C0494B76}" destId="{25A8EB64-2FBA-4404-92AF-B3B14FAD25FC}" srcOrd="0" destOrd="0" presId="urn:microsoft.com/office/officeart/2005/8/layout/cycle6"/>
    <dgm:cxn modelId="{EDD03D8E-B8B6-4A1A-B5B9-503998025116}" srcId="{B8106381-DC7B-4BEE-94BB-A3628D34CF1C}" destId="{1A85FDD8-DDEA-415D-8EA0-092082B2E743}" srcOrd="4" destOrd="0" parTransId="{3E5D7951-27D6-495A-9B45-47DE41095264}" sibTransId="{2C5468A2-33B1-456B-8FA2-39A6592641DD}"/>
    <dgm:cxn modelId="{B545E112-AB45-46D5-9175-A6DE3A14EA9D}" type="presOf" srcId="{2DEE8889-BB80-4AEB-AC49-3F9E81FA3E4D}" destId="{05CC08BB-33D5-4075-9282-6EE3E074442E}" srcOrd="0" destOrd="0" presId="urn:microsoft.com/office/officeart/2005/8/layout/cycle6"/>
    <dgm:cxn modelId="{2836B8A8-D883-4491-A1C7-E06E8DA350B3}" type="presOf" srcId="{2C5468A2-33B1-456B-8FA2-39A6592641DD}" destId="{F4810156-673A-4C9C-809A-667B82FB1002}" srcOrd="0" destOrd="0" presId="urn:microsoft.com/office/officeart/2005/8/layout/cycle6"/>
    <dgm:cxn modelId="{1F83E641-69AE-405F-9E9F-FF5F1C56E6B7}" srcId="{B8106381-DC7B-4BEE-94BB-A3628D34CF1C}" destId="{6B4103D9-035C-449F-B399-D555AE95150E}" srcOrd="2" destOrd="0" parTransId="{404A291B-A9F2-4BA2-BFA0-21089159B1AF}" sibTransId="{4F4389C4-8E02-42FD-AAA1-FDC0B025CBE2}"/>
    <dgm:cxn modelId="{59961AB4-E3A3-4B98-A32F-0AD3F9A6AB60}" type="presOf" srcId="{22C20C9C-8913-446F-BCC1-3A8E569CB37D}" destId="{BA005FAB-D691-4490-AB9E-D73361B96AF1}" srcOrd="0" destOrd="0" presId="urn:microsoft.com/office/officeart/2005/8/layout/cycle6"/>
    <dgm:cxn modelId="{E85AB530-890B-4354-934F-D9297890C999}" type="presOf" srcId="{7596D163-1377-4529-AD70-D90E4383C26B}" destId="{E7964801-5249-4335-8A59-F5467E45637E}" srcOrd="0" destOrd="0" presId="urn:microsoft.com/office/officeart/2005/8/layout/cycle6"/>
    <dgm:cxn modelId="{BDB42638-CDC2-418D-A7ED-BCEACCF619D9}" srcId="{B8106381-DC7B-4BEE-94BB-A3628D34CF1C}" destId="{EA34DDFE-2A03-4201-9D31-6FCE078CB225}" srcOrd="3" destOrd="0" parTransId="{953397D7-5C26-4138-9FFD-8CB7CB36454E}" sibTransId="{B2E3D25A-BEA8-460E-B05B-6600C0494B76}"/>
    <dgm:cxn modelId="{FDE90C8E-222D-4C2C-9169-AFB95162F420}" type="presOf" srcId="{80A6BCAC-99A0-47FC-9219-C4464415D28A}" destId="{EE3E2CED-D8B9-4689-95B5-FA230DFF5841}" srcOrd="0" destOrd="0" presId="urn:microsoft.com/office/officeart/2005/8/layout/cycle6"/>
    <dgm:cxn modelId="{7CB126CF-65CF-46E5-95C1-5C77BE0316B7}" type="presOf" srcId="{85C9207D-7E7C-40A6-B1AA-3B86E8CC9054}" destId="{CEA84179-3DFA-45F6-A5F3-0CC7E2F5FEA3}" srcOrd="0" destOrd="0" presId="urn:microsoft.com/office/officeart/2005/8/layout/cycle6"/>
    <dgm:cxn modelId="{A47B9CB6-A7AC-42C4-A374-34854F0740AF}" type="presOf" srcId="{EA34DDFE-2A03-4201-9D31-6FCE078CB225}" destId="{BB1FC273-0118-467C-AAE7-D0E531C3A833}" srcOrd="0" destOrd="0" presId="urn:microsoft.com/office/officeart/2005/8/layout/cycle6"/>
    <dgm:cxn modelId="{94C88F2F-8189-403A-8687-847A5B8175BC}" type="presOf" srcId="{4F4389C4-8E02-42FD-AAA1-FDC0B025CBE2}" destId="{1BB22638-6EDC-4E98-837B-19CA157F7334}" srcOrd="0" destOrd="0" presId="urn:microsoft.com/office/officeart/2005/8/layout/cycle6"/>
    <dgm:cxn modelId="{05553631-08F1-47B9-9440-84D2649C066E}" srcId="{B8106381-DC7B-4BEE-94BB-A3628D34CF1C}" destId="{5D0C4562-ED05-4F37-9CDF-775B6B4FF9CC}" srcOrd="6" destOrd="0" parTransId="{867CD967-A868-4839-B900-481FEF8F5C6E}" sibTransId="{D559790D-E510-41D2-913F-C94495DD0BB7}"/>
    <dgm:cxn modelId="{1BBE71AB-A29A-43B9-850D-B88FE715357A}" srcId="{B8106381-DC7B-4BEE-94BB-A3628D34CF1C}" destId="{2DEE8889-BB80-4AEB-AC49-3F9E81FA3E4D}" srcOrd="0" destOrd="0" parTransId="{F388B0BC-94B4-42E3-8BB2-25F393A732ED}" sibTransId="{22C20C9C-8913-446F-BCC1-3A8E569CB37D}"/>
    <dgm:cxn modelId="{1C22E9F6-CCB3-4F39-A5D8-A222110A5297}" srcId="{B8106381-DC7B-4BEE-94BB-A3628D34CF1C}" destId="{7596D163-1377-4529-AD70-D90E4383C26B}" srcOrd="1" destOrd="0" parTransId="{3FA8E581-36DD-4FA9-B6CB-2870438CA379}" sibTransId="{8C373DF0-9CE9-48AB-B1E9-CF91FEBA6FF8}"/>
    <dgm:cxn modelId="{82A6B500-7E6D-4707-8566-D0A6112F3F2D}" type="presOf" srcId="{5D0C4562-ED05-4F37-9CDF-775B6B4FF9CC}" destId="{7C0F63D2-6B49-4DAB-B075-5FA7DA1069B2}" srcOrd="0" destOrd="0" presId="urn:microsoft.com/office/officeart/2005/8/layout/cycle6"/>
    <dgm:cxn modelId="{90514344-298A-4DB0-BE23-EDC25FDFA16B}" type="presOf" srcId="{B8106381-DC7B-4BEE-94BB-A3628D34CF1C}" destId="{3FD94F5A-CA4E-4A15-9F90-C19E19358FAA}" srcOrd="0" destOrd="0" presId="urn:microsoft.com/office/officeart/2005/8/layout/cycle6"/>
    <dgm:cxn modelId="{AA6E2465-2203-4675-8C8E-5B6DD1E2DBD6}" type="presOf" srcId="{1A85FDD8-DDEA-415D-8EA0-092082B2E743}" destId="{240F09AB-9BFB-4A59-8DB8-4B399F1B2B7B}" srcOrd="0" destOrd="0" presId="urn:microsoft.com/office/officeart/2005/8/layout/cycle6"/>
    <dgm:cxn modelId="{C6036AB9-8A80-461A-881F-8CE769435043}" type="presParOf" srcId="{3FD94F5A-CA4E-4A15-9F90-C19E19358FAA}" destId="{05CC08BB-33D5-4075-9282-6EE3E074442E}" srcOrd="0" destOrd="0" presId="urn:microsoft.com/office/officeart/2005/8/layout/cycle6"/>
    <dgm:cxn modelId="{FE406AC0-7988-4C5B-87BF-E0FC51037432}" type="presParOf" srcId="{3FD94F5A-CA4E-4A15-9F90-C19E19358FAA}" destId="{E90C2398-0927-4E28-808B-8A13F9603358}" srcOrd="1" destOrd="0" presId="urn:microsoft.com/office/officeart/2005/8/layout/cycle6"/>
    <dgm:cxn modelId="{341FD002-F2AA-4516-B3C0-B6D363C15BA3}" type="presParOf" srcId="{3FD94F5A-CA4E-4A15-9F90-C19E19358FAA}" destId="{BA005FAB-D691-4490-AB9E-D73361B96AF1}" srcOrd="2" destOrd="0" presId="urn:microsoft.com/office/officeart/2005/8/layout/cycle6"/>
    <dgm:cxn modelId="{8BE32208-4CDC-411C-A204-9D374287EA89}" type="presParOf" srcId="{3FD94F5A-CA4E-4A15-9F90-C19E19358FAA}" destId="{E7964801-5249-4335-8A59-F5467E45637E}" srcOrd="3" destOrd="0" presId="urn:microsoft.com/office/officeart/2005/8/layout/cycle6"/>
    <dgm:cxn modelId="{49EC5D7F-4CEB-440A-B8EF-5CAC648932AF}" type="presParOf" srcId="{3FD94F5A-CA4E-4A15-9F90-C19E19358FAA}" destId="{2BC6CD8E-999B-40F8-A688-BF8EA126CA78}" srcOrd="4" destOrd="0" presId="urn:microsoft.com/office/officeart/2005/8/layout/cycle6"/>
    <dgm:cxn modelId="{5F06B0C9-D632-4349-8C19-4970AE7A6C34}" type="presParOf" srcId="{3FD94F5A-CA4E-4A15-9F90-C19E19358FAA}" destId="{0A190A28-685E-4A4A-9904-0C3B2FDDB19B}" srcOrd="5" destOrd="0" presId="urn:microsoft.com/office/officeart/2005/8/layout/cycle6"/>
    <dgm:cxn modelId="{4B371571-B32A-4811-8A55-B910B91A0350}" type="presParOf" srcId="{3FD94F5A-CA4E-4A15-9F90-C19E19358FAA}" destId="{638EA490-A1DB-4CB7-AF0A-3ED54A05FD8C}" srcOrd="6" destOrd="0" presId="urn:microsoft.com/office/officeart/2005/8/layout/cycle6"/>
    <dgm:cxn modelId="{DFABAFC0-F27D-4D99-8B8A-652EBC5D3A18}" type="presParOf" srcId="{3FD94F5A-CA4E-4A15-9F90-C19E19358FAA}" destId="{A5C0F092-EA6E-4D9A-AAFD-02BF05E2A0CC}" srcOrd="7" destOrd="0" presId="urn:microsoft.com/office/officeart/2005/8/layout/cycle6"/>
    <dgm:cxn modelId="{2E8B5A8F-0C42-4B29-8EE0-E0C477A4BD34}" type="presParOf" srcId="{3FD94F5A-CA4E-4A15-9F90-C19E19358FAA}" destId="{1BB22638-6EDC-4E98-837B-19CA157F7334}" srcOrd="8" destOrd="0" presId="urn:microsoft.com/office/officeart/2005/8/layout/cycle6"/>
    <dgm:cxn modelId="{AE9B2C49-E523-47B9-A512-F37B7A14E432}" type="presParOf" srcId="{3FD94F5A-CA4E-4A15-9F90-C19E19358FAA}" destId="{BB1FC273-0118-467C-AAE7-D0E531C3A833}" srcOrd="9" destOrd="0" presId="urn:microsoft.com/office/officeart/2005/8/layout/cycle6"/>
    <dgm:cxn modelId="{B52067C3-66B3-4058-AB54-AC1539810ED7}" type="presParOf" srcId="{3FD94F5A-CA4E-4A15-9F90-C19E19358FAA}" destId="{3A7C54AB-CFF0-419A-BE5E-D6BFAF78D38E}" srcOrd="10" destOrd="0" presId="urn:microsoft.com/office/officeart/2005/8/layout/cycle6"/>
    <dgm:cxn modelId="{94BA6A89-AE9F-404C-A959-999FA10B9897}" type="presParOf" srcId="{3FD94F5A-CA4E-4A15-9F90-C19E19358FAA}" destId="{25A8EB64-2FBA-4404-92AF-B3B14FAD25FC}" srcOrd="11" destOrd="0" presId="urn:microsoft.com/office/officeart/2005/8/layout/cycle6"/>
    <dgm:cxn modelId="{4D8CDA11-76D3-48F4-8926-A33C9703F34E}" type="presParOf" srcId="{3FD94F5A-CA4E-4A15-9F90-C19E19358FAA}" destId="{240F09AB-9BFB-4A59-8DB8-4B399F1B2B7B}" srcOrd="12" destOrd="0" presId="urn:microsoft.com/office/officeart/2005/8/layout/cycle6"/>
    <dgm:cxn modelId="{5ABBB81E-2AE2-4941-85D4-DCB363D63AFB}" type="presParOf" srcId="{3FD94F5A-CA4E-4A15-9F90-C19E19358FAA}" destId="{C575CD20-CA1D-4C0A-8F84-BCD501427B66}" srcOrd="13" destOrd="0" presId="urn:microsoft.com/office/officeart/2005/8/layout/cycle6"/>
    <dgm:cxn modelId="{479B29C1-0BBD-4B60-9FEC-457A361550D5}" type="presParOf" srcId="{3FD94F5A-CA4E-4A15-9F90-C19E19358FAA}" destId="{F4810156-673A-4C9C-809A-667B82FB1002}" srcOrd="14" destOrd="0" presId="urn:microsoft.com/office/officeart/2005/8/layout/cycle6"/>
    <dgm:cxn modelId="{EF9BE730-7765-4AC2-97B7-19C34F52DFA6}" type="presParOf" srcId="{3FD94F5A-CA4E-4A15-9F90-C19E19358FAA}" destId="{CEA84179-3DFA-45F6-A5F3-0CC7E2F5FEA3}" srcOrd="15" destOrd="0" presId="urn:microsoft.com/office/officeart/2005/8/layout/cycle6"/>
    <dgm:cxn modelId="{F9E323E2-7EA6-46F9-84E5-88A917887578}" type="presParOf" srcId="{3FD94F5A-CA4E-4A15-9F90-C19E19358FAA}" destId="{C4BF6F2F-D07F-4BFE-8179-DEC87C3F4B91}" srcOrd="16" destOrd="0" presId="urn:microsoft.com/office/officeart/2005/8/layout/cycle6"/>
    <dgm:cxn modelId="{7D8DE34C-EEA8-4C63-996A-F3EA3A263DF6}" type="presParOf" srcId="{3FD94F5A-CA4E-4A15-9F90-C19E19358FAA}" destId="{EE3E2CED-D8B9-4689-95B5-FA230DFF5841}" srcOrd="17" destOrd="0" presId="urn:microsoft.com/office/officeart/2005/8/layout/cycle6"/>
    <dgm:cxn modelId="{C53DE31F-22B8-4B9C-B7A4-9055C1FA6BF6}" type="presParOf" srcId="{3FD94F5A-CA4E-4A15-9F90-C19E19358FAA}" destId="{7C0F63D2-6B49-4DAB-B075-5FA7DA1069B2}" srcOrd="18" destOrd="0" presId="urn:microsoft.com/office/officeart/2005/8/layout/cycle6"/>
    <dgm:cxn modelId="{7F03B007-BD64-4BF4-8913-22BC1F7E2F39}" type="presParOf" srcId="{3FD94F5A-CA4E-4A15-9F90-C19E19358FAA}" destId="{51573A21-FFBB-40EB-AE69-2D2D47C5EE9A}" srcOrd="19" destOrd="0" presId="urn:microsoft.com/office/officeart/2005/8/layout/cycle6"/>
    <dgm:cxn modelId="{22A760D5-CFAF-452C-9FB9-5FCFFE832A88}" type="presParOf" srcId="{3FD94F5A-CA4E-4A15-9F90-C19E19358FAA}" destId="{F74A86C1-280F-4E4A-9CEE-5AD12CD2176B}" srcOrd="20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xmlns="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3DEA9F6-1594-4123-A6A1-07FCAEE14E11}" type="doc">
      <dgm:prSet loTypeId="urn:microsoft.com/office/officeart/2005/8/layout/radial3" loCatId="cycl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pt-BR"/>
        </a:p>
      </dgm:t>
    </dgm:pt>
    <dgm:pt modelId="{21FB755C-7D57-4711-972E-18E4684E6528}">
      <dgm:prSet phldrT="[Text]"/>
      <dgm:spPr/>
      <dgm:t>
        <a:bodyPr/>
        <a:lstStyle/>
        <a:p>
          <a:r>
            <a:rPr lang="pt-BR" dirty="0" smtClean="0">
              <a:solidFill>
                <a:schemeClr val="tx1">
                  <a:lumMod val="65000"/>
                  <a:lumOff val="35000"/>
                </a:schemeClr>
              </a:solidFill>
            </a:rPr>
            <a:t>user</a:t>
          </a:r>
        </a:p>
      </dgm:t>
    </dgm:pt>
    <dgm:pt modelId="{7706C82E-A989-402F-BFD1-D34214E39858}" type="parTrans" cxnId="{1B0A689F-2D7C-463C-9866-E1868EAF1BAC}">
      <dgm:prSet/>
      <dgm:spPr/>
      <dgm:t>
        <a:bodyPr/>
        <a:lstStyle/>
        <a:p>
          <a:endParaRPr lang="pt-BR"/>
        </a:p>
      </dgm:t>
    </dgm:pt>
    <dgm:pt modelId="{5610644C-B7BE-440B-8A1D-8268A4CF7B9E}" type="sibTrans" cxnId="{1B0A689F-2D7C-463C-9866-E1868EAF1BAC}">
      <dgm:prSet/>
      <dgm:spPr/>
      <dgm:t>
        <a:bodyPr/>
        <a:lstStyle/>
        <a:p>
          <a:endParaRPr lang="pt-BR"/>
        </a:p>
      </dgm:t>
    </dgm:pt>
    <dgm:pt modelId="{A90F5E29-CEC5-4AE7-A467-E8369F4D324E}">
      <dgm:prSet phldrT="[Text]" custT="1"/>
      <dgm:spPr/>
      <dgm:t>
        <a:bodyPr/>
        <a:lstStyle/>
        <a:p>
          <a:r>
            <a:rPr lang="pt-BR" sz="800" dirty="0" smtClean="0">
              <a:latin typeface="Arial Narrow" pitchFamily="34" charset="0"/>
            </a:rPr>
            <a:t>indicators</a:t>
          </a:r>
          <a:endParaRPr lang="pt-BR" sz="800" dirty="0">
            <a:latin typeface="Arial Narrow" pitchFamily="34" charset="0"/>
          </a:endParaRPr>
        </a:p>
      </dgm:t>
    </dgm:pt>
    <dgm:pt modelId="{A0C3F67C-BD7D-44EC-919D-2FC3E8A063B5}" type="parTrans" cxnId="{27CAB478-C76F-45A8-BC2B-09775DCCB32B}">
      <dgm:prSet/>
      <dgm:spPr/>
      <dgm:t>
        <a:bodyPr/>
        <a:lstStyle/>
        <a:p>
          <a:endParaRPr lang="pt-BR"/>
        </a:p>
      </dgm:t>
    </dgm:pt>
    <dgm:pt modelId="{CF439215-E66A-4B6D-B1DE-B0A0C89F1EB3}" type="sibTrans" cxnId="{27CAB478-C76F-45A8-BC2B-09775DCCB32B}">
      <dgm:prSet/>
      <dgm:spPr/>
      <dgm:t>
        <a:bodyPr/>
        <a:lstStyle/>
        <a:p>
          <a:endParaRPr lang="pt-BR"/>
        </a:p>
      </dgm:t>
    </dgm:pt>
    <dgm:pt modelId="{BF790BB4-5E3E-479D-94AC-186B9779CAE7}">
      <dgm:prSet phldrT="[Text]" custT="1"/>
      <dgm:spPr/>
      <dgm:t>
        <a:bodyPr/>
        <a:lstStyle/>
        <a:p>
          <a:r>
            <a:rPr lang="pt-BR" sz="800" dirty="0" smtClean="0">
              <a:latin typeface="Arial Narrow" pitchFamily="34" charset="0"/>
            </a:rPr>
            <a:t>images</a:t>
          </a:r>
          <a:endParaRPr lang="pt-BR" sz="800" dirty="0">
            <a:latin typeface="Arial Narrow" pitchFamily="34" charset="0"/>
          </a:endParaRPr>
        </a:p>
      </dgm:t>
    </dgm:pt>
    <dgm:pt modelId="{C86C2BCE-5D45-48A6-9FB3-2335E0BFE50E}" type="parTrans" cxnId="{5126CB5A-6FFB-433F-8F78-143C60FA9217}">
      <dgm:prSet/>
      <dgm:spPr/>
      <dgm:t>
        <a:bodyPr/>
        <a:lstStyle/>
        <a:p>
          <a:endParaRPr lang="pt-BR"/>
        </a:p>
      </dgm:t>
    </dgm:pt>
    <dgm:pt modelId="{A6D68479-B8E2-4132-8FD6-4721540971B4}" type="sibTrans" cxnId="{5126CB5A-6FFB-433F-8F78-143C60FA9217}">
      <dgm:prSet/>
      <dgm:spPr/>
      <dgm:t>
        <a:bodyPr/>
        <a:lstStyle/>
        <a:p>
          <a:endParaRPr lang="pt-BR"/>
        </a:p>
      </dgm:t>
    </dgm:pt>
    <dgm:pt modelId="{0EF5DE6D-BB68-4477-8F6F-729247CA20B1}">
      <dgm:prSet phldrT="[Text]" custT="1"/>
      <dgm:spPr/>
      <dgm:t>
        <a:bodyPr/>
        <a:lstStyle/>
        <a:p>
          <a:r>
            <a:rPr lang="pt-BR" sz="800" dirty="0" smtClean="0">
              <a:latin typeface="Arial Narrow" pitchFamily="34" charset="0"/>
            </a:rPr>
            <a:t>Collections data</a:t>
          </a:r>
          <a:endParaRPr lang="pt-BR" sz="800" dirty="0">
            <a:latin typeface="Arial Narrow" pitchFamily="34" charset="0"/>
          </a:endParaRPr>
        </a:p>
      </dgm:t>
    </dgm:pt>
    <dgm:pt modelId="{2F1B0145-B7D2-4DAC-9E28-1323BA3A5B11}" type="parTrans" cxnId="{61871243-B9E8-450C-B808-7C2E18C686E8}">
      <dgm:prSet/>
      <dgm:spPr/>
      <dgm:t>
        <a:bodyPr/>
        <a:lstStyle/>
        <a:p>
          <a:endParaRPr lang="pt-BR"/>
        </a:p>
      </dgm:t>
    </dgm:pt>
    <dgm:pt modelId="{016A111D-944F-4899-B643-E0A327A402A6}" type="sibTrans" cxnId="{61871243-B9E8-450C-B808-7C2E18C686E8}">
      <dgm:prSet/>
      <dgm:spPr/>
      <dgm:t>
        <a:bodyPr/>
        <a:lstStyle/>
        <a:p>
          <a:endParaRPr lang="pt-BR"/>
        </a:p>
      </dgm:t>
    </dgm:pt>
    <dgm:pt modelId="{766B53E3-9902-4AE4-83DF-DCE25DF75513}">
      <dgm:prSet phldrT="[Text]" custT="1"/>
      <dgm:spPr/>
      <dgm:t>
        <a:bodyPr/>
        <a:lstStyle/>
        <a:p>
          <a:r>
            <a:rPr lang="pt-BR" sz="800" dirty="0" smtClean="0">
              <a:latin typeface="Arial Narrow" pitchFamily="34" charset="0"/>
            </a:rPr>
            <a:t>Data cleaning reports</a:t>
          </a:r>
          <a:endParaRPr lang="pt-BR" sz="800" dirty="0">
            <a:latin typeface="Arial Narrow" pitchFamily="34" charset="0"/>
          </a:endParaRPr>
        </a:p>
      </dgm:t>
    </dgm:pt>
    <dgm:pt modelId="{CBA55A64-0F77-4D1A-B480-8A844F9053D2}" type="parTrans" cxnId="{3D7B7626-3715-4612-BC1E-97EE5422601E}">
      <dgm:prSet/>
      <dgm:spPr/>
      <dgm:t>
        <a:bodyPr/>
        <a:lstStyle/>
        <a:p>
          <a:endParaRPr lang="pt-BR"/>
        </a:p>
      </dgm:t>
    </dgm:pt>
    <dgm:pt modelId="{DEF0F27D-AEB8-4D72-AB04-388D16FB2864}" type="sibTrans" cxnId="{3D7B7626-3715-4612-BC1E-97EE5422601E}">
      <dgm:prSet/>
      <dgm:spPr/>
      <dgm:t>
        <a:bodyPr/>
        <a:lstStyle/>
        <a:p>
          <a:endParaRPr lang="pt-BR"/>
        </a:p>
      </dgm:t>
    </dgm:pt>
    <dgm:pt modelId="{B7FE896A-5C92-4548-831C-C14FD20C804B}">
      <dgm:prSet custT="1"/>
      <dgm:spPr/>
      <dgm:t>
        <a:bodyPr/>
        <a:lstStyle/>
        <a:p>
          <a:r>
            <a:rPr lang="pt-BR" sz="800" dirty="0" smtClean="0">
              <a:latin typeface="Arial Narrow" pitchFamily="34" charset="0"/>
            </a:rPr>
            <a:t>maps</a:t>
          </a:r>
          <a:endParaRPr lang="pt-BR" sz="800" dirty="0">
            <a:latin typeface="Arial Narrow" pitchFamily="34" charset="0"/>
          </a:endParaRPr>
        </a:p>
      </dgm:t>
    </dgm:pt>
    <dgm:pt modelId="{1767D656-3B83-49BD-9287-A21C0894EB2C}" type="parTrans" cxnId="{493AF5E7-B3DF-45B5-BF43-6DF59CB1F2FC}">
      <dgm:prSet/>
      <dgm:spPr/>
      <dgm:t>
        <a:bodyPr/>
        <a:lstStyle/>
        <a:p>
          <a:endParaRPr lang="pt-BR"/>
        </a:p>
      </dgm:t>
    </dgm:pt>
    <dgm:pt modelId="{1BDEBC06-87CF-475D-9FA8-BE13477287EF}" type="sibTrans" cxnId="{493AF5E7-B3DF-45B5-BF43-6DF59CB1F2FC}">
      <dgm:prSet/>
      <dgm:spPr/>
      <dgm:t>
        <a:bodyPr/>
        <a:lstStyle/>
        <a:p>
          <a:endParaRPr lang="pt-BR"/>
        </a:p>
      </dgm:t>
    </dgm:pt>
    <dgm:pt modelId="{6E06FB91-9F31-451C-A29D-383A1114DAC1}">
      <dgm:prSet custT="1"/>
      <dgm:spPr/>
      <dgm:t>
        <a:bodyPr/>
        <a:lstStyle/>
        <a:p>
          <a:r>
            <a:rPr lang="pt-BR" sz="800" dirty="0" smtClean="0">
              <a:latin typeface="Arial Narrow" pitchFamily="34" charset="0"/>
            </a:rPr>
            <a:t>data</a:t>
          </a:r>
          <a:endParaRPr lang="pt-BR" sz="800" dirty="0">
            <a:latin typeface="Arial Narrow" pitchFamily="34" charset="0"/>
          </a:endParaRPr>
        </a:p>
      </dgm:t>
    </dgm:pt>
    <dgm:pt modelId="{5EDAD849-D4F1-4CCE-9248-960168B45B1F}" type="parTrans" cxnId="{BA0E92D6-F5AC-4F5F-BCFF-6B4B2ABB3C08}">
      <dgm:prSet/>
      <dgm:spPr/>
      <dgm:t>
        <a:bodyPr/>
        <a:lstStyle/>
        <a:p>
          <a:endParaRPr lang="pt-BR"/>
        </a:p>
      </dgm:t>
    </dgm:pt>
    <dgm:pt modelId="{BC79E54E-57D9-42CD-9D78-34A27A32955B}" type="sibTrans" cxnId="{BA0E92D6-F5AC-4F5F-BCFF-6B4B2ABB3C08}">
      <dgm:prSet/>
      <dgm:spPr/>
      <dgm:t>
        <a:bodyPr/>
        <a:lstStyle/>
        <a:p>
          <a:endParaRPr lang="pt-BR"/>
        </a:p>
      </dgm:t>
    </dgm:pt>
    <dgm:pt modelId="{1EABCB45-E077-4743-907F-97CD65E7B000}">
      <dgm:prSet custT="1"/>
      <dgm:spPr/>
      <dgm:t>
        <a:bodyPr/>
        <a:lstStyle/>
        <a:p>
          <a:r>
            <a:rPr lang="pt-BR" sz="800" dirty="0" smtClean="0">
              <a:latin typeface="Arial Narrow" pitchFamily="34" charset="0"/>
            </a:rPr>
            <a:t>tools</a:t>
          </a:r>
          <a:endParaRPr lang="pt-BR" sz="800" dirty="0">
            <a:latin typeface="Arial Narrow" pitchFamily="34" charset="0"/>
          </a:endParaRPr>
        </a:p>
      </dgm:t>
    </dgm:pt>
    <dgm:pt modelId="{AFDAC2FD-FEF8-4157-BCEC-A30809DBD427}" type="parTrans" cxnId="{C269CA23-BBF4-479B-BA3C-40DB82BDC15D}">
      <dgm:prSet/>
      <dgm:spPr/>
      <dgm:t>
        <a:bodyPr/>
        <a:lstStyle/>
        <a:p>
          <a:endParaRPr lang="pt-BR"/>
        </a:p>
      </dgm:t>
    </dgm:pt>
    <dgm:pt modelId="{7CB9CFCD-D107-49D2-B701-5DC1317206EA}" type="sibTrans" cxnId="{C269CA23-BBF4-479B-BA3C-40DB82BDC15D}">
      <dgm:prSet/>
      <dgm:spPr/>
      <dgm:t>
        <a:bodyPr/>
        <a:lstStyle/>
        <a:p>
          <a:endParaRPr lang="pt-BR"/>
        </a:p>
      </dgm:t>
    </dgm:pt>
    <dgm:pt modelId="{B9F760A1-B610-4C2F-BE15-429CAE8E2FB9}" type="pres">
      <dgm:prSet presAssocID="{03DEA9F6-1594-4123-A6A1-07FCAEE14E11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1E5E39B2-8E67-481C-9640-294541E62472}" type="pres">
      <dgm:prSet presAssocID="{03DEA9F6-1594-4123-A6A1-07FCAEE14E11}" presName="radial" presStyleCnt="0">
        <dgm:presLayoutVars>
          <dgm:animLvl val="ctr"/>
        </dgm:presLayoutVars>
      </dgm:prSet>
      <dgm:spPr/>
      <dgm:t>
        <a:bodyPr/>
        <a:lstStyle/>
        <a:p>
          <a:endParaRPr lang="pt-BR"/>
        </a:p>
      </dgm:t>
    </dgm:pt>
    <dgm:pt modelId="{80698A0F-F3AD-4A6D-BEC1-B74EC7742551}" type="pres">
      <dgm:prSet presAssocID="{21FB755C-7D57-4711-972E-18E4684E6528}" presName="centerShape" presStyleLbl="vennNode1" presStyleIdx="0" presStyleCnt="8"/>
      <dgm:spPr/>
      <dgm:t>
        <a:bodyPr/>
        <a:lstStyle/>
        <a:p>
          <a:endParaRPr lang="pt-BR"/>
        </a:p>
      </dgm:t>
    </dgm:pt>
    <dgm:pt modelId="{EBFF23A0-F646-47BA-880C-654DF8F3F00B}" type="pres">
      <dgm:prSet presAssocID="{A90F5E29-CEC5-4AE7-A467-E8369F4D324E}" presName="node" presStyleLbl="vennNode1" presStyleIdx="1" presStyleCnt="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45C5C14-3EC8-45D6-9EBF-11DE5214BA40}" type="pres">
      <dgm:prSet presAssocID="{1EABCB45-E077-4743-907F-97CD65E7B000}" presName="node" presStyleLbl="vennNode1" presStyleIdx="2" presStyleCnt="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3CA143D-6FF1-45DC-A63A-D67C6C58FB93}" type="pres">
      <dgm:prSet presAssocID="{BF790BB4-5E3E-479D-94AC-186B9779CAE7}" presName="node" presStyleLbl="vennNode1" presStyleIdx="3" presStyleCnt="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7D25F68-F199-44E6-ABA5-F6C11D9FB1D0}" type="pres">
      <dgm:prSet presAssocID="{B7FE896A-5C92-4548-831C-C14FD20C804B}" presName="node" presStyleLbl="vennNode1" presStyleIdx="4" presStyleCnt="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3A43D29-7B36-48D9-9395-27CCF6C1BEB3}" type="pres">
      <dgm:prSet presAssocID="{6E06FB91-9F31-451C-A29D-383A1114DAC1}" presName="node" presStyleLbl="vennNode1" presStyleIdx="5" presStyleCnt="8" custRadScaleRad="96967" custRadScaleInc="-10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8348742-E4DA-445F-8AD4-F22E2FBBB4D2}" type="pres">
      <dgm:prSet presAssocID="{0EF5DE6D-BB68-4477-8F6F-729247CA20B1}" presName="node" presStyleLbl="vennNode1" presStyleIdx="6" presStyleCnt="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1273611-0AE9-4E05-A5EE-4B5B582317BA}" type="pres">
      <dgm:prSet presAssocID="{766B53E3-9902-4AE4-83DF-DCE25DF75513}" presName="node" presStyleLbl="vennNode1" presStyleIdx="7" presStyleCnt="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5126CB5A-6FFB-433F-8F78-143C60FA9217}" srcId="{21FB755C-7D57-4711-972E-18E4684E6528}" destId="{BF790BB4-5E3E-479D-94AC-186B9779CAE7}" srcOrd="2" destOrd="0" parTransId="{C86C2BCE-5D45-48A6-9FB3-2335E0BFE50E}" sibTransId="{A6D68479-B8E2-4132-8FD6-4721540971B4}"/>
    <dgm:cxn modelId="{A630EDB7-D38C-4689-AE51-208D8117A766}" type="presOf" srcId="{1EABCB45-E077-4743-907F-97CD65E7B000}" destId="{245C5C14-3EC8-45D6-9EBF-11DE5214BA40}" srcOrd="0" destOrd="0" presId="urn:microsoft.com/office/officeart/2005/8/layout/radial3"/>
    <dgm:cxn modelId="{61871243-B9E8-450C-B808-7C2E18C686E8}" srcId="{21FB755C-7D57-4711-972E-18E4684E6528}" destId="{0EF5DE6D-BB68-4477-8F6F-729247CA20B1}" srcOrd="5" destOrd="0" parTransId="{2F1B0145-B7D2-4DAC-9E28-1323BA3A5B11}" sibTransId="{016A111D-944F-4899-B643-E0A327A402A6}"/>
    <dgm:cxn modelId="{1B0A689F-2D7C-463C-9866-E1868EAF1BAC}" srcId="{03DEA9F6-1594-4123-A6A1-07FCAEE14E11}" destId="{21FB755C-7D57-4711-972E-18E4684E6528}" srcOrd="0" destOrd="0" parTransId="{7706C82E-A989-402F-BFD1-D34214E39858}" sibTransId="{5610644C-B7BE-440B-8A1D-8268A4CF7B9E}"/>
    <dgm:cxn modelId="{B6EE3309-9C7D-47A5-9317-BD2EE08D8893}" type="presOf" srcId="{03DEA9F6-1594-4123-A6A1-07FCAEE14E11}" destId="{B9F760A1-B610-4C2F-BE15-429CAE8E2FB9}" srcOrd="0" destOrd="0" presId="urn:microsoft.com/office/officeart/2005/8/layout/radial3"/>
    <dgm:cxn modelId="{31F37F64-935C-4E09-BA5A-5728A968C1F9}" type="presOf" srcId="{A90F5E29-CEC5-4AE7-A467-E8369F4D324E}" destId="{EBFF23A0-F646-47BA-880C-654DF8F3F00B}" srcOrd="0" destOrd="0" presId="urn:microsoft.com/office/officeart/2005/8/layout/radial3"/>
    <dgm:cxn modelId="{7B537AF8-303D-4851-9E97-5A85A83AC54B}" type="presOf" srcId="{0EF5DE6D-BB68-4477-8F6F-729247CA20B1}" destId="{D8348742-E4DA-445F-8AD4-F22E2FBBB4D2}" srcOrd="0" destOrd="0" presId="urn:microsoft.com/office/officeart/2005/8/layout/radial3"/>
    <dgm:cxn modelId="{493AF5E7-B3DF-45B5-BF43-6DF59CB1F2FC}" srcId="{21FB755C-7D57-4711-972E-18E4684E6528}" destId="{B7FE896A-5C92-4548-831C-C14FD20C804B}" srcOrd="3" destOrd="0" parTransId="{1767D656-3B83-49BD-9287-A21C0894EB2C}" sibTransId="{1BDEBC06-87CF-475D-9FA8-BE13477287EF}"/>
    <dgm:cxn modelId="{E60F4039-FAD2-41A9-8254-0A8638CBEC9F}" type="presOf" srcId="{21FB755C-7D57-4711-972E-18E4684E6528}" destId="{80698A0F-F3AD-4A6D-BEC1-B74EC7742551}" srcOrd="0" destOrd="0" presId="urn:microsoft.com/office/officeart/2005/8/layout/radial3"/>
    <dgm:cxn modelId="{1436781C-DA05-4202-98A3-2F48FE4CC49F}" type="presOf" srcId="{6E06FB91-9F31-451C-A29D-383A1114DAC1}" destId="{C3A43D29-7B36-48D9-9395-27CCF6C1BEB3}" srcOrd="0" destOrd="0" presId="urn:microsoft.com/office/officeart/2005/8/layout/radial3"/>
    <dgm:cxn modelId="{3D7B7626-3715-4612-BC1E-97EE5422601E}" srcId="{21FB755C-7D57-4711-972E-18E4684E6528}" destId="{766B53E3-9902-4AE4-83DF-DCE25DF75513}" srcOrd="6" destOrd="0" parTransId="{CBA55A64-0F77-4D1A-B480-8A844F9053D2}" sibTransId="{DEF0F27D-AEB8-4D72-AB04-388D16FB2864}"/>
    <dgm:cxn modelId="{D4CBCF82-EDF4-4157-8640-04E31FC6F1BF}" type="presOf" srcId="{BF790BB4-5E3E-479D-94AC-186B9779CAE7}" destId="{63CA143D-6FF1-45DC-A63A-D67C6C58FB93}" srcOrd="0" destOrd="0" presId="urn:microsoft.com/office/officeart/2005/8/layout/radial3"/>
    <dgm:cxn modelId="{157E91E7-0DFD-4D8A-BCD9-AA4984545293}" type="presOf" srcId="{766B53E3-9902-4AE4-83DF-DCE25DF75513}" destId="{11273611-0AE9-4E05-A5EE-4B5B582317BA}" srcOrd="0" destOrd="0" presId="urn:microsoft.com/office/officeart/2005/8/layout/radial3"/>
    <dgm:cxn modelId="{BA0E92D6-F5AC-4F5F-BCFF-6B4B2ABB3C08}" srcId="{21FB755C-7D57-4711-972E-18E4684E6528}" destId="{6E06FB91-9F31-451C-A29D-383A1114DAC1}" srcOrd="4" destOrd="0" parTransId="{5EDAD849-D4F1-4CCE-9248-960168B45B1F}" sibTransId="{BC79E54E-57D9-42CD-9D78-34A27A32955B}"/>
    <dgm:cxn modelId="{27CAB478-C76F-45A8-BC2B-09775DCCB32B}" srcId="{21FB755C-7D57-4711-972E-18E4684E6528}" destId="{A90F5E29-CEC5-4AE7-A467-E8369F4D324E}" srcOrd="0" destOrd="0" parTransId="{A0C3F67C-BD7D-44EC-919D-2FC3E8A063B5}" sibTransId="{CF439215-E66A-4B6D-B1DE-B0A0C89F1EB3}"/>
    <dgm:cxn modelId="{0EBDA7C2-F646-4C48-906C-B46184FBF3BD}" type="presOf" srcId="{B7FE896A-5C92-4548-831C-C14FD20C804B}" destId="{27D25F68-F199-44E6-ABA5-F6C11D9FB1D0}" srcOrd="0" destOrd="0" presId="urn:microsoft.com/office/officeart/2005/8/layout/radial3"/>
    <dgm:cxn modelId="{C269CA23-BBF4-479B-BA3C-40DB82BDC15D}" srcId="{21FB755C-7D57-4711-972E-18E4684E6528}" destId="{1EABCB45-E077-4743-907F-97CD65E7B000}" srcOrd="1" destOrd="0" parTransId="{AFDAC2FD-FEF8-4157-BCEC-A30809DBD427}" sibTransId="{7CB9CFCD-D107-49D2-B701-5DC1317206EA}"/>
    <dgm:cxn modelId="{1627EE05-D59A-494B-A37F-335CAE0DA262}" type="presParOf" srcId="{B9F760A1-B610-4C2F-BE15-429CAE8E2FB9}" destId="{1E5E39B2-8E67-481C-9640-294541E62472}" srcOrd="0" destOrd="0" presId="urn:microsoft.com/office/officeart/2005/8/layout/radial3"/>
    <dgm:cxn modelId="{55C02A91-09C3-4906-B44D-5BE61B0953C3}" type="presParOf" srcId="{1E5E39B2-8E67-481C-9640-294541E62472}" destId="{80698A0F-F3AD-4A6D-BEC1-B74EC7742551}" srcOrd="0" destOrd="0" presId="urn:microsoft.com/office/officeart/2005/8/layout/radial3"/>
    <dgm:cxn modelId="{1C250D0C-F499-4A07-85EE-5CAA07D0BA6E}" type="presParOf" srcId="{1E5E39B2-8E67-481C-9640-294541E62472}" destId="{EBFF23A0-F646-47BA-880C-654DF8F3F00B}" srcOrd="1" destOrd="0" presId="urn:microsoft.com/office/officeart/2005/8/layout/radial3"/>
    <dgm:cxn modelId="{2A3BE28F-52CD-4151-964A-F33796D2BDBC}" type="presParOf" srcId="{1E5E39B2-8E67-481C-9640-294541E62472}" destId="{245C5C14-3EC8-45D6-9EBF-11DE5214BA40}" srcOrd="2" destOrd="0" presId="urn:microsoft.com/office/officeart/2005/8/layout/radial3"/>
    <dgm:cxn modelId="{474BDA28-51AD-49F1-92EA-7234C6768B3A}" type="presParOf" srcId="{1E5E39B2-8E67-481C-9640-294541E62472}" destId="{63CA143D-6FF1-45DC-A63A-D67C6C58FB93}" srcOrd="3" destOrd="0" presId="urn:microsoft.com/office/officeart/2005/8/layout/radial3"/>
    <dgm:cxn modelId="{AC9BC170-7058-4B1B-B3BC-FDD91FDACDD6}" type="presParOf" srcId="{1E5E39B2-8E67-481C-9640-294541E62472}" destId="{27D25F68-F199-44E6-ABA5-F6C11D9FB1D0}" srcOrd="4" destOrd="0" presId="urn:microsoft.com/office/officeart/2005/8/layout/radial3"/>
    <dgm:cxn modelId="{34DD529F-1025-4169-9C1C-AEBF9AE85570}" type="presParOf" srcId="{1E5E39B2-8E67-481C-9640-294541E62472}" destId="{C3A43D29-7B36-48D9-9395-27CCF6C1BEB3}" srcOrd="5" destOrd="0" presId="urn:microsoft.com/office/officeart/2005/8/layout/radial3"/>
    <dgm:cxn modelId="{193282DD-EC07-464C-97A6-D8A7A4790650}" type="presParOf" srcId="{1E5E39B2-8E67-481C-9640-294541E62472}" destId="{D8348742-E4DA-445F-8AD4-F22E2FBBB4D2}" srcOrd="6" destOrd="0" presId="urn:microsoft.com/office/officeart/2005/8/layout/radial3"/>
    <dgm:cxn modelId="{CA18350C-BD2A-49B4-AD1E-A7B7EBF6FD36}" type="presParOf" srcId="{1E5E39B2-8E67-481C-9640-294541E62472}" destId="{11273611-0AE9-4E05-A5EE-4B5B582317BA}" srcOrd="7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4D6EA3C-E1C5-42AD-A82C-6657ABC50A0A}">
      <dsp:nvSpPr>
        <dsp:cNvPr id="0" name=""/>
        <dsp:cNvSpPr/>
      </dsp:nvSpPr>
      <dsp:spPr>
        <a:xfrm>
          <a:off x="2749796" y="653679"/>
          <a:ext cx="858389" cy="55795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Hepaticas</a:t>
          </a:r>
          <a:endParaRPr lang="pt-BR" sz="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49796" y="653679"/>
        <a:ext cx="858389" cy="557953"/>
      </dsp:txXfrm>
    </dsp:sp>
    <dsp:sp modelId="{95207210-D240-4ED1-870B-204759638047}">
      <dsp:nvSpPr>
        <dsp:cNvPr id="0" name=""/>
        <dsp:cNvSpPr/>
      </dsp:nvSpPr>
      <dsp:spPr>
        <a:xfrm>
          <a:off x="432602" y="932656"/>
          <a:ext cx="5492776" cy="5492776"/>
        </a:xfrm>
        <a:custGeom>
          <a:avLst/>
          <a:gdLst/>
          <a:ahLst/>
          <a:cxnLst/>
          <a:rect l="0" t="0" r="0" b="0"/>
          <a:pathLst>
            <a:path>
              <a:moveTo>
                <a:pt x="3180835" y="34579"/>
              </a:moveTo>
              <a:arcTo wR="2746388" hR="2746388" stAng="16746106" swAng="653472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9D3D04-56B5-4312-BFA9-0A1BD67F7811}">
      <dsp:nvSpPr>
        <dsp:cNvPr id="0" name=""/>
        <dsp:cNvSpPr/>
      </dsp:nvSpPr>
      <dsp:spPr>
        <a:xfrm>
          <a:off x="4122990" y="1021626"/>
          <a:ext cx="858389" cy="557953"/>
        </a:xfrm>
        <a:prstGeom prst="roundRect">
          <a:avLst/>
        </a:prstGeom>
        <a:gradFill rotWithShape="0">
          <a:gsLst>
            <a:gs pos="0">
              <a:schemeClr val="accent2">
                <a:hueOff val="425593"/>
                <a:satOff val="-531"/>
                <a:lumOff val="125"/>
                <a:alphaOff val="0"/>
                <a:shade val="51000"/>
                <a:satMod val="130000"/>
              </a:schemeClr>
            </a:gs>
            <a:gs pos="80000">
              <a:schemeClr val="accent2">
                <a:hueOff val="425593"/>
                <a:satOff val="-531"/>
                <a:lumOff val="125"/>
                <a:alphaOff val="0"/>
                <a:shade val="93000"/>
                <a:satMod val="130000"/>
              </a:schemeClr>
            </a:gs>
            <a:gs pos="100000">
              <a:schemeClr val="accent2">
                <a:hueOff val="425593"/>
                <a:satOff val="-531"/>
                <a:lumOff val="12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Briófitas da Mata Atlântica</a:t>
          </a:r>
          <a:endParaRPr lang="pt-BR" sz="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122990" y="1021626"/>
        <a:ext cx="858389" cy="557953"/>
      </dsp:txXfrm>
    </dsp:sp>
    <dsp:sp modelId="{4F9648F5-BB13-4E24-B612-9C51E848061B}">
      <dsp:nvSpPr>
        <dsp:cNvPr id="0" name=""/>
        <dsp:cNvSpPr/>
      </dsp:nvSpPr>
      <dsp:spPr>
        <a:xfrm>
          <a:off x="432602" y="932656"/>
          <a:ext cx="5492776" cy="5492776"/>
        </a:xfrm>
        <a:custGeom>
          <a:avLst/>
          <a:gdLst/>
          <a:ahLst/>
          <a:cxnLst/>
          <a:rect l="0" t="0" r="0" b="0"/>
          <a:pathLst>
            <a:path>
              <a:moveTo>
                <a:pt x="4521654" y="650898"/>
              </a:moveTo>
              <a:arcTo wR="2746388" hR="2746388" stAng="18616245" swAng="757060"/>
            </a:path>
          </a:pathLst>
        </a:custGeom>
        <a:noFill/>
        <a:ln w="9525" cap="flat" cmpd="sng" algn="ctr">
          <a:solidFill>
            <a:schemeClr val="accent2">
              <a:hueOff val="425593"/>
              <a:satOff val="-531"/>
              <a:lumOff val="12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E4ED53-8B5A-4AEC-8906-5C1DA69A8146}">
      <dsp:nvSpPr>
        <dsp:cNvPr id="0" name=""/>
        <dsp:cNvSpPr/>
      </dsp:nvSpPr>
      <dsp:spPr>
        <a:xfrm>
          <a:off x="5128238" y="2026874"/>
          <a:ext cx="858389" cy="557953"/>
        </a:xfrm>
        <a:prstGeom prst="roundRect">
          <a:avLst/>
        </a:prstGeom>
        <a:gradFill rotWithShape="0">
          <a:gsLst>
            <a:gs pos="0">
              <a:schemeClr val="accent2">
                <a:hueOff val="851185"/>
                <a:satOff val="-1062"/>
                <a:lumOff val="250"/>
                <a:alphaOff val="0"/>
                <a:shade val="51000"/>
                <a:satMod val="130000"/>
              </a:schemeClr>
            </a:gs>
            <a:gs pos="80000">
              <a:schemeClr val="accent2">
                <a:hueOff val="851185"/>
                <a:satOff val="-1062"/>
                <a:lumOff val="250"/>
                <a:alphaOff val="0"/>
                <a:shade val="93000"/>
                <a:satMod val="130000"/>
              </a:schemeClr>
            </a:gs>
            <a:gs pos="100000">
              <a:schemeClr val="accent2">
                <a:hueOff val="851185"/>
                <a:satOff val="-1062"/>
                <a:lumOff val="25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Pteridófitas</a:t>
          </a:r>
          <a:endParaRPr lang="pt-BR" sz="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128238" y="2026874"/>
        <a:ext cx="858389" cy="557953"/>
      </dsp:txXfrm>
    </dsp:sp>
    <dsp:sp modelId="{5D45D2AC-2FF3-4903-809E-0C473C6FEAF6}">
      <dsp:nvSpPr>
        <dsp:cNvPr id="0" name=""/>
        <dsp:cNvSpPr/>
      </dsp:nvSpPr>
      <dsp:spPr>
        <a:xfrm>
          <a:off x="432602" y="932656"/>
          <a:ext cx="5492776" cy="5492776"/>
        </a:xfrm>
        <a:custGeom>
          <a:avLst/>
          <a:gdLst/>
          <a:ahLst/>
          <a:cxnLst/>
          <a:rect l="0" t="0" r="0" b="0"/>
          <a:pathLst>
            <a:path>
              <a:moveTo>
                <a:pt x="5268729" y="1659904"/>
              </a:moveTo>
              <a:arcTo wR="2746388" hR="2746388" stAng="20201779" swAng="1037865"/>
            </a:path>
          </a:pathLst>
        </a:custGeom>
        <a:noFill/>
        <a:ln w="9525" cap="flat" cmpd="sng" algn="ctr">
          <a:solidFill>
            <a:schemeClr val="accent2">
              <a:hueOff val="851185"/>
              <a:satOff val="-1062"/>
              <a:lumOff val="25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A3235C-48F0-4AA3-906C-81342593821F}">
      <dsp:nvSpPr>
        <dsp:cNvPr id="0" name=""/>
        <dsp:cNvSpPr/>
      </dsp:nvSpPr>
      <dsp:spPr>
        <a:xfrm>
          <a:off x="5496184" y="3400068"/>
          <a:ext cx="858389" cy="557953"/>
        </a:xfrm>
        <a:prstGeom prst="roundRect">
          <a:avLst/>
        </a:prstGeom>
        <a:gradFill rotWithShape="0">
          <a:gsLst>
            <a:gs pos="0">
              <a:schemeClr val="accent2">
                <a:hueOff val="1276778"/>
                <a:satOff val="-1592"/>
                <a:lumOff val="374"/>
                <a:alphaOff val="0"/>
                <a:shade val="51000"/>
                <a:satMod val="130000"/>
              </a:schemeClr>
            </a:gs>
            <a:gs pos="80000">
              <a:schemeClr val="accent2">
                <a:hueOff val="1276778"/>
                <a:satOff val="-1592"/>
                <a:lumOff val="374"/>
                <a:alphaOff val="0"/>
                <a:shade val="93000"/>
                <a:satMod val="130000"/>
              </a:schemeClr>
            </a:gs>
            <a:gs pos="100000">
              <a:schemeClr val="accent2">
                <a:hueOff val="1276778"/>
                <a:satOff val="-1592"/>
                <a:lumOff val="37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8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Annonaceae</a:t>
          </a:r>
          <a:endParaRPr lang="pt-BR" sz="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496184" y="3400068"/>
        <a:ext cx="858389" cy="557953"/>
      </dsp:txXfrm>
    </dsp:sp>
    <dsp:sp modelId="{08F82932-932B-41CD-B25D-850E00E12572}">
      <dsp:nvSpPr>
        <dsp:cNvPr id="0" name=""/>
        <dsp:cNvSpPr/>
      </dsp:nvSpPr>
      <dsp:spPr>
        <a:xfrm>
          <a:off x="432602" y="932656"/>
          <a:ext cx="5492776" cy="5492776"/>
        </a:xfrm>
        <a:custGeom>
          <a:avLst/>
          <a:gdLst/>
          <a:ahLst/>
          <a:cxnLst/>
          <a:rect l="0" t="0" r="0" b="0"/>
          <a:pathLst>
            <a:path>
              <a:moveTo>
                <a:pt x="5477702" y="3033746"/>
              </a:moveTo>
              <a:arcTo wR="2746388" hR="2746388" stAng="360356" swAng="1037865"/>
            </a:path>
          </a:pathLst>
        </a:custGeom>
        <a:noFill/>
        <a:ln w="9525" cap="flat" cmpd="sng" algn="ctr">
          <a:solidFill>
            <a:schemeClr val="accent2">
              <a:hueOff val="1276778"/>
              <a:satOff val="-1592"/>
              <a:lumOff val="37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D836A1-B2E5-4C11-9FD5-4E3F811B4532}">
      <dsp:nvSpPr>
        <dsp:cNvPr id="0" name=""/>
        <dsp:cNvSpPr/>
      </dsp:nvSpPr>
      <dsp:spPr>
        <a:xfrm>
          <a:off x="5128238" y="4773262"/>
          <a:ext cx="858389" cy="557953"/>
        </a:xfrm>
        <a:prstGeom prst="roundRect">
          <a:avLst/>
        </a:prstGeom>
        <a:gradFill rotWithShape="0">
          <a:gsLst>
            <a:gs pos="0">
              <a:schemeClr val="accent2">
                <a:hueOff val="1702371"/>
                <a:satOff val="-2123"/>
                <a:lumOff val="499"/>
                <a:alphaOff val="0"/>
                <a:shade val="51000"/>
                <a:satMod val="130000"/>
              </a:schemeClr>
            </a:gs>
            <a:gs pos="80000">
              <a:schemeClr val="accent2">
                <a:hueOff val="1702371"/>
                <a:satOff val="-2123"/>
                <a:lumOff val="499"/>
                <a:alphaOff val="0"/>
                <a:shade val="93000"/>
                <a:satMod val="130000"/>
              </a:schemeClr>
            </a:gs>
            <a:gs pos="100000">
              <a:schemeClr val="accent2">
                <a:hueOff val="1702371"/>
                <a:satOff val="-2123"/>
                <a:lumOff val="49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8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Burmanniaceae</a:t>
          </a:r>
          <a:endParaRPr lang="pt-BR" sz="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128238" y="4773262"/>
        <a:ext cx="858389" cy="557953"/>
      </dsp:txXfrm>
    </dsp:sp>
    <dsp:sp modelId="{71BAAD63-AC12-4336-BD88-BF1F9C2D0EC9}">
      <dsp:nvSpPr>
        <dsp:cNvPr id="0" name=""/>
        <dsp:cNvSpPr/>
      </dsp:nvSpPr>
      <dsp:spPr>
        <a:xfrm>
          <a:off x="432602" y="932656"/>
          <a:ext cx="5492776" cy="5492776"/>
        </a:xfrm>
        <a:custGeom>
          <a:avLst/>
          <a:gdLst/>
          <a:ahLst/>
          <a:cxnLst/>
          <a:rect l="0" t="0" r="0" b="0"/>
          <a:pathLst>
            <a:path>
              <a:moveTo>
                <a:pt x="4936528" y="4403474"/>
              </a:moveTo>
              <a:arcTo wR="2746388" hR="2746388" stAng="2226695" swAng="757060"/>
            </a:path>
          </a:pathLst>
        </a:custGeom>
        <a:noFill/>
        <a:ln w="9525" cap="flat" cmpd="sng" algn="ctr">
          <a:solidFill>
            <a:schemeClr val="accent2">
              <a:hueOff val="1702371"/>
              <a:satOff val="-2123"/>
              <a:lumOff val="49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068346-D9A7-475C-8F87-C01D5DE2483E}">
      <dsp:nvSpPr>
        <dsp:cNvPr id="0" name=""/>
        <dsp:cNvSpPr/>
      </dsp:nvSpPr>
      <dsp:spPr>
        <a:xfrm>
          <a:off x="4122990" y="5778510"/>
          <a:ext cx="858389" cy="557953"/>
        </a:xfrm>
        <a:prstGeom prst="roundRect">
          <a:avLst/>
        </a:prstGeom>
        <a:gradFill rotWithShape="0">
          <a:gsLst>
            <a:gs pos="0">
              <a:schemeClr val="accent2">
                <a:hueOff val="2127963"/>
                <a:satOff val="-2654"/>
                <a:lumOff val="624"/>
                <a:alphaOff val="0"/>
                <a:shade val="51000"/>
                <a:satMod val="130000"/>
              </a:schemeClr>
            </a:gs>
            <a:gs pos="80000">
              <a:schemeClr val="accent2">
                <a:hueOff val="2127963"/>
                <a:satOff val="-2654"/>
                <a:lumOff val="624"/>
                <a:alphaOff val="0"/>
                <a:shade val="93000"/>
                <a:satMod val="130000"/>
              </a:schemeClr>
            </a:gs>
            <a:gs pos="100000">
              <a:schemeClr val="accent2">
                <a:hueOff val="2127963"/>
                <a:satOff val="-2654"/>
                <a:lumOff val="6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8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Cannaceae</a:t>
          </a:r>
          <a:endParaRPr lang="pt-BR" sz="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122990" y="5778510"/>
        <a:ext cx="858389" cy="557953"/>
      </dsp:txXfrm>
    </dsp:sp>
    <dsp:sp modelId="{A8395497-12BD-4140-B281-53C0DE1F6381}">
      <dsp:nvSpPr>
        <dsp:cNvPr id="0" name=""/>
        <dsp:cNvSpPr/>
      </dsp:nvSpPr>
      <dsp:spPr>
        <a:xfrm>
          <a:off x="432602" y="932656"/>
          <a:ext cx="5492776" cy="5492776"/>
        </a:xfrm>
        <a:custGeom>
          <a:avLst/>
          <a:gdLst/>
          <a:ahLst/>
          <a:cxnLst/>
          <a:rect l="0" t="0" r="0" b="0"/>
          <a:pathLst>
            <a:path>
              <a:moveTo>
                <a:pt x="3685391" y="5327264"/>
              </a:moveTo>
              <a:arcTo wR="2746388" hR="2746388" stAng="4200422" swAng="653472"/>
            </a:path>
          </a:pathLst>
        </a:custGeom>
        <a:noFill/>
        <a:ln w="9525" cap="flat" cmpd="sng" algn="ctr">
          <a:solidFill>
            <a:schemeClr val="accent2">
              <a:hueOff val="2127963"/>
              <a:satOff val="-2654"/>
              <a:lumOff val="62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E2A4F3-DE3D-4CB2-A72C-8EFC1EA88DA0}">
      <dsp:nvSpPr>
        <dsp:cNvPr id="0" name=""/>
        <dsp:cNvSpPr/>
      </dsp:nvSpPr>
      <dsp:spPr>
        <a:xfrm>
          <a:off x="2749796" y="6146456"/>
          <a:ext cx="858389" cy="557953"/>
        </a:xfrm>
        <a:prstGeom prst="roundRect">
          <a:avLst/>
        </a:prstGeom>
        <a:gradFill rotWithShape="0">
          <a:gsLst>
            <a:gs pos="0">
              <a:schemeClr val="accent2">
                <a:hueOff val="2553556"/>
                <a:satOff val="-3185"/>
                <a:lumOff val="749"/>
                <a:alphaOff val="0"/>
                <a:shade val="51000"/>
                <a:satMod val="130000"/>
              </a:schemeClr>
            </a:gs>
            <a:gs pos="80000">
              <a:schemeClr val="accent2">
                <a:hueOff val="2553556"/>
                <a:satOff val="-3185"/>
                <a:lumOff val="749"/>
                <a:alphaOff val="0"/>
                <a:shade val="93000"/>
                <a:satMod val="130000"/>
              </a:schemeClr>
            </a:gs>
            <a:gs pos="100000">
              <a:schemeClr val="accent2">
                <a:hueOff val="2553556"/>
                <a:satOff val="-3185"/>
                <a:lumOff val="7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8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Costaceae</a:t>
          </a:r>
          <a:endParaRPr lang="pt-BR" sz="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49796" y="6146456"/>
        <a:ext cx="858389" cy="557953"/>
      </dsp:txXfrm>
    </dsp:sp>
    <dsp:sp modelId="{180A12D8-0751-4321-9E3F-9B0E10BA323D}">
      <dsp:nvSpPr>
        <dsp:cNvPr id="0" name=""/>
        <dsp:cNvSpPr/>
      </dsp:nvSpPr>
      <dsp:spPr>
        <a:xfrm>
          <a:off x="432602" y="932656"/>
          <a:ext cx="5492776" cy="5492776"/>
        </a:xfrm>
        <a:custGeom>
          <a:avLst/>
          <a:gdLst/>
          <a:ahLst/>
          <a:cxnLst/>
          <a:rect l="0" t="0" r="0" b="0"/>
          <a:pathLst>
            <a:path>
              <a:moveTo>
                <a:pt x="2311941" y="5458196"/>
              </a:moveTo>
              <a:arcTo wR="2746388" hR="2746388" stAng="5946106" swAng="653472"/>
            </a:path>
          </a:pathLst>
        </a:custGeom>
        <a:noFill/>
        <a:ln w="9525" cap="flat" cmpd="sng" algn="ctr">
          <a:solidFill>
            <a:schemeClr val="accent2">
              <a:hueOff val="2553556"/>
              <a:satOff val="-3185"/>
              <a:lumOff val="74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E1E9A3-8A70-4442-B572-3ABDBE3FB50C}">
      <dsp:nvSpPr>
        <dsp:cNvPr id="0" name=""/>
        <dsp:cNvSpPr/>
      </dsp:nvSpPr>
      <dsp:spPr>
        <a:xfrm>
          <a:off x="1376601" y="5778510"/>
          <a:ext cx="858389" cy="557953"/>
        </a:xfrm>
        <a:prstGeom prst="roundRect">
          <a:avLst/>
        </a:prstGeom>
        <a:gradFill rotWithShape="0">
          <a:gsLst>
            <a:gs pos="0">
              <a:schemeClr val="accent2">
                <a:hueOff val="2979148"/>
                <a:satOff val="-3716"/>
                <a:lumOff val="874"/>
                <a:alphaOff val="0"/>
                <a:shade val="51000"/>
                <a:satMod val="130000"/>
              </a:schemeClr>
            </a:gs>
            <a:gs pos="80000">
              <a:schemeClr val="accent2">
                <a:hueOff val="2979148"/>
                <a:satOff val="-3716"/>
                <a:lumOff val="874"/>
                <a:alphaOff val="0"/>
                <a:shade val="93000"/>
                <a:satMod val="130000"/>
              </a:schemeClr>
            </a:gs>
            <a:gs pos="100000">
              <a:schemeClr val="accent2">
                <a:hueOff val="2979148"/>
                <a:satOff val="-3716"/>
                <a:lumOff val="87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8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Haemodoraceae</a:t>
          </a:r>
          <a:endParaRPr lang="pt-BR" sz="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376601" y="5778510"/>
        <a:ext cx="858389" cy="557953"/>
      </dsp:txXfrm>
    </dsp:sp>
    <dsp:sp modelId="{7F4B7723-EB25-421F-9845-025DE899F74B}">
      <dsp:nvSpPr>
        <dsp:cNvPr id="0" name=""/>
        <dsp:cNvSpPr/>
      </dsp:nvSpPr>
      <dsp:spPr>
        <a:xfrm>
          <a:off x="432602" y="932656"/>
          <a:ext cx="5492776" cy="5492776"/>
        </a:xfrm>
        <a:custGeom>
          <a:avLst/>
          <a:gdLst/>
          <a:ahLst/>
          <a:cxnLst/>
          <a:rect l="0" t="0" r="0" b="0"/>
          <a:pathLst>
            <a:path>
              <a:moveTo>
                <a:pt x="971122" y="4841878"/>
              </a:moveTo>
              <a:arcTo wR="2746388" hR="2746388" stAng="7816245" swAng="757060"/>
            </a:path>
          </a:pathLst>
        </a:custGeom>
        <a:noFill/>
        <a:ln w="9525" cap="flat" cmpd="sng" algn="ctr">
          <a:solidFill>
            <a:schemeClr val="accent2">
              <a:hueOff val="2979148"/>
              <a:satOff val="-3716"/>
              <a:lumOff val="87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7D73DE-43E8-4710-A821-B365C55BFD3F}">
      <dsp:nvSpPr>
        <dsp:cNvPr id="0" name=""/>
        <dsp:cNvSpPr/>
      </dsp:nvSpPr>
      <dsp:spPr>
        <a:xfrm>
          <a:off x="371353" y="4773262"/>
          <a:ext cx="858389" cy="557953"/>
        </a:xfrm>
        <a:prstGeom prst="roundRect">
          <a:avLst/>
        </a:prstGeom>
        <a:gradFill rotWithShape="0">
          <a:gsLst>
            <a:gs pos="0">
              <a:schemeClr val="accent2">
                <a:hueOff val="3404741"/>
                <a:satOff val="-4247"/>
                <a:lumOff val="999"/>
                <a:alphaOff val="0"/>
                <a:shade val="51000"/>
                <a:satMod val="130000"/>
              </a:schemeClr>
            </a:gs>
            <a:gs pos="80000">
              <a:schemeClr val="accent2">
                <a:hueOff val="3404741"/>
                <a:satOff val="-4247"/>
                <a:lumOff val="999"/>
                <a:alphaOff val="0"/>
                <a:shade val="93000"/>
                <a:satMod val="130000"/>
              </a:schemeClr>
            </a:gs>
            <a:gs pos="100000">
              <a:schemeClr val="accent2">
                <a:hueOff val="3404741"/>
                <a:satOff val="-4247"/>
                <a:lumOff val="99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8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Thismiaceae</a:t>
          </a:r>
          <a:endParaRPr lang="pt-BR" sz="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1353" y="4773262"/>
        <a:ext cx="858389" cy="557953"/>
      </dsp:txXfrm>
    </dsp:sp>
    <dsp:sp modelId="{6C98CE8D-DE74-4672-B237-5F1A02180939}">
      <dsp:nvSpPr>
        <dsp:cNvPr id="0" name=""/>
        <dsp:cNvSpPr/>
      </dsp:nvSpPr>
      <dsp:spPr>
        <a:xfrm>
          <a:off x="432602" y="932656"/>
          <a:ext cx="5492776" cy="5492776"/>
        </a:xfrm>
        <a:custGeom>
          <a:avLst/>
          <a:gdLst/>
          <a:ahLst/>
          <a:cxnLst/>
          <a:rect l="0" t="0" r="0" b="0"/>
          <a:pathLst>
            <a:path>
              <a:moveTo>
                <a:pt x="224047" y="3832872"/>
              </a:moveTo>
              <a:arcTo wR="2746388" hR="2746388" stAng="9401779" swAng="1037865"/>
            </a:path>
          </a:pathLst>
        </a:custGeom>
        <a:noFill/>
        <a:ln w="9525" cap="flat" cmpd="sng" algn="ctr">
          <a:solidFill>
            <a:schemeClr val="accent2">
              <a:hueOff val="3404741"/>
              <a:satOff val="-4247"/>
              <a:lumOff val="99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AEC792-58FB-4B70-8E24-16BA6C1A4844}">
      <dsp:nvSpPr>
        <dsp:cNvPr id="0" name=""/>
        <dsp:cNvSpPr/>
      </dsp:nvSpPr>
      <dsp:spPr>
        <a:xfrm>
          <a:off x="3407" y="3400068"/>
          <a:ext cx="858389" cy="557953"/>
        </a:xfrm>
        <a:prstGeom prst="roundRect">
          <a:avLst/>
        </a:prstGeom>
        <a:gradFill rotWithShape="0">
          <a:gsLst>
            <a:gs pos="0">
              <a:schemeClr val="accent2">
                <a:hueOff val="3830334"/>
                <a:satOff val="-4777"/>
                <a:lumOff val="1123"/>
                <a:alphaOff val="0"/>
                <a:shade val="51000"/>
                <a:satMod val="130000"/>
              </a:schemeClr>
            </a:gs>
            <a:gs pos="80000">
              <a:schemeClr val="accent2">
                <a:hueOff val="3830334"/>
                <a:satOff val="-4777"/>
                <a:lumOff val="1123"/>
                <a:alphaOff val="0"/>
                <a:shade val="93000"/>
                <a:satMod val="130000"/>
              </a:schemeClr>
            </a:gs>
            <a:gs pos="100000">
              <a:schemeClr val="accent2">
                <a:hueOff val="3830334"/>
                <a:satOff val="-4777"/>
                <a:lumOff val="112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8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Triuridaceae</a:t>
          </a:r>
          <a:endParaRPr lang="pt-BR" sz="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407" y="3400068"/>
        <a:ext cx="858389" cy="557953"/>
      </dsp:txXfrm>
    </dsp:sp>
    <dsp:sp modelId="{E933BD6A-0611-4108-BB6B-1CBA46585018}">
      <dsp:nvSpPr>
        <dsp:cNvPr id="0" name=""/>
        <dsp:cNvSpPr/>
      </dsp:nvSpPr>
      <dsp:spPr>
        <a:xfrm>
          <a:off x="432602" y="932656"/>
          <a:ext cx="5492776" cy="5492776"/>
        </a:xfrm>
        <a:custGeom>
          <a:avLst/>
          <a:gdLst/>
          <a:ahLst/>
          <a:cxnLst/>
          <a:rect l="0" t="0" r="0" b="0"/>
          <a:pathLst>
            <a:path>
              <a:moveTo>
                <a:pt x="15074" y="2459030"/>
              </a:moveTo>
              <a:arcTo wR="2746388" hR="2746388" stAng="11160356" swAng="1037865"/>
            </a:path>
          </a:pathLst>
        </a:custGeom>
        <a:noFill/>
        <a:ln w="9525" cap="flat" cmpd="sng" algn="ctr">
          <a:solidFill>
            <a:schemeClr val="accent2">
              <a:hueOff val="3830334"/>
              <a:satOff val="-4777"/>
              <a:lumOff val="112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350919-866F-481C-A53D-F44BC81E7586}">
      <dsp:nvSpPr>
        <dsp:cNvPr id="0" name=""/>
        <dsp:cNvSpPr/>
      </dsp:nvSpPr>
      <dsp:spPr>
        <a:xfrm>
          <a:off x="371353" y="2026874"/>
          <a:ext cx="858389" cy="557953"/>
        </a:xfrm>
        <a:prstGeom prst="roundRect">
          <a:avLst/>
        </a:prstGeom>
        <a:gradFill rotWithShape="0">
          <a:gsLst>
            <a:gs pos="0">
              <a:schemeClr val="accent2">
                <a:hueOff val="4255926"/>
                <a:satOff val="-5308"/>
                <a:lumOff val="1248"/>
                <a:alphaOff val="0"/>
                <a:shade val="51000"/>
                <a:satMod val="130000"/>
              </a:schemeClr>
            </a:gs>
            <a:gs pos="80000">
              <a:schemeClr val="accent2">
                <a:hueOff val="4255926"/>
                <a:satOff val="-5308"/>
                <a:lumOff val="1248"/>
                <a:alphaOff val="0"/>
                <a:shade val="93000"/>
                <a:satMod val="130000"/>
              </a:schemeClr>
            </a:gs>
            <a:gs pos="100000">
              <a:schemeClr val="accent2">
                <a:hueOff val="4255926"/>
                <a:satOff val="-5308"/>
                <a:lumOff val="124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8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Zingiberaceae</a:t>
          </a:r>
          <a:endParaRPr lang="pt-BR" sz="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1353" y="2026874"/>
        <a:ext cx="858389" cy="557953"/>
      </dsp:txXfrm>
    </dsp:sp>
    <dsp:sp modelId="{AC2A226B-AC94-486F-AA80-7DCEF78F87A8}">
      <dsp:nvSpPr>
        <dsp:cNvPr id="0" name=""/>
        <dsp:cNvSpPr/>
      </dsp:nvSpPr>
      <dsp:spPr>
        <a:xfrm>
          <a:off x="432602" y="932656"/>
          <a:ext cx="5492776" cy="5492776"/>
        </a:xfrm>
        <a:custGeom>
          <a:avLst/>
          <a:gdLst/>
          <a:ahLst/>
          <a:cxnLst/>
          <a:rect l="0" t="0" r="0" b="0"/>
          <a:pathLst>
            <a:path>
              <a:moveTo>
                <a:pt x="556247" y="1089302"/>
              </a:moveTo>
              <a:arcTo wR="2746388" hR="2746388" stAng="13026695" swAng="757060"/>
            </a:path>
          </a:pathLst>
        </a:custGeom>
        <a:noFill/>
        <a:ln w="9525" cap="flat" cmpd="sng" algn="ctr">
          <a:solidFill>
            <a:schemeClr val="accent2">
              <a:hueOff val="4255926"/>
              <a:satOff val="-5308"/>
              <a:lumOff val="124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152015-85F5-47EE-BCB1-F9735A7B43F1}">
      <dsp:nvSpPr>
        <dsp:cNvPr id="0" name=""/>
        <dsp:cNvSpPr/>
      </dsp:nvSpPr>
      <dsp:spPr>
        <a:xfrm>
          <a:off x="1376601" y="1021626"/>
          <a:ext cx="858389" cy="557953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Fungos (12)</a:t>
          </a:r>
          <a:endParaRPr lang="pt-BR" sz="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376601" y="1021626"/>
        <a:ext cx="858389" cy="557953"/>
      </dsp:txXfrm>
    </dsp:sp>
    <dsp:sp modelId="{17CCB44B-91BB-4E42-8589-700BBE05E73F}">
      <dsp:nvSpPr>
        <dsp:cNvPr id="0" name=""/>
        <dsp:cNvSpPr/>
      </dsp:nvSpPr>
      <dsp:spPr>
        <a:xfrm>
          <a:off x="432602" y="932656"/>
          <a:ext cx="5492776" cy="5492776"/>
        </a:xfrm>
        <a:custGeom>
          <a:avLst/>
          <a:gdLst/>
          <a:ahLst/>
          <a:cxnLst/>
          <a:rect l="0" t="0" r="0" b="0"/>
          <a:pathLst>
            <a:path>
              <a:moveTo>
                <a:pt x="1807385" y="165512"/>
              </a:moveTo>
              <a:arcTo wR="2746388" hR="2746388" stAng="15000422" swAng="653472"/>
            </a:path>
          </a:pathLst>
        </a:custGeom>
        <a:noFill/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9838419-70F9-4E4F-B9A1-6DE0593BCBB3}">
      <dsp:nvSpPr>
        <dsp:cNvPr id="0" name=""/>
        <dsp:cNvSpPr/>
      </dsp:nvSpPr>
      <dsp:spPr>
        <a:xfrm>
          <a:off x="1973262" y="1016555"/>
          <a:ext cx="615983" cy="40038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Angiospermas da Mata Atlântica</a:t>
          </a:r>
          <a:endParaRPr lang="pt-BR" sz="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73262" y="1016555"/>
        <a:ext cx="615983" cy="400389"/>
      </dsp:txXfrm>
    </dsp:sp>
    <dsp:sp modelId="{137DEF66-C08C-4E45-9FFC-5F4C795BC0E3}">
      <dsp:nvSpPr>
        <dsp:cNvPr id="0" name=""/>
        <dsp:cNvSpPr/>
      </dsp:nvSpPr>
      <dsp:spPr>
        <a:xfrm>
          <a:off x="310436" y="1216750"/>
          <a:ext cx="3941634" cy="3941634"/>
        </a:xfrm>
        <a:custGeom>
          <a:avLst/>
          <a:gdLst/>
          <a:ahLst/>
          <a:cxnLst/>
          <a:rect l="0" t="0" r="0" b="0"/>
          <a:pathLst>
            <a:path>
              <a:moveTo>
                <a:pt x="2282577" y="24814"/>
              </a:moveTo>
              <a:arcTo wR="1970817" hR="1970817" stAng="16746106" swAng="653472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54CDEB-3CFD-48F6-B042-1DAE22AFC259}">
      <dsp:nvSpPr>
        <dsp:cNvPr id="0" name=""/>
        <dsp:cNvSpPr/>
      </dsp:nvSpPr>
      <dsp:spPr>
        <a:xfrm>
          <a:off x="2958670" y="1280595"/>
          <a:ext cx="615983" cy="400389"/>
        </a:xfrm>
        <a:prstGeom prst="roundRect">
          <a:avLst/>
        </a:prstGeom>
        <a:gradFill rotWithShape="0">
          <a:gsLst>
            <a:gs pos="0">
              <a:schemeClr val="accent2">
                <a:hueOff val="425593"/>
                <a:satOff val="-531"/>
                <a:lumOff val="125"/>
                <a:alphaOff val="0"/>
                <a:shade val="51000"/>
                <a:satMod val="130000"/>
              </a:schemeClr>
            </a:gs>
            <a:gs pos="80000">
              <a:schemeClr val="accent2">
                <a:hueOff val="425593"/>
                <a:satOff val="-531"/>
                <a:lumOff val="125"/>
                <a:alphaOff val="0"/>
                <a:shade val="93000"/>
                <a:satMod val="130000"/>
              </a:schemeClr>
            </a:gs>
            <a:gs pos="100000">
              <a:schemeClr val="accent2">
                <a:hueOff val="425593"/>
                <a:satOff val="-531"/>
                <a:lumOff val="12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8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Fabaceae</a:t>
          </a:r>
          <a:r>
            <a:rPr lang="pt-BR" sz="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da Mata Atlântica</a:t>
          </a:r>
          <a:endParaRPr lang="pt-BR" sz="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958670" y="1280595"/>
        <a:ext cx="615983" cy="400389"/>
      </dsp:txXfrm>
    </dsp:sp>
    <dsp:sp modelId="{8F8715A5-3B16-470A-B8E2-B55272E8CA06}">
      <dsp:nvSpPr>
        <dsp:cNvPr id="0" name=""/>
        <dsp:cNvSpPr/>
      </dsp:nvSpPr>
      <dsp:spPr>
        <a:xfrm>
          <a:off x="310436" y="1216750"/>
          <a:ext cx="3941634" cy="3941634"/>
        </a:xfrm>
        <a:custGeom>
          <a:avLst/>
          <a:gdLst/>
          <a:ahLst/>
          <a:cxnLst/>
          <a:rect l="0" t="0" r="0" b="0"/>
          <a:pathLst>
            <a:path>
              <a:moveTo>
                <a:pt x="3244753" y="467086"/>
              </a:moveTo>
              <a:arcTo wR="1970817" hR="1970817" stAng="18616245" swAng="757060"/>
            </a:path>
          </a:pathLst>
        </a:custGeom>
        <a:noFill/>
        <a:ln w="9525" cap="flat" cmpd="sng" algn="ctr">
          <a:solidFill>
            <a:schemeClr val="accent2">
              <a:hueOff val="425593"/>
              <a:satOff val="-531"/>
              <a:lumOff val="12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33B8C9-29D6-4C14-8F5D-E2CD941F5548}">
      <dsp:nvSpPr>
        <dsp:cNvPr id="0" name=""/>
        <dsp:cNvSpPr/>
      </dsp:nvSpPr>
      <dsp:spPr>
        <a:xfrm>
          <a:off x="3680040" y="2001964"/>
          <a:ext cx="615983" cy="400389"/>
        </a:xfrm>
        <a:prstGeom prst="roundRect">
          <a:avLst/>
        </a:prstGeom>
        <a:gradFill rotWithShape="0">
          <a:gsLst>
            <a:gs pos="0">
              <a:schemeClr val="accent2">
                <a:hueOff val="851185"/>
                <a:satOff val="-1062"/>
                <a:lumOff val="250"/>
                <a:alphaOff val="0"/>
                <a:shade val="51000"/>
                <a:satMod val="130000"/>
              </a:schemeClr>
            </a:gs>
            <a:gs pos="80000">
              <a:schemeClr val="accent2">
                <a:hueOff val="851185"/>
                <a:satOff val="-1062"/>
                <a:lumOff val="250"/>
                <a:alphaOff val="0"/>
                <a:shade val="93000"/>
                <a:satMod val="130000"/>
              </a:schemeClr>
            </a:gs>
            <a:gs pos="100000">
              <a:schemeClr val="accent2">
                <a:hueOff val="851185"/>
                <a:satOff val="-1062"/>
                <a:lumOff val="25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Flora do Nordeste</a:t>
          </a:r>
          <a:endParaRPr lang="pt-BR" sz="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680040" y="2001964"/>
        <a:ext cx="615983" cy="400389"/>
      </dsp:txXfrm>
    </dsp:sp>
    <dsp:sp modelId="{921AE16B-AA24-4841-841B-2B80970E79BE}">
      <dsp:nvSpPr>
        <dsp:cNvPr id="0" name=""/>
        <dsp:cNvSpPr/>
      </dsp:nvSpPr>
      <dsp:spPr>
        <a:xfrm>
          <a:off x="310436" y="1216750"/>
          <a:ext cx="3941634" cy="3941634"/>
        </a:xfrm>
        <a:custGeom>
          <a:avLst/>
          <a:gdLst/>
          <a:ahLst/>
          <a:cxnLst/>
          <a:rect l="0" t="0" r="0" b="0"/>
          <a:pathLst>
            <a:path>
              <a:moveTo>
                <a:pt x="3780856" y="1191152"/>
              </a:moveTo>
              <a:arcTo wR="1970817" hR="1970817" stAng="20201779" swAng="1037865"/>
            </a:path>
          </a:pathLst>
        </a:custGeom>
        <a:noFill/>
        <a:ln w="9525" cap="flat" cmpd="sng" algn="ctr">
          <a:solidFill>
            <a:schemeClr val="accent2">
              <a:hueOff val="851185"/>
              <a:satOff val="-1062"/>
              <a:lumOff val="25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ACB4AF-C64C-4A79-91B5-DE5656C5093B}">
      <dsp:nvSpPr>
        <dsp:cNvPr id="0" name=""/>
        <dsp:cNvSpPr/>
      </dsp:nvSpPr>
      <dsp:spPr>
        <a:xfrm>
          <a:off x="3944079" y="2987372"/>
          <a:ext cx="615983" cy="400389"/>
        </a:xfrm>
        <a:prstGeom prst="roundRect">
          <a:avLst/>
        </a:prstGeom>
        <a:gradFill rotWithShape="0">
          <a:gsLst>
            <a:gs pos="0">
              <a:schemeClr val="accent2">
                <a:hueOff val="1276778"/>
                <a:satOff val="-1592"/>
                <a:lumOff val="374"/>
                <a:alphaOff val="0"/>
                <a:shade val="51000"/>
                <a:satMod val="130000"/>
              </a:schemeClr>
            </a:gs>
            <a:gs pos="80000">
              <a:schemeClr val="accent2">
                <a:hueOff val="1276778"/>
                <a:satOff val="-1592"/>
                <a:lumOff val="374"/>
                <a:alphaOff val="0"/>
                <a:shade val="93000"/>
                <a:satMod val="130000"/>
              </a:schemeClr>
            </a:gs>
            <a:gs pos="100000">
              <a:schemeClr val="accent2">
                <a:hueOff val="1276778"/>
                <a:satOff val="-1592"/>
                <a:lumOff val="37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Flora do Acre</a:t>
          </a:r>
          <a:endParaRPr lang="pt-BR" sz="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44079" y="2987372"/>
        <a:ext cx="615983" cy="400389"/>
      </dsp:txXfrm>
    </dsp:sp>
    <dsp:sp modelId="{D7E9EFEE-B8CB-4D9A-B054-25C0B99E5420}">
      <dsp:nvSpPr>
        <dsp:cNvPr id="0" name=""/>
        <dsp:cNvSpPr/>
      </dsp:nvSpPr>
      <dsp:spPr>
        <a:xfrm>
          <a:off x="310436" y="1216750"/>
          <a:ext cx="3941634" cy="3941634"/>
        </a:xfrm>
        <a:custGeom>
          <a:avLst/>
          <a:gdLst/>
          <a:ahLst/>
          <a:cxnLst/>
          <a:rect l="0" t="0" r="0" b="0"/>
          <a:pathLst>
            <a:path>
              <a:moveTo>
                <a:pt x="3930816" y="2177026"/>
              </a:moveTo>
              <a:arcTo wR="1970817" hR="1970817" stAng="360356" swAng="1037865"/>
            </a:path>
          </a:pathLst>
        </a:custGeom>
        <a:noFill/>
        <a:ln w="9525" cap="flat" cmpd="sng" algn="ctr">
          <a:solidFill>
            <a:schemeClr val="accent2">
              <a:hueOff val="1276778"/>
              <a:satOff val="-1592"/>
              <a:lumOff val="37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4FE738-B2A1-49F9-A126-5FD613A82F46}">
      <dsp:nvSpPr>
        <dsp:cNvPr id="0" name=""/>
        <dsp:cNvSpPr/>
      </dsp:nvSpPr>
      <dsp:spPr>
        <a:xfrm>
          <a:off x="3680040" y="3972781"/>
          <a:ext cx="615983" cy="400389"/>
        </a:xfrm>
        <a:prstGeom prst="roundRect">
          <a:avLst/>
        </a:prstGeom>
        <a:gradFill rotWithShape="0">
          <a:gsLst>
            <a:gs pos="0">
              <a:schemeClr val="accent2">
                <a:hueOff val="1702371"/>
                <a:satOff val="-2123"/>
                <a:lumOff val="499"/>
                <a:alphaOff val="0"/>
                <a:shade val="51000"/>
                <a:satMod val="130000"/>
              </a:schemeClr>
            </a:gs>
            <a:gs pos="80000">
              <a:schemeClr val="accent2">
                <a:hueOff val="1702371"/>
                <a:satOff val="-2123"/>
                <a:lumOff val="499"/>
                <a:alphaOff val="0"/>
                <a:shade val="93000"/>
                <a:satMod val="130000"/>
              </a:schemeClr>
            </a:gs>
            <a:gs pos="100000">
              <a:schemeClr val="accent2">
                <a:hueOff val="1702371"/>
                <a:satOff val="-2123"/>
                <a:lumOff val="49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Flora do Semi-Árido</a:t>
          </a:r>
          <a:endParaRPr lang="pt-BR" sz="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680040" y="3972781"/>
        <a:ext cx="615983" cy="400389"/>
      </dsp:txXfrm>
    </dsp:sp>
    <dsp:sp modelId="{CE294602-431A-44A2-B306-60AC21D3EFC8}">
      <dsp:nvSpPr>
        <dsp:cNvPr id="0" name=""/>
        <dsp:cNvSpPr/>
      </dsp:nvSpPr>
      <dsp:spPr>
        <a:xfrm>
          <a:off x="310436" y="1216750"/>
          <a:ext cx="3941634" cy="3941634"/>
        </a:xfrm>
        <a:custGeom>
          <a:avLst/>
          <a:gdLst/>
          <a:ahLst/>
          <a:cxnLst/>
          <a:rect l="0" t="0" r="0" b="0"/>
          <a:pathLst>
            <a:path>
              <a:moveTo>
                <a:pt x="3542468" y="3159947"/>
              </a:moveTo>
              <a:arcTo wR="1970817" hR="1970817" stAng="2226695" swAng="757060"/>
            </a:path>
          </a:pathLst>
        </a:custGeom>
        <a:noFill/>
        <a:ln w="9525" cap="flat" cmpd="sng" algn="ctr">
          <a:solidFill>
            <a:schemeClr val="accent2">
              <a:hueOff val="1702371"/>
              <a:satOff val="-2123"/>
              <a:lumOff val="49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945ACA-9144-48B0-97F5-623D54775AFD}">
      <dsp:nvSpPr>
        <dsp:cNvPr id="0" name=""/>
        <dsp:cNvSpPr/>
      </dsp:nvSpPr>
      <dsp:spPr>
        <a:xfrm>
          <a:off x="2958670" y="4694150"/>
          <a:ext cx="615983" cy="400389"/>
        </a:xfrm>
        <a:prstGeom prst="roundRect">
          <a:avLst/>
        </a:prstGeom>
        <a:gradFill rotWithShape="0">
          <a:gsLst>
            <a:gs pos="0">
              <a:schemeClr val="accent2">
                <a:hueOff val="2127963"/>
                <a:satOff val="-2654"/>
                <a:lumOff val="624"/>
                <a:alphaOff val="0"/>
                <a:shade val="51000"/>
                <a:satMod val="130000"/>
              </a:schemeClr>
            </a:gs>
            <a:gs pos="80000">
              <a:schemeClr val="accent2">
                <a:hueOff val="2127963"/>
                <a:satOff val="-2654"/>
                <a:lumOff val="624"/>
                <a:alphaOff val="0"/>
                <a:shade val="93000"/>
                <a:satMod val="130000"/>
              </a:schemeClr>
            </a:gs>
            <a:gs pos="100000">
              <a:schemeClr val="accent2">
                <a:hueOff val="2127963"/>
                <a:satOff val="-2654"/>
                <a:lumOff val="6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Flora do Cerrado</a:t>
          </a:r>
          <a:endParaRPr lang="pt-BR" sz="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958670" y="4694150"/>
        <a:ext cx="615983" cy="400389"/>
      </dsp:txXfrm>
    </dsp:sp>
    <dsp:sp modelId="{15752F7D-2FA8-4AC5-B109-6E41B2F5B9B8}">
      <dsp:nvSpPr>
        <dsp:cNvPr id="0" name=""/>
        <dsp:cNvSpPr/>
      </dsp:nvSpPr>
      <dsp:spPr>
        <a:xfrm>
          <a:off x="310436" y="1216750"/>
          <a:ext cx="3941634" cy="3941634"/>
        </a:xfrm>
        <a:custGeom>
          <a:avLst/>
          <a:gdLst/>
          <a:ahLst/>
          <a:cxnLst/>
          <a:rect l="0" t="0" r="0" b="0"/>
          <a:pathLst>
            <a:path>
              <a:moveTo>
                <a:pt x="2644648" y="3822862"/>
              </a:moveTo>
              <a:arcTo wR="1970817" hR="1970817" stAng="4200422" swAng="653472"/>
            </a:path>
          </a:pathLst>
        </a:custGeom>
        <a:noFill/>
        <a:ln w="9525" cap="flat" cmpd="sng" algn="ctr">
          <a:solidFill>
            <a:schemeClr val="accent2">
              <a:hueOff val="2127963"/>
              <a:satOff val="-2654"/>
              <a:lumOff val="62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048C1C-176F-4F29-9B12-CD5F8C85B4A5}">
      <dsp:nvSpPr>
        <dsp:cNvPr id="0" name=""/>
        <dsp:cNvSpPr/>
      </dsp:nvSpPr>
      <dsp:spPr>
        <a:xfrm>
          <a:off x="1973262" y="4958190"/>
          <a:ext cx="615983" cy="400389"/>
        </a:xfrm>
        <a:prstGeom prst="roundRect">
          <a:avLst/>
        </a:prstGeom>
        <a:gradFill rotWithShape="0">
          <a:gsLst>
            <a:gs pos="0">
              <a:schemeClr val="accent2">
                <a:hueOff val="2553556"/>
                <a:satOff val="-3185"/>
                <a:lumOff val="749"/>
                <a:alphaOff val="0"/>
                <a:shade val="51000"/>
                <a:satMod val="130000"/>
              </a:schemeClr>
            </a:gs>
            <a:gs pos="80000">
              <a:schemeClr val="accent2">
                <a:hueOff val="2553556"/>
                <a:satOff val="-3185"/>
                <a:lumOff val="749"/>
                <a:alphaOff val="0"/>
                <a:shade val="93000"/>
                <a:satMod val="130000"/>
              </a:schemeClr>
            </a:gs>
            <a:gs pos="100000">
              <a:schemeClr val="accent2">
                <a:hueOff val="2553556"/>
                <a:satOff val="-3185"/>
                <a:lumOff val="7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Kew Gardens</a:t>
          </a:r>
          <a:endParaRPr lang="pt-BR" sz="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73262" y="4958190"/>
        <a:ext cx="615983" cy="400389"/>
      </dsp:txXfrm>
    </dsp:sp>
    <dsp:sp modelId="{7A9BD132-479D-439B-857B-50E0CF5F1CFC}">
      <dsp:nvSpPr>
        <dsp:cNvPr id="0" name=""/>
        <dsp:cNvSpPr/>
      </dsp:nvSpPr>
      <dsp:spPr>
        <a:xfrm>
          <a:off x="310436" y="1216750"/>
          <a:ext cx="3941634" cy="3941634"/>
        </a:xfrm>
        <a:custGeom>
          <a:avLst/>
          <a:gdLst/>
          <a:ahLst/>
          <a:cxnLst/>
          <a:rect l="0" t="0" r="0" b="0"/>
          <a:pathLst>
            <a:path>
              <a:moveTo>
                <a:pt x="1659056" y="3916819"/>
              </a:moveTo>
              <a:arcTo wR="1970817" hR="1970817" stAng="5946106" swAng="653472"/>
            </a:path>
          </a:pathLst>
        </a:custGeom>
        <a:noFill/>
        <a:ln w="9525" cap="flat" cmpd="sng" algn="ctr">
          <a:solidFill>
            <a:schemeClr val="accent2">
              <a:hueOff val="2553556"/>
              <a:satOff val="-3185"/>
              <a:lumOff val="74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266C79-2100-4699-8896-88625344CF64}">
      <dsp:nvSpPr>
        <dsp:cNvPr id="0" name=""/>
        <dsp:cNvSpPr/>
      </dsp:nvSpPr>
      <dsp:spPr>
        <a:xfrm>
          <a:off x="987853" y="4694150"/>
          <a:ext cx="615983" cy="400389"/>
        </a:xfrm>
        <a:prstGeom prst="roundRect">
          <a:avLst/>
        </a:prstGeom>
        <a:gradFill rotWithShape="0">
          <a:gsLst>
            <a:gs pos="0">
              <a:schemeClr val="accent2">
                <a:hueOff val="2979148"/>
                <a:satOff val="-3716"/>
                <a:lumOff val="874"/>
                <a:alphaOff val="0"/>
                <a:shade val="51000"/>
                <a:satMod val="130000"/>
              </a:schemeClr>
            </a:gs>
            <a:gs pos="80000">
              <a:schemeClr val="accent2">
                <a:hueOff val="2979148"/>
                <a:satOff val="-3716"/>
                <a:lumOff val="874"/>
                <a:alphaOff val="0"/>
                <a:shade val="93000"/>
                <a:satMod val="130000"/>
              </a:schemeClr>
            </a:gs>
            <a:gs pos="100000">
              <a:schemeClr val="accent2">
                <a:hueOff val="2979148"/>
                <a:satOff val="-3716"/>
                <a:lumOff val="87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8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Typus</a:t>
          </a:r>
          <a:r>
            <a:rPr lang="pt-BR" sz="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RB</a:t>
          </a:r>
          <a:endParaRPr lang="pt-BR" sz="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7853" y="4694150"/>
        <a:ext cx="615983" cy="400389"/>
      </dsp:txXfrm>
    </dsp:sp>
    <dsp:sp modelId="{AC854BB1-067D-4F85-9DCD-3849AC71FD18}">
      <dsp:nvSpPr>
        <dsp:cNvPr id="0" name=""/>
        <dsp:cNvSpPr/>
      </dsp:nvSpPr>
      <dsp:spPr>
        <a:xfrm>
          <a:off x="310436" y="1216750"/>
          <a:ext cx="3941634" cy="3941634"/>
        </a:xfrm>
        <a:custGeom>
          <a:avLst/>
          <a:gdLst/>
          <a:ahLst/>
          <a:cxnLst/>
          <a:rect l="0" t="0" r="0" b="0"/>
          <a:pathLst>
            <a:path>
              <a:moveTo>
                <a:pt x="696880" y="3474547"/>
              </a:moveTo>
              <a:arcTo wR="1970817" hR="1970817" stAng="7816245" swAng="757060"/>
            </a:path>
          </a:pathLst>
        </a:custGeom>
        <a:noFill/>
        <a:ln w="9525" cap="flat" cmpd="sng" algn="ctr">
          <a:solidFill>
            <a:schemeClr val="accent2">
              <a:hueOff val="2979148"/>
              <a:satOff val="-3716"/>
              <a:lumOff val="87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87E6A1-F07C-41F3-AA52-DE249E1889C4}">
      <dsp:nvSpPr>
        <dsp:cNvPr id="0" name=""/>
        <dsp:cNvSpPr/>
      </dsp:nvSpPr>
      <dsp:spPr>
        <a:xfrm>
          <a:off x="266484" y="3972781"/>
          <a:ext cx="615983" cy="400389"/>
        </a:xfrm>
        <a:prstGeom prst="roundRect">
          <a:avLst/>
        </a:prstGeom>
        <a:gradFill rotWithShape="0">
          <a:gsLst>
            <a:gs pos="0">
              <a:schemeClr val="accent2">
                <a:hueOff val="3404741"/>
                <a:satOff val="-4247"/>
                <a:lumOff val="999"/>
                <a:alphaOff val="0"/>
                <a:shade val="51000"/>
                <a:satMod val="130000"/>
              </a:schemeClr>
            </a:gs>
            <a:gs pos="80000">
              <a:schemeClr val="accent2">
                <a:hueOff val="3404741"/>
                <a:satOff val="-4247"/>
                <a:lumOff val="999"/>
                <a:alphaOff val="0"/>
                <a:shade val="93000"/>
                <a:satMod val="130000"/>
              </a:schemeClr>
            </a:gs>
            <a:gs pos="100000">
              <a:schemeClr val="accent2">
                <a:hueOff val="3404741"/>
                <a:satOff val="-4247"/>
                <a:lumOff val="99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Mike Hopkins</a:t>
          </a:r>
          <a:endParaRPr lang="pt-BR" sz="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6484" y="3972781"/>
        <a:ext cx="615983" cy="400389"/>
      </dsp:txXfrm>
    </dsp:sp>
    <dsp:sp modelId="{04C2A7D1-C314-42F5-B228-58CCD2EFDFE9}">
      <dsp:nvSpPr>
        <dsp:cNvPr id="0" name=""/>
        <dsp:cNvSpPr/>
      </dsp:nvSpPr>
      <dsp:spPr>
        <a:xfrm>
          <a:off x="310436" y="1216750"/>
          <a:ext cx="3941634" cy="3941634"/>
        </a:xfrm>
        <a:custGeom>
          <a:avLst/>
          <a:gdLst/>
          <a:ahLst/>
          <a:cxnLst/>
          <a:rect l="0" t="0" r="0" b="0"/>
          <a:pathLst>
            <a:path>
              <a:moveTo>
                <a:pt x="160777" y="2750481"/>
              </a:moveTo>
              <a:arcTo wR="1970817" hR="1970817" stAng="9401779" swAng="1037865"/>
            </a:path>
          </a:pathLst>
        </a:custGeom>
        <a:noFill/>
        <a:ln w="9525" cap="flat" cmpd="sng" algn="ctr">
          <a:solidFill>
            <a:schemeClr val="accent2">
              <a:hueOff val="3404741"/>
              <a:satOff val="-4247"/>
              <a:lumOff val="99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046B2D-00C4-466B-9FAD-98BC0E40D517}">
      <dsp:nvSpPr>
        <dsp:cNvPr id="0" name=""/>
        <dsp:cNvSpPr/>
      </dsp:nvSpPr>
      <dsp:spPr>
        <a:xfrm>
          <a:off x="2445" y="2987372"/>
          <a:ext cx="615983" cy="400389"/>
        </a:xfrm>
        <a:prstGeom prst="roundRect">
          <a:avLst/>
        </a:prstGeom>
        <a:gradFill rotWithShape="0">
          <a:gsLst>
            <a:gs pos="0">
              <a:schemeClr val="accent2">
                <a:hueOff val="3830334"/>
                <a:satOff val="-4777"/>
                <a:lumOff val="1123"/>
                <a:alphaOff val="0"/>
                <a:shade val="51000"/>
                <a:satMod val="130000"/>
              </a:schemeClr>
            </a:gs>
            <a:gs pos="80000">
              <a:schemeClr val="accent2">
                <a:hueOff val="3830334"/>
                <a:satOff val="-4777"/>
                <a:lumOff val="1123"/>
                <a:alphaOff val="0"/>
                <a:shade val="93000"/>
                <a:satMod val="130000"/>
              </a:schemeClr>
            </a:gs>
            <a:gs pos="100000">
              <a:schemeClr val="accent2">
                <a:hueOff val="3830334"/>
                <a:satOff val="-4777"/>
                <a:lumOff val="112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Algas (Várias)</a:t>
          </a:r>
          <a:endParaRPr lang="pt-BR" sz="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445" y="2987372"/>
        <a:ext cx="615983" cy="400389"/>
      </dsp:txXfrm>
    </dsp:sp>
    <dsp:sp modelId="{150D3704-85E5-432F-9D23-221FD9D1CDFB}">
      <dsp:nvSpPr>
        <dsp:cNvPr id="0" name=""/>
        <dsp:cNvSpPr/>
      </dsp:nvSpPr>
      <dsp:spPr>
        <a:xfrm>
          <a:off x="310436" y="1216750"/>
          <a:ext cx="3941634" cy="3941634"/>
        </a:xfrm>
        <a:custGeom>
          <a:avLst/>
          <a:gdLst/>
          <a:ahLst/>
          <a:cxnLst/>
          <a:rect l="0" t="0" r="0" b="0"/>
          <a:pathLst>
            <a:path>
              <a:moveTo>
                <a:pt x="10817" y="1764607"/>
              </a:moveTo>
              <a:arcTo wR="1970817" hR="1970817" stAng="11160356" swAng="1037865"/>
            </a:path>
          </a:pathLst>
        </a:custGeom>
        <a:noFill/>
        <a:ln w="9525" cap="flat" cmpd="sng" algn="ctr">
          <a:solidFill>
            <a:schemeClr val="accent2">
              <a:hueOff val="3830334"/>
              <a:satOff val="-4777"/>
              <a:lumOff val="112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458674-7124-4F8F-ACCD-4AA82F415664}">
      <dsp:nvSpPr>
        <dsp:cNvPr id="0" name=""/>
        <dsp:cNvSpPr/>
      </dsp:nvSpPr>
      <dsp:spPr>
        <a:xfrm>
          <a:off x="266484" y="2001964"/>
          <a:ext cx="615983" cy="400389"/>
        </a:xfrm>
        <a:prstGeom prst="roundRect">
          <a:avLst/>
        </a:prstGeom>
        <a:gradFill rotWithShape="0">
          <a:gsLst>
            <a:gs pos="0">
              <a:schemeClr val="accent2">
                <a:hueOff val="4255926"/>
                <a:satOff val="-5308"/>
                <a:lumOff val="1248"/>
                <a:alphaOff val="0"/>
                <a:shade val="51000"/>
                <a:satMod val="130000"/>
              </a:schemeClr>
            </a:gs>
            <a:gs pos="80000">
              <a:schemeClr val="accent2">
                <a:hueOff val="4255926"/>
                <a:satOff val="-5308"/>
                <a:lumOff val="1248"/>
                <a:alphaOff val="0"/>
                <a:shade val="93000"/>
                <a:satMod val="130000"/>
              </a:schemeClr>
            </a:gs>
            <a:gs pos="100000">
              <a:schemeClr val="accent2">
                <a:hueOff val="4255926"/>
                <a:satOff val="-5308"/>
                <a:lumOff val="124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Musgos</a:t>
          </a:r>
          <a:endParaRPr lang="pt-BR" sz="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6484" y="2001964"/>
        <a:ext cx="615983" cy="400389"/>
      </dsp:txXfrm>
    </dsp:sp>
    <dsp:sp modelId="{36B5385C-FC1E-48FA-B0BE-C04D71C8F01B}">
      <dsp:nvSpPr>
        <dsp:cNvPr id="0" name=""/>
        <dsp:cNvSpPr/>
      </dsp:nvSpPr>
      <dsp:spPr>
        <a:xfrm>
          <a:off x="310436" y="1216750"/>
          <a:ext cx="3941634" cy="3941634"/>
        </a:xfrm>
        <a:custGeom>
          <a:avLst/>
          <a:gdLst/>
          <a:ahLst/>
          <a:cxnLst/>
          <a:rect l="0" t="0" r="0" b="0"/>
          <a:pathLst>
            <a:path>
              <a:moveTo>
                <a:pt x="399165" y="781686"/>
              </a:moveTo>
              <a:arcTo wR="1970817" hR="1970817" stAng="13026695" swAng="757060"/>
            </a:path>
          </a:pathLst>
        </a:custGeom>
        <a:noFill/>
        <a:ln w="9525" cap="flat" cmpd="sng" algn="ctr">
          <a:solidFill>
            <a:schemeClr val="accent2">
              <a:hueOff val="4255926"/>
              <a:satOff val="-5308"/>
              <a:lumOff val="124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8B6123-59BB-4815-8A14-A8CB939F949C}">
      <dsp:nvSpPr>
        <dsp:cNvPr id="0" name=""/>
        <dsp:cNvSpPr/>
      </dsp:nvSpPr>
      <dsp:spPr>
        <a:xfrm>
          <a:off x="987853" y="1280595"/>
          <a:ext cx="615983" cy="400389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Antoceros</a:t>
          </a:r>
          <a:endParaRPr lang="pt-BR" sz="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7853" y="1280595"/>
        <a:ext cx="615983" cy="400389"/>
      </dsp:txXfrm>
    </dsp:sp>
    <dsp:sp modelId="{86A27597-AC01-475A-BEC8-65AE4FF3C872}">
      <dsp:nvSpPr>
        <dsp:cNvPr id="0" name=""/>
        <dsp:cNvSpPr/>
      </dsp:nvSpPr>
      <dsp:spPr>
        <a:xfrm>
          <a:off x="310436" y="1216750"/>
          <a:ext cx="3941634" cy="3941634"/>
        </a:xfrm>
        <a:custGeom>
          <a:avLst/>
          <a:gdLst/>
          <a:ahLst/>
          <a:cxnLst/>
          <a:rect l="0" t="0" r="0" b="0"/>
          <a:pathLst>
            <a:path>
              <a:moveTo>
                <a:pt x="1296985" y="118772"/>
              </a:moveTo>
              <a:arcTo wR="1970817" hR="1970817" stAng="15000422" swAng="653472"/>
            </a:path>
          </a:pathLst>
        </a:custGeom>
        <a:noFill/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5CC08BB-33D5-4075-9282-6EE3E074442E}">
      <dsp:nvSpPr>
        <dsp:cNvPr id="0" name=""/>
        <dsp:cNvSpPr/>
      </dsp:nvSpPr>
      <dsp:spPr>
        <a:xfrm>
          <a:off x="1224038" y="1027"/>
          <a:ext cx="552318" cy="35900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500" b="1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Fbr - </a:t>
          </a:r>
          <a:r>
            <a:rPr lang="pt-BR" sz="5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Cactaceae</a:t>
          </a:r>
          <a:endParaRPr lang="pt-BR" sz="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24038" y="1027"/>
        <a:ext cx="552318" cy="359007"/>
      </dsp:txXfrm>
    </dsp:sp>
    <dsp:sp modelId="{BA005FAB-D691-4490-AB9E-D73361B96AF1}">
      <dsp:nvSpPr>
        <dsp:cNvPr id="0" name=""/>
        <dsp:cNvSpPr/>
      </dsp:nvSpPr>
      <dsp:spPr>
        <a:xfrm>
          <a:off x="475845" y="180531"/>
          <a:ext cx="2048704" cy="2048704"/>
        </a:xfrm>
        <a:custGeom>
          <a:avLst/>
          <a:gdLst/>
          <a:ahLst/>
          <a:cxnLst/>
          <a:rect l="0" t="0" r="0" b="0"/>
          <a:pathLst>
            <a:path>
              <a:moveTo>
                <a:pt x="1304164" y="38957"/>
              </a:moveTo>
              <a:arcTo wR="1024352" hR="1024352" stAng="17151144" swAng="1255602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964801-5249-4335-8A59-F5467E45637E}">
      <dsp:nvSpPr>
        <dsp:cNvPr id="0" name=""/>
        <dsp:cNvSpPr/>
      </dsp:nvSpPr>
      <dsp:spPr>
        <a:xfrm>
          <a:off x="2024909" y="386706"/>
          <a:ext cx="552318" cy="359007"/>
        </a:xfrm>
        <a:prstGeom prst="roundRect">
          <a:avLst/>
        </a:prstGeom>
        <a:gradFill rotWithShape="0">
          <a:gsLst>
            <a:gs pos="0">
              <a:schemeClr val="accent2">
                <a:hueOff val="780253"/>
                <a:satOff val="-973"/>
                <a:lumOff val="229"/>
                <a:alphaOff val="0"/>
                <a:shade val="51000"/>
                <a:satMod val="130000"/>
              </a:schemeClr>
            </a:gs>
            <a:gs pos="80000">
              <a:schemeClr val="accent2">
                <a:hueOff val="780253"/>
                <a:satOff val="-973"/>
                <a:lumOff val="229"/>
                <a:alphaOff val="0"/>
                <a:shade val="93000"/>
                <a:satMod val="130000"/>
              </a:schemeClr>
            </a:gs>
            <a:gs pos="100000">
              <a:schemeClr val="accent2">
                <a:hueOff val="780253"/>
                <a:satOff val="-973"/>
                <a:lumOff val="22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500" b="1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Fbr - </a:t>
          </a:r>
          <a:r>
            <a:rPr lang="pt-BR" sz="5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Rutaceae</a:t>
          </a:r>
          <a:endParaRPr lang="pt-BR" sz="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24909" y="386706"/>
        <a:ext cx="552318" cy="359007"/>
      </dsp:txXfrm>
    </dsp:sp>
    <dsp:sp modelId="{0A190A28-685E-4A4A-9904-0C3B2FDDB19B}">
      <dsp:nvSpPr>
        <dsp:cNvPr id="0" name=""/>
        <dsp:cNvSpPr/>
      </dsp:nvSpPr>
      <dsp:spPr>
        <a:xfrm>
          <a:off x="475845" y="180531"/>
          <a:ext cx="2048704" cy="2048704"/>
        </a:xfrm>
        <a:custGeom>
          <a:avLst/>
          <a:gdLst/>
          <a:ahLst/>
          <a:cxnLst/>
          <a:rect l="0" t="0" r="0" b="0"/>
          <a:pathLst>
            <a:path>
              <a:moveTo>
                <a:pt x="1942341" y="569826"/>
              </a:moveTo>
              <a:arcTo wR="1024352" hR="1024352" stAng="20019512" swAng="1725688"/>
            </a:path>
          </a:pathLst>
        </a:custGeom>
        <a:noFill/>
        <a:ln w="9525" cap="flat" cmpd="sng" algn="ctr">
          <a:solidFill>
            <a:schemeClr val="accent2">
              <a:hueOff val="780253"/>
              <a:satOff val="-973"/>
              <a:lumOff val="22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8EA490-A1DB-4CB7-AF0A-3ED54A05FD8C}">
      <dsp:nvSpPr>
        <dsp:cNvPr id="0" name=""/>
        <dsp:cNvSpPr/>
      </dsp:nvSpPr>
      <dsp:spPr>
        <a:xfrm>
          <a:off x="2222708" y="1253319"/>
          <a:ext cx="552318" cy="359007"/>
        </a:xfrm>
        <a:prstGeom prst="roundRect">
          <a:avLst/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shade val="51000"/>
                <a:satMod val="130000"/>
              </a:schemeClr>
            </a:gs>
            <a:gs pos="80000">
              <a:schemeClr val="accent2">
                <a:hueOff val="1560506"/>
                <a:satOff val="-1946"/>
                <a:lumOff val="458"/>
                <a:alphaOff val="0"/>
                <a:shade val="93000"/>
                <a:satMod val="13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500" b="1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Fbr - </a:t>
          </a:r>
          <a:r>
            <a:rPr lang="pt-BR" sz="5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Simaroubaceae</a:t>
          </a:r>
          <a:endParaRPr lang="pt-BR" sz="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22708" y="1253319"/>
        <a:ext cx="552318" cy="359007"/>
      </dsp:txXfrm>
    </dsp:sp>
    <dsp:sp modelId="{1BB22638-6EDC-4E98-837B-19CA157F7334}">
      <dsp:nvSpPr>
        <dsp:cNvPr id="0" name=""/>
        <dsp:cNvSpPr/>
      </dsp:nvSpPr>
      <dsp:spPr>
        <a:xfrm>
          <a:off x="475845" y="180531"/>
          <a:ext cx="2048704" cy="2048704"/>
        </a:xfrm>
        <a:custGeom>
          <a:avLst/>
          <a:gdLst/>
          <a:ahLst/>
          <a:cxnLst/>
          <a:rect l="0" t="0" r="0" b="0"/>
          <a:pathLst>
            <a:path>
              <a:moveTo>
                <a:pt x="1962547" y="1435554"/>
              </a:moveTo>
              <a:arcTo wR="1024352" hR="1024352" stAng="1420044" swAng="1357984"/>
            </a:path>
          </a:pathLst>
        </a:custGeom>
        <a:noFill/>
        <a:ln w="9525" cap="flat" cmpd="sng" algn="ctr">
          <a:solidFill>
            <a:schemeClr val="accent2">
              <a:hueOff val="1560506"/>
              <a:satOff val="-1946"/>
              <a:lumOff val="45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1FC273-0118-467C-AAE7-D0E531C3A833}">
      <dsp:nvSpPr>
        <dsp:cNvPr id="0" name=""/>
        <dsp:cNvSpPr/>
      </dsp:nvSpPr>
      <dsp:spPr>
        <a:xfrm>
          <a:off x="1668488" y="1948289"/>
          <a:ext cx="552318" cy="359007"/>
        </a:xfrm>
        <a:prstGeom prst="roundRect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500" b="1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Fbr - </a:t>
          </a:r>
          <a:r>
            <a:rPr lang="pt-BR" sz="5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Bignoniaceae</a:t>
          </a:r>
          <a:endParaRPr lang="pt-BR" sz="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68488" y="1948289"/>
        <a:ext cx="552318" cy="359007"/>
      </dsp:txXfrm>
    </dsp:sp>
    <dsp:sp modelId="{25A8EB64-2FBA-4404-92AF-B3B14FAD25FC}">
      <dsp:nvSpPr>
        <dsp:cNvPr id="0" name=""/>
        <dsp:cNvSpPr/>
      </dsp:nvSpPr>
      <dsp:spPr>
        <a:xfrm>
          <a:off x="475845" y="180531"/>
          <a:ext cx="2048704" cy="2048704"/>
        </a:xfrm>
        <a:custGeom>
          <a:avLst/>
          <a:gdLst/>
          <a:ahLst/>
          <a:cxnLst/>
          <a:rect l="0" t="0" r="0" b="0"/>
          <a:pathLst>
            <a:path>
              <a:moveTo>
                <a:pt x="1189321" y="2035333"/>
              </a:moveTo>
              <a:arcTo wR="1024352" hR="1024352" stAng="4843938" swAng="1112124"/>
            </a:path>
          </a:pathLst>
        </a:custGeom>
        <a:noFill/>
        <a:ln w="9525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0F09AB-9BFB-4A59-8DB8-4B399F1B2B7B}">
      <dsp:nvSpPr>
        <dsp:cNvPr id="0" name=""/>
        <dsp:cNvSpPr/>
      </dsp:nvSpPr>
      <dsp:spPr>
        <a:xfrm>
          <a:off x="779588" y="1948289"/>
          <a:ext cx="552318" cy="359007"/>
        </a:xfrm>
        <a:prstGeom prst="roundRect">
          <a:avLst/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shade val="51000"/>
                <a:satMod val="130000"/>
              </a:schemeClr>
            </a:gs>
            <a:gs pos="80000">
              <a:schemeClr val="accent2">
                <a:hueOff val="3121013"/>
                <a:satOff val="-3893"/>
                <a:lumOff val="915"/>
                <a:alphaOff val="0"/>
                <a:shade val="93000"/>
                <a:satMod val="13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500" b="1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Fbr - </a:t>
          </a:r>
          <a:r>
            <a:rPr lang="pt-BR" sz="5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Onagraceae</a:t>
          </a:r>
          <a:endParaRPr lang="pt-BR" sz="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79588" y="1948289"/>
        <a:ext cx="552318" cy="359007"/>
      </dsp:txXfrm>
    </dsp:sp>
    <dsp:sp modelId="{F4810156-673A-4C9C-809A-667B82FB1002}">
      <dsp:nvSpPr>
        <dsp:cNvPr id="0" name=""/>
        <dsp:cNvSpPr/>
      </dsp:nvSpPr>
      <dsp:spPr>
        <a:xfrm>
          <a:off x="475845" y="180531"/>
          <a:ext cx="2048704" cy="2048704"/>
        </a:xfrm>
        <a:custGeom>
          <a:avLst/>
          <a:gdLst/>
          <a:ahLst/>
          <a:cxnLst/>
          <a:rect l="0" t="0" r="0" b="0"/>
          <a:pathLst>
            <a:path>
              <a:moveTo>
                <a:pt x="316651" y="1764931"/>
              </a:moveTo>
              <a:arcTo wR="1024352" hR="1024352" stAng="8021972" swAng="1357984"/>
            </a:path>
          </a:pathLst>
        </a:custGeom>
        <a:noFill/>
        <a:ln w="9525" cap="flat" cmpd="sng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A84179-3DFA-45F6-A5F3-0CC7E2F5FEA3}">
      <dsp:nvSpPr>
        <dsp:cNvPr id="0" name=""/>
        <dsp:cNvSpPr/>
      </dsp:nvSpPr>
      <dsp:spPr>
        <a:xfrm>
          <a:off x="225368" y="1253319"/>
          <a:ext cx="552318" cy="359007"/>
        </a:xfrm>
        <a:prstGeom prst="roundRect">
          <a:avLst/>
        </a:prstGeom>
        <a:gradFill rotWithShape="0">
          <a:gsLst>
            <a:gs pos="0">
              <a:schemeClr val="accent2">
                <a:hueOff val="3901266"/>
                <a:satOff val="-4866"/>
                <a:lumOff val="1144"/>
                <a:alphaOff val="0"/>
                <a:shade val="51000"/>
                <a:satMod val="130000"/>
              </a:schemeClr>
            </a:gs>
            <a:gs pos="80000">
              <a:schemeClr val="accent2">
                <a:hueOff val="3901266"/>
                <a:satOff val="-4866"/>
                <a:lumOff val="1144"/>
                <a:alphaOff val="0"/>
                <a:shade val="93000"/>
                <a:satMod val="130000"/>
              </a:schemeClr>
            </a:gs>
            <a:gs pos="100000">
              <a:schemeClr val="accent2">
                <a:hueOff val="3901266"/>
                <a:satOff val="-4866"/>
                <a:lumOff val="114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500" b="1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Fbr - </a:t>
          </a:r>
          <a:r>
            <a:rPr lang="pt-BR" sz="5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Clusiaceae</a:t>
          </a:r>
          <a:endParaRPr lang="pt-BR" sz="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5368" y="1253319"/>
        <a:ext cx="552318" cy="359007"/>
      </dsp:txXfrm>
    </dsp:sp>
    <dsp:sp modelId="{EE3E2CED-D8B9-4689-95B5-FA230DFF5841}">
      <dsp:nvSpPr>
        <dsp:cNvPr id="0" name=""/>
        <dsp:cNvSpPr/>
      </dsp:nvSpPr>
      <dsp:spPr>
        <a:xfrm>
          <a:off x="475845" y="180531"/>
          <a:ext cx="2048704" cy="2048704"/>
        </a:xfrm>
        <a:custGeom>
          <a:avLst/>
          <a:gdLst/>
          <a:ahLst/>
          <a:cxnLst/>
          <a:rect l="0" t="0" r="0" b="0"/>
          <a:pathLst>
            <a:path>
              <a:moveTo>
                <a:pt x="913" y="1067604"/>
              </a:moveTo>
              <a:arcTo wR="1024352" hR="1024352" stAng="10654800" swAng="1725688"/>
            </a:path>
          </a:pathLst>
        </a:custGeom>
        <a:noFill/>
        <a:ln w="9525" cap="flat" cmpd="sng" algn="ctr">
          <a:solidFill>
            <a:schemeClr val="accent2">
              <a:hueOff val="3901266"/>
              <a:satOff val="-4866"/>
              <a:lumOff val="114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0F63D2-6B49-4DAB-B075-5FA7DA1069B2}">
      <dsp:nvSpPr>
        <dsp:cNvPr id="0" name=""/>
        <dsp:cNvSpPr/>
      </dsp:nvSpPr>
      <dsp:spPr>
        <a:xfrm>
          <a:off x="423167" y="386706"/>
          <a:ext cx="552318" cy="359007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500" b="1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Fbr - </a:t>
          </a:r>
          <a:r>
            <a:rPr lang="pt-BR" sz="5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Hypericacea</a:t>
          </a:r>
          <a:endParaRPr lang="pt-BR" sz="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23167" y="386706"/>
        <a:ext cx="552318" cy="359007"/>
      </dsp:txXfrm>
    </dsp:sp>
    <dsp:sp modelId="{F74A86C1-280F-4E4A-9CEE-5AD12CD2176B}">
      <dsp:nvSpPr>
        <dsp:cNvPr id="0" name=""/>
        <dsp:cNvSpPr/>
      </dsp:nvSpPr>
      <dsp:spPr>
        <a:xfrm>
          <a:off x="475845" y="180531"/>
          <a:ext cx="2048704" cy="2048704"/>
        </a:xfrm>
        <a:custGeom>
          <a:avLst/>
          <a:gdLst/>
          <a:ahLst/>
          <a:cxnLst/>
          <a:rect l="0" t="0" r="0" b="0"/>
          <a:pathLst>
            <a:path>
              <a:moveTo>
                <a:pt x="411040" y="203897"/>
              </a:moveTo>
              <a:arcTo wR="1024352" hR="1024352" stAng="13993254" swAng="1255602"/>
            </a:path>
          </a:pathLst>
        </a:custGeom>
        <a:noFill/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0698A0F-F3AD-4A6D-BEC1-B74EC7742551}">
      <dsp:nvSpPr>
        <dsp:cNvPr id="0" name=""/>
        <dsp:cNvSpPr/>
      </dsp:nvSpPr>
      <dsp:spPr>
        <a:xfrm>
          <a:off x="1134862" y="474409"/>
          <a:ext cx="1134740" cy="1134740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user</a:t>
          </a:r>
        </a:p>
      </dsp:txBody>
      <dsp:txXfrm>
        <a:off x="1134862" y="474409"/>
        <a:ext cx="1134740" cy="1134740"/>
      </dsp:txXfrm>
    </dsp:sp>
    <dsp:sp modelId="{EBFF23A0-F646-47BA-880C-654DF8F3F00B}">
      <dsp:nvSpPr>
        <dsp:cNvPr id="0" name=""/>
        <dsp:cNvSpPr/>
      </dsp:nvSpPr>
      <dsp:spPr>
        <a:xfrm>
          <a:off x="1418547" y="18700"/>
          <a:ext cx="567370" cy="567370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668788"/>
                <a:satOff val="-834"/>
                <a:lumOff val="196"/>
                <a:alphaOff val="0"/>
                <a:shade val="51000"/>
                <a:satMod val="130000"/>
              </a:schemeClr>
            </a:gs>
            <a:gs pos="80000">
              <a:schemeClr val="accent2">
                <a:alpha val="50000"/>
                <a:hueOff val="668788"/>
                <a:satOff val="-834"/>
                <a:lumOff val="196"/>
                <a:alphaOff val="0"/>
                <a:shade val="93000"/>
                <a:satMod val="130000"/>
              </a:schemeClr>
            </a:gs>
            <a:gs pos="100000">
              <a:schemeClr val="accent2">
                <a:alpha val="50000"/>
                <a:hueOff val="668788"/>
                <a:satOff val="-834"/>
                <a:lumOff val="19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800" kern="1200" dirty="0" smtClean="0">
              <a:latin typeface="Arial Narrow" pitchFamily="34" charset="0"/>
            </a:rPr>
            <a:t>indicators</a:t>
          </a:r>
          <a:endParaRPr lang="pt-BR" sz="800" kern="1200" dirty="0">
            <a:latin typeface="Arial Narrow" pitchFamily="34" charset="0"/>
          </a:endParaRPr>
        </a:p>
      </dsp:txBody>
      <dsp:txXfrm>
        <a:off x="1418547" y="18700"/>
        <a:ext cx="567370" cy="567370"/>
      </dsp:txXfrm>
    </dsp:sp>
    <dsp:sp modelId="{245C5C14-3EC8-45D6-9EBF-11DE5214BA40}">
      <dsp:nvSpPr>
        <dsp:cNvPr id="0" name=""/>
        <dsp:cNvSpPr/>
      </dsp:nvSpPr>
      <dsp:spPr>
        <a:xfrm>
          <a:off x="1996628" y="297089"/>
          <a:ext cx="567370" cy="567370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1337577"/>
                <a:satOff val="-1668"/>
                <a:lumOff val="392"/>
                <a:alphaOff val="0"/>
                <a:shade val="51000"/>
                <a:satMod val="130000"/>
              </a:schemeClr>
            </a:gs>
            <a:gs pos="80000">
              <a:schemeClr val="accent2">
                <a:alpha val="50000"/>
                <a:hueOff val="1337577"/>
                <a:satOff val="-1668"/>
                <a:lumOff val="392"/>
                <a:alphaOff val="0"/>
                <a:shade val="93000"/>
                <a:satMod val="130000"/>
              </a:schemeClr>
            </a:gs>
            <a:gs pos="100000">
              <a:schemeClr val="accent2">
                <a:alpha val="50000"/>
                <a:hueOff val="1337577"/>
                <a:satOff val="-1668"/>
                <a:lumOff val="39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800" kern="1200" dirty="0" smtClean="0">
              <a:latin typeface="Arial Narrow" pitchFamily="34" charset="0"/>
            </a:rPr>
            <a:t>tools</a:t>
          </a:r>
          <a:endParaRPr lang="pt-BR" sz="800" kern="1200" dirty="0">
            <a:latin typeface="Arial Narrow" pitchFamily="34" charset="0"/>
          </a:endParaRPr>
        </a:p>
      </dsp:txBody>
      <dsp:txXfrm>
        <a:off x="1996628" y="297089"/>
        <a:ext cx="567370" cy="567370"/>
      </dsp:txXfrm>
    </dsp:sp>
    <dsp:sp modelId="{63CA143D-6FF1-45DC-A63A-D67C6C58FB93}">
      <dsp:nvSpPr>
        <dsp:cNvPr id="0" name=""/>
        <dsp:cNvSpPr/>
      </dsp:nvSpPr>
      <dsp:spPr>
        <a:xfrm>
          <a:off x="2139403" y="922625"/>
          <a:ext cx="567370" cy="567370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2006365"/>
                <a:satOff val="-2502"/>
                <a:lumOff val="588"/>
                <a:alphaOff val="0"/>
                <a:shade val="51000"/>
                <a:satMod val="130000"/>
              </a:schemeClr>
            </a:gs>
            <a:gs pos="80000">
              <a:schemeClr val="accent2">
                <a:alpha val="50000"/>
                <a:hueOff val="2006365"/>
                <a:satOff val="-2502"/>
                <a:lumOff val="588"/>
                <a:alphaOff val="0"/>
                <a:shade val="93000"/>
                <a:satMod val="130000"/>
              </a:schemeClr>
            </a:gs>
            <a:gs pos="100000">
              <a:schemeClr val="accent2">
                <a:alpha val="50000"/>
                <a:hueOff val="2006365"/>
                <a:satOff val="-2502"/>
                <a:lumOff val="58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800" kern="1200" dirty="0" smtClean="0">
              <a:latin typeface="Arial Narrow" pitchFamily="34" charset="0"/>
            </a:rPr>
            <a:t>images</a:t>
          </a:r>
          <a:endParaRPr lang="pt-BR" sz="800" kern="1200" dirty="0">
            <a:latin typeface="Arial Narrow" pitchFamily="34" charset="0"/>
          </a:endParaRPr>
        </a:p>
      </dsp:txBody>
      <dsp:txXfrm>
        <a:off x="2139403" y="922625"/>
        <a:ext cx="567370" cy="567370"/>
      </dsp:txXfrm>
    </dsp:sp>
    <dsp:sp modelId="{27D25F68-F199-44E6-ABA5-F6C11D9FB1D0}">
      <dsp:nvSpPr>
        <dsp:cNvPr id="0" name=""/>
        <dsp:cNvSpPr/>
      </dsp:nvSpPr>
      <dsp:spPr>
        <a:xfrm>
          <a:off x="1739358" y="1424265"/>
          <a:ext cx="567370" cy="567370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2675154"/>
                <a:satOff val="-3337"/>
                <a:lumOff val="785"/>
                <a:alphaOff val="0"/>
                <a:shade val="51000"/>
                <a:satMod val="130000"/>
              </a:schemeClr>
            </a:gs>
            <a:gs pos="80000">
              <a:schemeClr val="accent2">
                <a:alpha val="50000"/>
                <a:hueOff val="2675154"/>
                <a:satOff val="-3337"/>
                <a:lumOff val="785"/>
                <a:alphaOff val="0"/>
                <a:shade val="93000"/>
                <a:satMod val="130000"/>
              </a:schemeClr>
            </a:gs>
            <a:gs pos="100000">
              <a:schemeClr val="accent2">
                <a:alpha val="50000"/>
                <a:hueOff val="2675154"/>
                <a:satOff val="-3337"/>
                <a:lumOff val="78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800" kern="1200" dirty="0" smtClean="0">
              <a:latin typeface="Arial Narrow" pitchFamily="34" charset="0"/>
            </a:rPr>
            <a:t>maps</a:t>
          </a:r>
          <a:endParaRPr lang="pt-BR" sz="800" kern="1200" dirty="0">
            <a:latin typeface="Arial Narrow" pitchFamily="34" charset="0"/>
          </a:endParaRPr>
        </a:p>
      </dsp:txBody>
      <dsp:txXfrm>
        <a:off x="1739358" y="1424265"/>
        <a:ext cx="567370" cy="567370"/>
      </dsp:txXfrm>
    </dsp:sp>
    <dsp:sp modelId="{C3A43D29-7B36-48D9-9395-27CCF6C1BEB3}">
      <dsp:nvSpPr>
        <dsp:cNvPr id="0" name=""/>
        <dsp:cNvSpPr/>
      </dsp:nvSpPr>
      <dsp:spPr>
        <a:xfrm>
          <a:off x="1108081" y="1404356"/>
          <a:ext cx="567370" cy="567370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3343942"/>
                <a:satOff val="-4171"/>
                <a:lumOff val="981"/>
                <a:alphaOff val="0"/>
                <a:shade val="51000"/>
                <a:satMod val="130000"/>
              </a:schemeClr>
            </a:gs>
            <a:gs pos="80000">
              <a:schemeClr val="accent2">
                <a:alpha val="50000"/>
                <a:hueOff val="3343942"/>
                <a:satOff val="-4171"/>
                <a:lumOff val="981"/>
                <a:alphaOff val="0"/>
                <a:shade val="93000"/>
                <a:satMod val="130000"/>
              </a:schemeClr>
            </a:gs>
            <a:gs pos="100000">
              <a:schemeClr val="accent2">
                <a:alpha val="50000"/>
                <a:hueOff val="3343942"/>
                <a:satOff val="-4171"/>
                <a:lumOff val="98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800" kern="1200" dirty="0" smtClean="0">
              <a:latin typeface="Arial Narrow" pitchFamily="34" charset="0"/>
            </a:rPr>
            <a:t>data</a:t>
          </a:r>
          <a:endParaRPr lang="pt-BR" sz="800" kern="1200" dirty="0">
            <a:latin typeface="Arial Narrow" pitchFamily="34" charset="0"/>
          </a:endParaRPr>
        </a:p>
      </dsp:txBody>
      <dsp:txXfrm>
        <a:off x="1108081" y="1404356"/>
        <a:ext cx="567370" cy="567370"/>
      </dsp:txXfrm>
    </dsp:sp>
    <dsp:sp modelId="{D8348742-E4DA-445F-8AD4-F22E2FBBB4D2}">
      <dsp:nvSpPr>
        <dsp:cNvPr id="0" name=""/>
        <dsp:cNvSpPr/>
      </dsp:nvSpPr>
      <dsp:spPr>
        <a:xfrm>
          <a:off x="697691" y="922625"/>
          <a:ext cx="567370" cy="567370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4012731"/>
                <a:satOff val="-5005"/>
                <a:lumOff val="1177"/>
                <a:alphaOff val="0"/>
                <a:shade val="51000"/>
                <a:satMod val="130000"/>
              </a:schemeClr>
            </a:gs>
            <a:gs pos="80000">
              <a:schemeClr val="accent2">
                <a:alpha val="50000"/>
                <a:hueOff val="4012731"/>
                <a:satOff val="-5005"/>
                <a:lumOff val="1177"/>
                <a:alphaOff val="0"/>
                <a:shade val="93000"/>
                <a:satMod val="130000"/>
              </a:schemeClr>
            </a:gs>
            <a:gs pos="100000">
              <a:schemeClr val="accent2">
                <a:alpha val="50000"/>
                <a:hueOff val="4012731"/>
                <a:satOff val="-5005"/>
                <a:lumOff val="117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800" kern="1200" dirty="0" smtClean="0">
              <a:latin typeface="Arial Narrow" pitchFamily="34" charset="0"/>
            </a:rPr>
            <a:t>Collections data</a:t>
          </a:r>
          <a:endParaRPr lang="pt-BR" sz="800" kern="1200" dirty="0">
            <a:latin typeface="Arial Narrow" pitchFamily="34" charset="0"/>
          </a:endParaRPr>
        </a:p>
      </dsp:txBody>
      <dsp:txXfrm>
        <a:off x="697691" y="922625"/>
        <a:ext cx="567370" cy="567370"/>
      </dsp:txXfrm>
    </dsp:sp>
    <dsp:sp modelId="{11273611-0AE9-4E05-A5EE-4B5B582317BA}">
      <dsp:nvSpPr>
        <dsp:cNvPr id="0" name=""/>
        <dsp:cNvSpPr/>
      </dsp:nvSpPr>
      <dsp:spPr>
        <a:xfrm>
          <a:off x="840465" y="297089"/>
          <a:ext cx="567370" cy="567370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alpha val="50000"/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alpha val="50000"/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800" kern="1200" dirty="0" smtClean="0">
              <a:latin typeface="Arial Narrow" pitchFamily="34" charset="0"/>
            </a:rPr>
            <a:t>Data cleaning reports</a:t>
          </a:r>
          <a:endParaRPr lang="pt-BR" sz="800" kern="1200" dirty="0">
            <a:latin typeface="Arial Narrow" pitchFamily="34" charset="0"/>
          </a:endParaRPr>
        </a:p>
      </dsp:txBody>
      <dsp:txXfrm>
        <a:off x="840465" y="297089"/>
        <a:ext cx="567370" cy="5673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270" cy="494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9869" y="0"/>
            <a:ext cx="2922270" cy="494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218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84855"/>
            <a:ext cx="2922270" cy="494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218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9869" y="9384855"/>
            <a:ext cx="2922270" cy="494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D51193F5-32FE-4C72-813A-6DAE7F5DCEEA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270" cy="494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21430" y="0"/>
            <a:ext cx="2922270" cy="494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04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41363"/>
            <a:ext cx="4940300" cy="3705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9160" y="4693285"/>
            <a:ext cx="4945380" cy="4446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86570"/>
            <a:ext cx="2922270" cy="494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21430" y="9386570"/>
            <a:ext cx="2922270" cy="494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E7779A0B-6DEF-4808-BF1B-938DE5AF2533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9EEBD2-C2D8-4105-B13C-AEDDBC312C40}" type="slidenum">
              <a:rPr lang="pt-BR"/>
              <a:pPr/>
              <a:t>1</a:t>
            </a:fld>
            <a:endParaRPr lang="pt-BR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Unfortunately the right people</a:t>
            </a:r>
            <a:r>
              <a:rPr lang="en-US" baseline="0" dirty="0" smtClean="0"/>
              <a:t> to be here and talk about the project were not able to attend as they are in Brussels right now for the kick-off meeting of </a:t>
            </a:r>
            <a:r>
              <a:rPr lang="en-US" baseline="0" dirty="0" err="1" smtClean="0"/>
              <a:t>OpenBio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There is not much in a concrete basis that I can tell you about the project as it is a very exploratory project.</a:t>
            </a:r>
          </a:p>
          <a:p>
            <a:r>
              <a:rPr lang="en-US" baseline="0" dirty="0" smtClean="0"/>
              <a:t>So I’ll tell you a little bit of its objectives and some of the resources we have available at CRIA that should be used by </a:t>
            </a:r>
            <a:r>
              <a:rPr lang="en-US" baseline="0" dirty="0" err="1" smtClean="0"/>
              <a:t>OpenBio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As described in the proposal, the main objective of the project is…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779A0B-6DEF-4808-BF1B-938DE5AF2533}" type="slidenum">
              <a:rPr lang="pt-BR" smtClean="0"/>
              <a:pPr>
                <a:defRPr/>
              </a:pPr>
              <a:t>4</a:t>
            </a:fld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There are two use cases defined in the project.</a:t>
            </a:r>
          </a:p>
          <a:p>
            <a:endParaRPr lang="en-US" dirty="0" smtClean="0"/>
          </a:p>
          <a:p>
            <a:r>
              <a:rPr lang="en-US" dirty="0" smtClean="0"/>
              <a:t>The first one is related</a:t>
            </a:r>
            <a:r>
              <a:rPr lang="en-US" baseline="0" dirty="0" smtClean="0"/>
              <a:t> to taxonomy information and intends to cross-mapping different catalogs of scientific names.</a:t>
            </a:r>
          </a:p>
          <a:p>
            <a:r>
              <a:rPr lang="en-US" baseline="0" dirty="0" smtClean="0"/>
              <a:t>Mainly the Species List of Brazilian Flora and the Species2000 Catalog of Life.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second one relates to the use of an ecological niche modeling tool, the </a:t>
            </a:r>
            <a:r>
              <a:rPr lang="en-US" baseline="0" dirty="0" err="1" smtClean="0"/>
              <a:t>openModeller</a:t>
            </a:r>
            <a:r>
              <a:rPr lang="en-US" baseline="0" dirty="0" smtClean="0"/>
              <a:t>, in a cloud environment, to produce</a:t>
            </a:r>
          </a:p>
          <a:p>
            <a:r>
              <a:rPr lang="en-US" baseline="0" dirty="0" err="1" smtClean="0"/>
              <a:t>potencial</a:t>
            </a:r>
            <a:r>
              <a:rPr lang="en-US" baseline="0" dirty="0" smtClean="0"/>
              <a:t> distribution  models of plants in large scale.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species list of </a:t>
            </a:r>
            <a:r>
              <a:rPr lang="en-US" baseline="0" dirty="0" err="1" smtClean="0"/>
              <a:t>brazilian</a:t>
            </a:r>
            <a:r>
              <a:rPr lang="en-US" baseline="0" dirty="0" smtClean="0"/>
              <a:t> flora and the </a:t>
            </a:r>
            <a:r>
              <a:rPr lang="en-US" baseline="0" dirty="0" err="1" smtClean="0"/>
              <a:t>openModeller</a:t>
            </a:r>
            <a:r>
              <a:rPr lang="en-US" baseline="0" dirty="0" smtClean="0"/>
              <a:t> framework were both developed and maintained by CRIA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779A0B-6DEF-4808-BF1B-938DE5AF2533}" type="slidenum">
              <a:rPr lang="pt-BR" smtClean="0"/>
              <a:pPr>
                <a:defRPr/>
              </a:pPr>
              <a:t>5</a:t>
            </a:fld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So, the basic</a:t>
            </a:r>
            <a:r>
              <a:rPr lang="en-US" baseline="0" dirty="0" smtClean="0"/>
              <a:t> idea of </a:t>
            </a:r>
            <a:r>
              <a:rPr lang="en-US" baseline="0" dirty="0" err="1" smtClean="0"/>
              <a:t>OpenBio</a:t>
            </a:r>
            <a:r>
              <a:rPr lang="en-US" baseline="0" dirty="0" smtClean="0"/>
              <a:t> is that there are a lot of resources (software and data infrastructures) available out there.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Also there is a lot of new technologies that can be used to put these parts together to generate biodiversity knowledge.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So, the idea is to study, analyze and explore these parts and propose new and more efficient ways of using them for the common good.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779A0B-6DEF-4808-BF1B-938DE5AF2533}" type="slidenum">
              <a:rPr lang="pt-BR" smtClean="0"/>
              <a:pPr>
                <a:defRPr/>
              </a:pPr>
              <a:t>6</a:t>
            </a:fld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project has a strong</a:t>
            </a:r>
            <a:r>
              <a:rPr lang="en-US" baseline="0" dirty="0" smtClean="0"/>
              <a:t> list of partners. </a:t>
            </a:r>
          </a:p>
          <a:p>
            <a:r>
              <a:rPr lang="en-US" baseline="0" dirty="0" smtClean="0"/>
              <a:t>Each of them with a well recognized competence in its knowledge area.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So, we expect to have a very successful project.</a:t>
            </a:r>
          </a:p>
          <a:p>
            <a:endParaRPr lang="en-US" dirty="0" smtClean="0"/>
          </a:p>
          <a:p>
            <a:r>
              <a:rPr lang="en-US" dirty="0" smtClean="0"/>
              <a:t>There</a:t>
            </a:r>
            <a:r>
              <a:rPr lang="en-US" baseline="0" dirty="0" smtClean="0"/>
              <a:t> are </a:t>
            </a:r>
            <a:r>
              <a:rPr lang="en-US" b="1" baseline="0" dirty="0" smtClean="0"/>
              <a:t>five</a:t>
            </a:r>
            <a:r>
              <a:rPr lang="en-US" baseline="0" dirty="0" smtClean="0"/>
              <a:t> from Europe and </a:t>
            </a:r>
            <a:r>
              <a:rPr lang="en-US" b="1" baseline="0" dirty="0" smtClean="0"/>
              <a:t>four</a:t>
            </a:r>
            <a:r>
              <a:rPr lang="en-US" baseline="0" dirty="0" smtClean="0"/>
              <a:t> from Brazil.</a:t>
            </a:r>
          </a:p>
          <a:p>
            <a:r>
              <a:rPr lang="en-US" baseline="0" dirty="0" smtClean="0"/>
              <a:t>Two from Spain, two from UK and one from Italy.</a:t>
            </a:r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779A0B-6DEF-4808-BF1B-938DE5AF2533}" type="slidenum">
              <a:rPr lang="pt-BR" smtClean="0"/>
              <a:pPr>
                <a:defRPr/>
              </a:pPr>
              <a:t>7</a:t>
            </a:fld>
            <a:endParaRPr 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Now I’ll talk</a:t>
            </a:r>
            <a:r>
              <a:rPr lang="en-US" baseline="0" dirty="0" smtClean="0"/>
              <a:t> a little bit about three of the resources that will available to the project</a:t>
            </a:r>
            <a:r>
              <a:rPr lang="pt-BR" baseline="0" dirty="0" smtClean="0"/>
              <a:t> as the CRIA’s contribution.</a:t>
            </a:r>
          </a:p>
          <a:p>
            <a:r>
              <a:rPr lang="en-US" baseline="0" dirty="0" smtClean="0"/>
              <a:t>The first one is the </a:t>
            </a:r>
            <a:r>
              <a:rPr lang="en-US" baseline="0" dirty="0" err="1" smtClean="0"/>
              <a:t>openModeller</a:t>
            </a:r>
            <a:r>
              <a:rPr lang="en-US" baseline="0" dirty="0" smtClean="0"/>
              <a:t> framework.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779A0B-6DEF-4808-BF1B-938DE5AF2533}" type="slidenum">
              <a:rPr lang="pt-BR" smtClean="0"/>
              <a:pPr>
                <a:defRPr/>
              </a:pPr>
              <a:t>8</a:t>
            </a:fld>
            <a:endParaRPr 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779A0B-6DEF-4808-BF1B-938DE5AF2533}" type="slidenum">
              <a:rPr lang="pt-BR" smtClean="0"/>
              <a:pPr>
                <a:defRPr/>
              </a:pPr>
              <a:t>11</a:t>
            </a:fld>
            <a:endParaRPr 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10 regional servers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each collection has a collection profile</a:t>
            </a:r>
            <a:r>
              <a:rPr lang="en-US" baseline="0" dirty="0" smtClean="0"/>
              <a:t> page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</a:t>
            </a:r>
            <a:r>
              <a:rPr lang="en-US" baseline="0" dirty="0" err="1" smtClean="0"/>
              <a:t>datacleaning</a:t>
            </a:r>
            <a:r>
              <a:rPr lang="en-US" baseline="0" dirty="0" smtClean="0"/>
              <a:t> reports are generated for each collection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indicators are generated for each collection, groups of collections or the entire network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no data is changed by CRIA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the collections have total control of the data they make available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web services are available for external partners</a:t>
            </a:r>
          </a:p>
          <a:p>
            <a:pPr>
              <a:buFont typeface="Arial" pitchFamily="34" charset="0"/>
              <a:buChar char="•"/>
            </a:pP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ADE1B-ABC1-4E3D-BDC1-937560C29869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822960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pt-B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8" name="Rectangle 24"/>
          <p:cNvSpPr>
            <a:spLocks noChangeArrowheads="1"/>
          </p:cNvSpPr>
          <p:nvPr userDrawn="1"/>
        </p:nvSpPr>
        <p:spPr bwMode="auto">
          <a:xfrm>
            <a:off x="0" y="620688"/>
            <a:ext cx="9144000" cy="108000"/>
          </a:xfrm>
          <a:prstGeom prst="rect">
            <a:avLst/>
          </a:prstGeom>
          <a:solidFill>
            <a:srgbClr val="99CC99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pic>
        <p:nvPicPr>
          <p:cNvPr id="9" name="Picture 3" descr="C:\Documents and Settings\Sidnei\Desktop\apresentacao_itau\CRIA_500.gif"/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2640" y="116632"/>
            <a:ext cx="870968" cy="3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24"/>
          <p:cNvSpPr>
            <a:spLocks noChangeArrowheads="1"/>
          </p:cNvSpPr>
          <p:nvPr userDrawn="1"/>
        </p:nvSpPr>
        <p:spPr bwMode="auto">
          <a:xfrm>
            <a:off x="1907704" y="908720"/>
            <a:ext cx="7236295" cy="72008"/>
          </a:xfrm>
          <a:prstGeom prst="rect">
            <a:avLst/>
          </a:prstGeom>
          <a:solidFill>
            <a:srgbClr val="CC6633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txStyles>
    <p:titleStyle>
      <a:lvl1pPr algn="r" defTabSz="914400" rtl="0" eaLnBrk="1" latinLnBrk="0" hangingPunct="1">
        <a:spcBef>
          <a:spcPct val="0"/>
        </a:spcBef>
        <a:buNone/>
        <a:defRPr sz="1800" b="1" kern="1200">
          <a:solidFill>
            <a:srgbClr val="688E23"/>
          </a:solidFill>
          <a:effectLst/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0.jpe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6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16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image" Target="../media/image56.png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7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2.gif"/><Relationship Id="rId18" Type="http://schemas.openxmlformats.org/officeDocument/2006/relationships/image" Target="../media/image107.gif"/><Relationship Id="rId26" Type="http://schemas.openxmlformats.org/officeDocument/2006/relationships/image" Target="../media/image115.gif"/><Relationship Id="rId39" Type="http://schemas.openxmlformats.org/officeDocument/2006/relationships/image" Target="../media/image128.gif"/><Relationship Id="rId21" Type="http://schemas.openxmlformats.org/officeDocument/2006/relationships/image" Target="../media/image110.gif"/><Relationship Id="rId34" Type="http://schemas.openxmlformats.org/officeDocument/2006/relationships/image" Target="../media/image123.gif"/><Relationship Id="rId42" Type="http://schemas.openxmlformats.org/officeDocument/2006/relationships/image" Target="../media/image131.gif"/><Relationship Id="rId47" Type="http://schemas.openxmlformats.org/officeDocument/2006/relationships/image" Target="../media/image136.gif"/><Relationship Id="rId50" Type="http://schemas.openxmlformats.org/officeDocument/2006/relationships/image" Target="../media/image139.gif"/><Relationship Id="rId55" Type="http://schemas.openxmlformats.org/officeDocument/2006/relationships/image" Target="../media/image144.gif"/><Relationship Id="rId63" Type="http://schemas.openxmlformats.org/officeDocument/2006/relationships/image" Target="../media/image152.gif"/><Relationship Id="rId68" Type="http://schemas.openxmlformats.org/officeDocument/2006/relationships/image" Target="../media/image157.gif"/><Relationship Id="rId7" Type="http://schemas.openxmlformats.org/officeDocument/2006/relationships/image" Target="../media/image97.gif"/><Relationship Id="rId2" Type="http://schemas.openxmlformats.org/officeDocument/2006/relationships/image" Target="../media/image92.gif"/><Relationship Id="rId16" Type="http://schemas.openxmlformats.org/officeDocument/2006/relationships/image" Target="../media/image105.gif"/><Relationship Id="rId29" Type="http://schemas.openxmlformats.org/officeDocument/2006/relationships/image" Target="../media/image11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11" Type="http://schemas.openxmlformats.org/officeDocument/2006/relationships/image" Target="../media/image101.gif"/><Relationship Id="rId24" Type="http://schemas.openxmlformats.org/officeDocument/2006/relationships/image" Target="../media/image113.gif"/><Relationship Id="rId32" Type="http://schemas.openxmlformats.org/officeDocument/2006/relationships/image" Target="../media/image121.gif"/><Relationship Id="rId37" Type="http://schemas.openxmlformats.org/officeDocument/2006/relationships/image" Target="../media/image126.gif"/><Relationship Id="rId40" Type="http://schemas.openxmlformats.org/officeDocument/2006/relationships/image" Target="../media/image129.gif"/><Relationship Id="rId45" Type="http://schemas.openxmlformats.org/officeDocument/2006/relationships/image" Target="../media/image134.gif"/><Relationship Id="rId53" Type="http://schemas.openxmlformats.org/officeDocument/2006/relationships/image" Target="../media/image142.gif"/><Relationship Id="rId58" Type="http://schemas.openxmlformats.org/officeDocument/2006/relationships/image" Target="../media/image147.gif"/><Relationship Id="rId66" Type="http://schemas.openxmlformats.org/officeDocument/2006/relationships/image" Target="../media/image155.gif"/><Relationship Id="rId5" Type="http://schemas.openxmlformats.org/officeDocument/2006/relationships/image" Target="../media/image95.jpeg"/><Relationship Id="rId15" Type="http://schemas.openxmlformats.org/officeDocument/2006/relationships/image" Target="../media/image104.gif"/><Relationship Id="rId23" Type="http://schemas.openxmlformats.org/officeDocument/2006/relationships/image" Target="../media/image112.gif"/><Relationship Id="rId28" Type="http://schemas.openxmlformats.org/officeDocument/2006/relationships/image" Target="../media/image117.gif"/><Relationship Id="rId36" Type="http://schemas.openxmlformats.org/officeDocument/2006/relationships/image" Target="../media/image125.gif"/><Relationship Id="rId49" Type="http://schemas.openxmlformats.org/officeDocument/2006/relationships/image" Target="../media/image138.gif"/><Relationship Id="rId57" Type="http://schemas.openxmlformats.org/officeDocument/2006/relationships/image" Target="../media/image146.gif"/><Relationship Id="rId61" Type="http://schemas.openxmlformats.org/officeDocument/2006/relationships/image" Target="../media/image150.gif"/><Relationship Id="rId10" Type="http://schemas.openxmlformats.org/officeDocument/2006/relationships/image" Target="../media/image100.gif"/><Relationship Id="rId19" Type="http://schemas.openxmlformats.org/officeDocument/2006/relationships/image" Target="../media/image108.gif"/><Relationship Id="rId31" Type="http://schemas.openxmlformats.org/officeDocument/2006/relationships/image" Target="../media/image120.gif"/><Relationship Id="rId44" Type="http://schemas.openxmlformats.org/officeDocument/2006/relationships/image" Target="../media/image133.gif"/><Relationship Id="rId52" Type="http://schemas.openxmlformats.org/officeDocument/2006/relationships/image" Target="../media/image141.gif"/><Relationship Id="rId60" Type="http://schemas.openxmlformats.org/officeDocument/2006/relationships/image" Target="../media/image149.gif"/><Relationship Id="rId65" Type="http://schemas.openxmlformats.org/officeDocument/2006/relationships/image" Target="../media/image154.gif"/><Relationship Id="rId4" Type="http://schemas.openxmlformats.org/officeDocument/2006/relationships/image" Target="../media/image94.gif"/><Relationship Id="rId9" Type="http://schemas.openxmlformats.org/officeDocument/2006/relationships/image" Target="../media/image99.gif"/><Relationship Id="rId14" Type="http://schemas.openxmlformats.org/officeDocument/2006/relationships/image" Target="../media/image103.gif"/><Relationship Id="rId22" Type="http://schemas.openxmlformats.org/officeDocument/2006/relationships/image" Target="../media/image111.gif"/><Relationship Id="rId27" Type="http://schemas.openxmlformats.org/officeDocument/2006/relationships/image" Target="../media/image116.gif"/><Relationship Id="rId30" Type="http://schemas.openxmlformats.org/officeDocument/2006/relationships/image" Target="../media/image119.gif"/><Relationship Id="rId35" Type="http://schemas.openxmlformats.org/officeDocument/2006/relationships/image" Target="../media/image124.gif"/><Relationship Id="rId43" Type="http://schemas.openxmlformats.org/officeDocument/2006/relationships/image" Target="../media/image132.gif"/><Relationship Id="rId48" Type="http://schemas.openxmlformats.org/officeDocument/2006/relationships/image" Target="../media/image137.gif"/><Relationship Id="rId56" Type="http://schemas.openxmlformats.org/officeDocument/2006/relationships/image" Target="../media/image145.gif"/><Relationship Id="rId64" Type="http://schemas.openxmlformats.org/officeDocument/2006/relationships/image" Target="../media/image153.gif"/><Relationship Id="rId69" Type="http://schemas.openxmlformats.org/officeDocument/2006/relationships/image" Target="../media/image158.gif"/><Relationship Id="rId8" Type="http://schemas.openxmlformats.org/officeDocument/2006/relationships/image" Target="../media/image98.gif"/><Relationship Id="rId51" Type="http://schemas.openxmlformats.org/officeDocument/2006/relationships/image" Target="../media/image140.gif"/><Relationship Id="rId3" Type="http://schemas.openxmlformats.org/officeDocument/2006/relationships/image" Target="../media/image93.gif"/><Relationship Id="rId12" Type="http://schemas.openxmlformats.org/officeDocument/2006/relationships/image" Target="../media/image25.gif"/><Relationship Id="rId17" Type="http://schemas.openxmlformats.org/officeDocument/2006/relationships/image" Target="../media/image106.gif"/><Relationship Id="rId25" Type="http://schemas.openxmlformats.org/officeDocument/2006/relationships/image" Target="../media/image114.gif"/><Relationship Id="rId33" Type="http://schemas.openxmlformats.org/officeDocument/2006/relationships/image" Target="../media/image122.gif"/><Relationship Id="rId38" Type="http://schemas.openxmlformats.org/officeDocument/2006/relationships/image" Target="../media/image127.gif"/><Relationship Id="rId46" Type="http://schemas.openxmlformats.org/officeDocument/2006/relationships/image" Target="../media/image135.gif"/><Relationship Id="rId59" Type="http://schemas.openxmlformats.org/officeDocument/2006/relationships/image" Target="../media/image148.gif"/><Relationship Id="rId67" Type="http://schemas.openxmlformats.org/officeDocument/2006/relationships/image" Target="../media/image156.gif"/><Relationship Id="rId20" Type="http://schemas.openxmlformats.org/officeDocument/2006/relationships/image" Target="../media/image109.gif"/><Relationship Id="rId41" Type="http://schemas.openxmlformats.org/officeDocument/2006/relationships/image" Target="../media/image130.gif"/><Relationship Id="rId54" Type="http://schemas.openxmlformats.org/officeDocument/2006/relationships/image" Target="../media/image143.gif"/><Relationship Id="rId62" Type="http://schemas.openxmlformats.org/officeDocument/2006/relationships/image" Target="../media/image151.gif"/><Relationship Id="rId70" Type="http://schemas.openxmlformats.org/officeDocument/2006/relationships/image" Target="../media/image15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gif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2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683568" y="1628775"/>
            <a:ext cx="7920682" cy="4819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2400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The                   project</a:t>
            </a:r>
          </a:p>
          <a:p>
            <a:pPr algn="r"/>
            <a:endParaRPr lang="en-US" sz="2400" dirty="0" smtClean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r"/>
            <a:r>
              <a:rPr lang="en-US" sz="2000" dirty="0" smtClean="0">
                <a:solidFill>
                  <a:srgbClr val="688E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The e-</a:t>
            </a:r>
            <a:r>
              <a:rPr lang="en-US" sz="2000" dirty="0" err="1" smtClean="0">
                <a:solidFill>
                  <a:srgbClr val="688E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Infrastrucrures</a:t>
            </a:r>
            <a:r>
              <a:rPr lang="en-US" sz="2000" dirty="0" smtClean="0">
                <a:solidFill>
                  <a:srgbClr val="688E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available at CRIA</a:t>
            </a:r>
            <a:endParaRPr lang="en-US" sz="2000" i="1" dirty="0">
              <a:solidFill>
                <a:srgbClr val="688E23"/>
              </a:solidFill>
              <a:latin typeface="Calibri" pitchFamily="34" charset="0"/>
            </a:endParaRPr>
          </a:p>
          <a:p>
            <a:pPr>
              <a:lnSpc>
                <a:spcPct val="130000"/>
              </a:lnSpc>
            </a:pPr>
            <a:endParaRPr lang="en-US" sz="2000" i="1" dirty="0" smtClean="0">
              <a:solidFill>
                <a:srgbClr val="688E23"/>
              </a:solidFill>
              <a:latin typeface="Calibri" pitchFamily="34" charset="0"/>
            </a:endParaRPr>
          </a:p>
          <a:p>
            <a:pPr>
              <a:lnSpc>
                <a:spcPct val="130000"/>
              </a:lnSpc>
            </a:pPr>
            <a:endParaRPr lang="pt-BR" sz="2000" i="1" dirty="0">
              <a:solidFill>
                <a:srgbClr val="688E23"/>
              </a:solidFill>
              <a:latin typeface="Calibri" pitchFamily="34" charset="0"/>
            </a:endParaRPr>
          </a:p>
          <a:p>
            <a:pPr algn="r">
              <a:lnSpc>
                <a:spcPct val="130000"/>
              </a:lnSpc>
            </a:pPr>
            <a:r>
              <a:rPr lang="pt-BR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Sidnei de Souza</a:t>
            </a:r>
          </a:p>
          <a:p>
            <a:pPr algn="r">
              <a:lnSpc>
                <a:spcPct val="130000"/>
              </a:lnSpc>
            </a:pPr>
            <a:r>
              <a:rPr lang="pt-BR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Centro de Referência em Informação Ambiental, </a:t>
            </a:r>
            <a:r>
              <a:rPr lang="pt-BR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CRIA</a:t>
            </a:r>
          </a:p>
          <a:p>
            <a:pPr algn="r">
              <a:lnSpc>
                <a:spcPct val="130000"/>
              </a:lnSpc>
            </a:pPr>
            <a:r>
              <a:rPr lang="en-US" i="1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(Reference Center on Environmental Information)</a:t>
            </a:r>
            <a:endParaRPr lang="pt-BR" i="1" dirty="0" smtClean="0">
              <a:solidFill>
                <a:schemeClr val="bg1">
                  <a:lumMod val="65000"/>
                </a:schemeClr>
              </a:solidFill>
              <a:latin typeface="Calibri" pitchFamily="34" charset="0"/>
            </a:endParaRPr>
          </a:p>
          <a:p>
            <a:pPr algn="r">
              <a:lnSpc>
                <a:spcPct val="130000"/>
              </a:lnSpc>
            </a:pPr>
            <a:endParaRPr lang="en-US" i="1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</a:endParaRPr>
          </a:p>
          <a:p>
            <a:pPr algn="r">
              <a:lnSpc>
                <a:spcPct val="130000"/>
              </a:lnSpc>
            </a:pPr>
            <a:endParaRPr lang="en-US" i="1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</a:endParaRPr>
          </a:p>
          <a:p>
            <a:pPr algn="r">
              <a:lnSpc>
                <a:spcPct val="130000"/>
              </a:lnSpc>
            </a:pPr>
            <a:endParaRPr lang="en-US" i="1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</a:endParaRPr>
          </a:p>
          <a:p>
            <a:pPr algn="l">
              <a:lnSpc>
                <a:spcPct val="130000"/>
              </a:lnSpc>
            </a:pPr>
            <a:endParaRPr lang="en-US" i="1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</a:endParaRPr>
          </a:p>
          <a:p>
            <a:pPr algn="l">
              <a:lnSpc>
                <a:spcPct val="130000"/>
              </a:lnSpc>
            </a:pPr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Conference on Europe-Latin America e-Infrastructures</a:t>
            </a:r>
          </a:p>
          <a:p>
            <a:pPr algn="l">
              <a:lnSpc>
                <a:spcPct val="130000"/>
              </a:lnSpc>
            </a:pPr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Rio de Janeiro, October 2011</a:t>
            </a:r>
            <a:endParaRPr lang="pt-BR" sz="2000" i="1" dirty="0">
              <a:solidFill>
                <a:srgbClr val="688E23"/>
              </a:solidFill>
              <a:latin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4" name="Picture 1" descr=":::::::private:var:folders:TF:TF5XjzM8ETyIpxk7N69DPU+++TQ:-Tmp-:com.apple.mail.drag-T0x100520c20.tmp.KnHzu6:OpenBio-Logo_final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44208" y="1556792"/>
            <a:ext cx="1080120" cy="516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ítulo 1"/>
          <p:cNvSpPr>
            <a:spLocks noGrp="1"/>
          </p:cNvSpPr>
          <p:nvPr>
            <p:ph type="title"/>
          </p:nvPr>
        </p:nvSpPr>
        <p:spPr>
          <a:xfrm>
            <a:off x="1971600" y="116632"/>
            <a:ext cx="6920880" cy="432048"/>
          </a:xfrm>
        </p:spPr>
        <p:txBody>
          <a:bodyPr>
            <a:normAutofit/>
          </a:bodyPr>
          <a:lstStyle/>
          <a:p>
            <a:r>
              <a:rPr lang="pt-BR" i="1" dirty="0" smtClean="0"/>
              <a:t>ecological niche modelling tool</a:t>
            </a:r>
          </a:p>
        </p:txBody>
      </p:sp>
      <p:pic>
        <p:nvPicPr>
          <p:cNvPr id="8" name="Picture 15" descr="figure4_espin_p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02" b="737"/>
          <a:stretch>
            <a:fillRect/>
          </a:stretch>
        </p:blipFill>
        <p:spPr>
          <a:xfrm>
            <a:off x="599505" y="4210050"/>
            <a:ext cx="2757487" cy="2152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m 8" descr="exemplo_pontos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26" t="1026" r="13921" b="2984"/>
          <a:stretch>
            <a:fillRect/>
          </a:stretch>
        </p:blipFill>
        <p:spPr bwMode="auto">
          <a:xfrm>
            <a:off x="467544" y="1542582"/>
            <a:ext cx="2389517" cy="2009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347864" y="1652769"/>
            <a:ext cx="2880320" cy="1849537"/>
            <a:chOff x="520" y="1178"/>
            <a:chExt cx="2860" cy="1846"/>
          </a:xfrm>
        </p:grpSpPr>
        <p:graphicFrame>
          <p:nvGraphicFramePr>
            <p:cNvPr id="1026" name="Object 8"/>
            <p:cNvGraphicFramePr>
              <a:graphicFrameLocks noChangeAspect="1"/>
            </p:cNvGraphicFramePr>
            <p:nvPr/>
          </p:nvGraphicFramePr>
          <p:xfrm>
            <a:off x="554" y="1691"/>
            <a:ext cx="2722" cy="1333"/>
          </p:xfrm>
          <a:graphic>
            <a:graphicData uri="http://schemas.openxmlformats.org/presentationml/2006/ole">
              <p:oleObj spid="_x0000_s2050" name="Bitmap Image" r:id="rId5" imgW="5982535" imgH="2991268" progId="PBrush">
                <p:embed/>
              </p:oleObj>
            </a:graphicData>
          </a:graphic>
        </p:graphicFrame>
        <p:graphicFrame>
          <p:nvGraphicFramePr>
            <p:cNvPr id="1027" name="Object 9"/>
            <p:cNvGraphicFramePr>
              <a:graphicFrameLocks noChangeAspect="1"/>
            </p:cNvGraphicFramePr>
            <p:nvPr/>
          </p:nvGraphicFramePr>
          <p:xfrm>
            <a:off x="520" y="1344"/>
            <a:ext cx="2860" cy="1467"/>
          </p:xfrm>
          <a:graphic>
            <a:graphicData uri="http://schemas.openxmlformats.org/presentationml/2006/ole">
              <p:oleObj spid="_x0000_s2051" name="Bitmap Image" r:id="rId6" imgW="5706272" imgH="2991268" progId="PBrush">
                <p:embed/>
              </p:oleObj>
            </a:graphicData>
          </a:graphic>
        </p:graphicFrame>
        <p:graphicFrame>
          <p:nvGraphicFramePr>
            <p:cNvPr id="1028" name="Object 10"/>
            <p:cNvGraphicFramePr>
              <a:graphicFrameLocks noChangeAspect="1"/>
            </p:cNvGraphicFramePr>
            <p:nvPr/>
          </p:nvGraphicFramePr>
          <p:xfrm>
            <a:off x="759" y="1178"/>
            <a:ext cx="1966" cy="1318"/>
          </p:xfrm>
          <a:graphic>
            <a:graphicData uri="http://schemas.openxmlformats.org/presentationml/2006/ole">
              <p:oleObj spid="_x0000_s2052" name="Bitmap Image" r:id="rId7" imgW="4420217" imgH="2962689" progId="PBrush">
                <p:embed/>
              </p:oleObj>
            </a:graphicData>
          </a:graphic>
        </p:graphicFrame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6582667" y="1868793"/>
            <a:ext cx="2108323" cy="1960038"/>
            <a:chOff x="3268" y="2291"/>
            <a:chExt cx="1731" cy="1524"/>
          </a:xfrm>
        </p:grpSpPr>
        <p:pic>
          <p:nvPicPr>
            <p:cNvPr id="1056" name="Picture 15" descr="Pontos_do_nicho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677" y="2291"/>
              <a:ext cx="1027" cy="1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16"/>
            <p:cNvGrpSpPr>
              <a:grpSpLocks/>
            </p:cNvGrpSpPr>
            <p:nvPr/>
          </p:nvGrpSpPr>
          <p:grpSpPr bwMode="auto">
            <a:xfrm>
              <a:off x="3552" y="2592"/>
              <a:ext cx="1447" cy="972"/>
              <a:chOff x="3552" y="2592"/>
              <a:chExt cx="1447" cy="972"/>
            </a:xfrm>
          </p:grpSpPr>
          <p:sp>
            <p:nvSpPr>
              <p:cNvPr id="1060" name="Line 17"/>
              <p:cNvSpPr>
                <a:spLocks noChangeShapeType="1"/>
              </p:cNvSpPr>
              <p:nvPr/>
            </p:nvSpPr>
            <p:spPr bwMode="auto">
              <a:xfrm flipV="1">
                <a:off x="3552" y="2592"/>
                <a:ext cx="0" cy="97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pt-BR" sz="1200">
                  <a:latin typeface="+mn-lt"/>
                </a:endParaRPr>
              </a:p>
            </p:txBody>
          </p:sp>
          <p:sp>
            <p:nvSpPr>
              <p:cNvPr id="1061" name="Line 18"/>
              <p:cNvSpPr>
                <a:spLocks noChangeShapeType="1"/>
              </p:cNvSpPr>
              <p:nvPr/>
            </p:nvSpPr>
            <p:spPr bwMode="auto">
              <a:xfrm>
                <a:off x="3552" y="3564"/>
                <a:ext cx="1447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pt-BR" sz="1200">
                  <a:latin typeface="+mn-lt"/>
                </a:endParaRPr>
              </a:p>
            </p:txBody>
          </p:sp>
        </p:grpSp>
        <p:sp>
          <p:nvSpPr>
            <p:cNvPr id="1058" name="Text Box 19"/>
            <p:cNvSpPr txBox="1">
              <a:spLocks noChangeArrowheads="1"/>
            </p:cNvSpPr>
            <p:nvPr/>
          </p:nvSpPr>
          <p:spPr bwMode="auto">
            <a:xfrm rot="16200000">
              <a:off x="2992" y="2996"/>
              <a:ext cx="779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t-BR" sz="1200" dirty="0" err="1" smtClean="0">
                  <a:latin typeface="+mn-lt"/>
                </a:rPr>
                <a:t>Temperature</a:t>
              </a:r>
              <a:endParaRPr lang="pt-BR" sz="1200" noProof="1">
                <a:latin typeface="+mn-lt"/>
              </a:endParaRPr>
            </a:p>
          </p:txBody>
        </p:sp>
        <p:sp>
          <p:nvSpPr>
            <p:cNvPr id="1059" name="Text Box 20"/>
            <p:cNvSpPr txBox="1">
              <a:spLocks noChangeArrowheads="1"/>
            </p:cNvSpPr>
            <p:nvPr/>
          </p:nvSpPr>
          <p:spPr bwMode="auto">
            <a:xfrm>
              <a:off x="3977" y="3600"/>
              <a:ext cx="824" cy="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t-BR" sz="1200" dirty="0" err="1" smtClean="0">
                  <a:latin typeface="+mn-lt"/>
                </a:rPr>
                <a:t>Precipitation</a:t>
              </a:r>
              <a:endParaRPr lang="pt-BR" sz="1200" noProof="1">
                <a:latin typeface="+mn-lt"/>
              </a:endParaRPr>
            </a:p>
          </p:txBody>
        </p:sp>
      </p:grp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4961432" y="4484968"/>
            <a:ext cx="2129360" cy="1896360"/>
            <a:chOff x="3292" y="2251"/>
            <a:chExt cx="1731" cy="1533"/>
          </a:xfrm>
          <a:scene3d>
            <a:camera prst="orthographicFront">
              <a:rot lat="0" lon="0" rev="0"/>
            </a:camera>
            <a:lightRig rig="threePt" dir="t"/>
          </a:scene3d>
        </p:grpSpPr>
        <p:pic>
          <p:nvPicPr>
            <p:cNvPr id="1044" name="Picture 8" descr="Pontos_do_nicho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701" y="2251"/>
              <a:ext cx="1027" cy="1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" name="Group 9"/>
            <p:cNvGrpSpPr>
              <a:grpSpLocks/>
            </p:cNvGrpSpPr>
            <p:nvPr/>
          </p:nvGrpSpPr>
          <p:grpSpPr bwMode="auto">
            <a:xfrm>
              <a:off x="3576" y="2552"/>
              <a:ext cx="1447" cy="972"/>
              <a:chOff x="3552" y="2592"/>
              <a:chExt cx="1447" cy="972"/>
            </a:xfrm>
          </p:grpSpPr>
          <p:sp>
            <p:nvSpPr>
              <p:cNvPr id="1049" name="Line 10"/>
              <p:cNvSpPr>
                <a:spLocks noChangeShapeType="1"/>
              </p:cNvSpPr>
              <p:nvPr/>
            </p:nvSpPr>
            <p:spPr bwMode="auto">
              <a:xfrm flipV="1">
                <a:off x="3552" y="2592"/>
                <a:ext cx="0" cy="97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50" name="Line 11"/>
              <p:cNvSpPr>
                <a:spLocks noChangeShapeType="1"/>
              </p:cNvSpPr>
              <p:nvPr/>
            </p:nvSpPr>
            <p:spPr bwMode="auto">
              <a:xfrm>
                <a:off x="3552" y="3564"/>
                <a:ext cx="1447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</p:grpSp>
        <p:sp>
          <p:nvSpPr>
            <p:cNvPr id="1046" name="Text Box 12"/>
            <p:cNvSpPr txBox="1">
              <a:spLocks noChangeArrowheads="1"/>
            </p:cNvSpPr>
            <p:nvPr/>
          </p:nvSpPr>
          <p:spPr bwMode="auto">
            <a:xfrm rot="16200000">
              <a:off x="2959" y="2955"/>
              <a:ext cx="892" cy="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pt-BR" sz="1200" dirty="0" err="1" smtClean="0"/>
                <a:t>Temperature</a:t>
              </a:r>
              <a:endParaRPr lang="pt-BR" sz="1200" noProof="1"/>
            </a:p>
          </p:txBody>
        </p:sp>
        <p:sp>
          <p:nvSpPr>
            <p:cNvPr id="1047" name="Text Box 13"/>
            <p:cNvSpPr txBox="1">
              <a:spLocks noChangeArrowheads="1"/>
            </p:cNvSpPr>
            <p:nvPr/>
          </p:nvSpPr>
          <p:spPr bwMode="auto">
            <a:xfrm>
              <a:off x="3619" y="3560"/>
              <a:ext cx="909" cy="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s-CR" sz="1200" dirty="0" err="1" smtClean="0"/>
                <a:t>Precipitation</a:t>
              </a:r>
              <a:endParaRPr lang="es-CR" sz="1200" dirty="0"/>
            </a:p>
          </p:txBody>
        </p:sp>
        <p:sp>
          <p:nvSpPr>
            <p:cNvPr id="1048" name="Oval 14"/>
            <p:cNvSpPr>
              <a:spLocks noChangeArrowheads="1"/>
            </p:cNvSpPr>
            <p:nvPr/>
          </p:nvSpPr>
          <p:spPr bwMode="auto">
            <a:xfrm rot="-2797820">
              <a:off x="3653" y="2657"/>
              <a:ext cx="1087" cy="275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</p:grpSp>
      <p:sp>
        <p:nvSpPr>
          <p:cNvPr id="34" name="Espaço Reservado para Conteúdo 2"/>
          <p:cNvSpPr txBox="1">
            <a:spLocks/>
          </p:cNvSpPr>
          <p:nvPr/>
        </p:nvSpPr>
        <p:spPr bwMode="auto">
          <a:xfrm>
            <a:off x="251520" y="1196752"/>
            <a:ext cx="269634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spcAft>
                <a:spcPts val="1200"/>
              </a:spcAft>
              <a:buFont typeface="Arial" charset="0"/>
              <a:buNone/>
            </a:pPr>
            <a:r>
              <a:rPr lang="en-GB" sz="1400" dirty="0" smtClean="0">
                <a:solidFill>
                  <a:srgbClr val="4F6228"/>
                </a:solidFill>
                <a:latin typeface="+mn-lt"/>
              </a:rPr>
              <a:t>Species occurrence points</a:t>
            </a:r>
            <a:endParaRPr lang="en-GB" sz="1400" dirty="0">
              <a:solidFill>
                <a:srgbClr val="4F6228"/>
              </a:solidFill>
              <a:latin typeface="+mn-lt"/>
            </a:endParaRPr>
          </a:p>
        </p:txBody>
      </p:sp>
      <p:sp>
        <p:nvSpPr>
          <p:cNvPr id="36" name="Espaço Reservado para Conteúdo 2"/>
          <p:cNvSpPr txBox="1">
            <a:spLocks/>
          </p:cNvSpPr>
          <p:nvPr/>
        </p:nvSpPr>
        <p:spPr bwMode="auto">
          <a:xfrm>
            <a:off x="3779912" y="1196752"/>
            <a:ext cx="1714500" cy="322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  <a:spcAft>
                <a:spcPts val="1200"/>
              </a:spcAft>
              <a:buFont typeface="Arial" charset="0"/>
              <a:buNone/>
            </a:pPr>
            <a:r>
              <a:rPr lang="en-GB" sz="1400" dirty="0" smtClean="0">
                <a:solidFill>
                  <a:srgbClr val="4F6228"/>
                </a:solidFill>
                <a:latin typeface="+mn-lt"/>
              </a:rPr>
              <a:t>Environmental variables</a:t>
            </a:r>
            <a:endParaRPr lang="en-GB" sz="1400" dirty="0">
              <a:solidFill>
                <a:srgbClr val="4F6228"/>
              </a:solidFill>
              <a:latin typeface="+mn-lt"/>
            </a:endParaRPr>
          </a:p>
        </p:txBody>
      </p:sp>
      <p:sp>
        <p:nvSpPr>
          <p:cNvPr id="50" name="Espaço Reservado para Conteúdo 2"/>
          <p:cNvSpPr txBox="1">
            <a:spLocks/>
          </p:cNvSpPr>
          <p:nvPr/>
        </p:nvSpPr>
        <p:spPr bwMode="auto">
          <a:xfrm>
            <a:off x="6804248" y="1196752"/>
            <a:ext cx="1981200" cy="504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spcAft>
                <a:spcPts val="1200"/>
              </a:spcAft>
              <a:buFont typeface="Arial" charset="0"/>
              <a:buNone/>
            </a:pPr>
            <a:r>
              <a:rPr lang="en-GB" sz="1400" dirty="0" smtClean="0">
                <a:solidFill>
                  <a:srgbClr val="4F6228"/>
                </a:solidFill>
                <a:latin typeface="+mn-lt"/>
              </a:rPr>
              <a:t>Environmental conditions where species occurs</a:t>
            </a:r>
            <a:endParaRPr lang="en-GB" sz="1400" dirty="0">
              <a:solidFill>
                <a:srgbClr val="4F6228"/>
              </a:solidFill>
              <a:latin typeface="+mn-lt"/>
            </a:endParaRPr>
          </a:p>
        </p:txBody>
      </p:sp>
      <p:sp>
        <p:nvSpPr>
          <p:cNvPr id="51" name="Espaço Reservado para Conteúdo 2"/>
          <p:cNvSpPr txBox="1">
            <a:spLocks/>
          </p:cNvSpPr>
          <p:nvPr/>
        </p:nvSpPr>
        <p:spPr bwMode="auto">
          <a:xfrm>
            <a:off x="5076056" y="4188106"/>
            <a:ext cx="990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spcAft>
                <a:spcPts val="1200"/>
              </a:spcAft>
              <a:buFont typeface="Arial" charset="0"/>
              <a:buNone/>
            </a:pPr>
            <a:r>
              <a:rPr lang="en-GB" sz="1200" dirty="0" smtClean="0">
                <a:solidFill>
                  <a:srgbClr val="4F6228"/>
                </a:solidFill>
                <a:latin typeface="+mn-lt"/>
              </a:rPr>
              <a:t>model</a:t>
            </a:r>
            <a:endParaRPr lang="en-GB" sz="1200" dirty="0">
              <a:solidFill>
                <a:srgbClr val="4F6228"/>
              </a:solidFill>
              <a:latin typeface="+mn-lt"/>
            </a:endParaRPr>
          </a:p>
        </p:txBody>
      </p:sp>
      <p:sp>
        <p:nvSpPr>
          <p:cNvPr id="52" name="Espaço Reservado para Conteúdo 2"/>
          <p:cNvSpPr txBox="1">
            <a:spLocks/>
          </p:cNvSpPr>
          <p:nvPr/>
        </p:nvSpPr>
        <p:spPr bwMode="auto">
          <a:xfrm>
            <a:off x="518542" y="3815043"/>
            <a:ext cx="3352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spcAft>
                <a:spcPts val="1200"/>
              </a:spcAft>
              <a:buFont typeface="Arial" charset="0"/>
              <a:buNone/>
            </a:pPr>
            <a:r>
              <a:rPr lang="en-GB" sz="1400" dirty="0" smtClean="0">
                <a:solidFill>
                  <a:srgbClr val="4F6228"/>
                </a:solidFill>
                <a:latin typeface="+mn-lt"/>
              </a:rPr>
              <a:t>Potential distribution</a:t>
            </a:r>
            <a:endParaRPr lang="en-GB" sz="1400" dirty="0">
              <a:solidFill>
                <a:srgbClr val="4F6228"/>
              </a:solidFill>
              <a:latin typeface="+mn-lt"/>
            </a:endParaRPr>
          </a:p>
        </p:txBody>
      </p:sp>
      <p:sp>
        <p:nvSpPr>
          <p:cNvPr id="54" name="Seta dobrada 53"/>
          <p:cNvSpPr/>
          <p:nvPr/>
        </p:nvSpPr>
        <p:spPr>
          <a:xfrm>
            <a:off x="7395592" y="4492905"/>
            <a:ext cx="609600" cy="990600"/>
          </a:xfrm>
          <a:prstGeom prst="bentArrow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bg2">
                <a:lumMod val="50000"/>
              </a:schemeClr>
            </a:solidFill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chemeClr val="tx1"/>
              </a:solidFill>
            </a:endParaRPr>
          </a:p>
        </p:txBody>
      </p:sp>
      <p:sp>
        <p:nvSpPr>
          <p:cNvPr id="55" name="Seta para a esquerda 54"/>
          <p:cNvSpPr/>
          <p:nvPr/>
        </p:nvSpPr>
        <p:spPr>
          <a:xfrm>
            <a:off x="3814192" y="5178706"/>
            <a:ext cx="914400" cy="304800"/>
          </a:xfrm>
          <a:prstGeom prst="leftArrow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5" name="Retângulo 34"/>
          <p:cNvSpPr/>
          <p:nvPr/>
        </p:nvSpPr>
        <p:spPr>
          <a:xfrm>
            <a:off x="5336605" y="4553231"/>
            <a:ext cx="1600200" cy="14478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3" name="Elipse 32"/>
          <p:cNvSpPr/>
          <p:nvPr/>
        </p:nvSpPr>
        <p:spPr>
          <a:xfrm>
            <a:off x="5414392" y="4950105"/>
            <a:ext cx="1371600" cy="381000"/>
          </a:xfrm>
          <a:prstGeom prst="ellipse">
            <a:avLst/>
          </a:prstGeom>
          <a:gradFill>
            <a:gsLst>
              <a:gs pos="0">
                <a:srgbClr val="000082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lin ang="5400000" scaled="0"/>
          </a:gradFill>
          <a:ln w="19050">
            <a:solidFill>
              <a:schemeClr val="tx1"/>
            </a:solidFill>
          </a:ln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8" name="Plus 37"/>
          <p:cNvSpPr/>
          <p:nvPr/>
        </p:nvSpPr>
        <p:spPr>
          <a:xfrm>
            <a:off x="3059832" y="1796785"/>
            <a:ext cx="504056" cy="504056"/>
          </a:xfrm>
          <a:prstGeom prst="mathPlus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Equal 38"/>
          <p:cNvSpPr/>
          <p:nvPr/>
        </p:nvSpPr>
        <p:spPr>
          <a:xfrm>
            <a:off x="5940152" y="1868793"/>
            <a:ext cx="504056" cy="360040"/>
          </a:xfrm>
          <a:prstGeom prst="mathEqual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812360" y="4417367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algorithm</a:t>
            </a:r>
            <a:endParaRPr lang="pt-BR" sz="1400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563888" y="5497487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projection</a:t>
            </a:r>
            <a:endParaRPr lang="pt-BR" sz="1400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292080" y="713241"/>
            <a:ext cx="36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 </a:t>
            </a:r>
            <a:r>
              <a:rPr lang="en-US" sz="10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openmodeller</a:t>
            </a:r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framework</a:t>
            </a:r>
            <a:endParaRPr lang="pt-BR" sz="10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07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30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53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77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666304" y="661366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219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000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443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889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112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9" grpId="0"/>
      <p:bldP spid="34" grpId="0"/>
      <p:bldP spid="36" grpId="0"/>
      <p:bldP spid="50" grpId="0"/>
      <p:bldP spid="51" grpId="0"/>
      <p:bldP spid="52" grpId="0"/>
      <p:bldP spid="54" grpId="0" animBg="1"/>
      <p:bldP spid="55" grpId="0" animBg="1"/>
      <p:bldP spid="35" grpId="0" animBg="1"/>
      <p:bldP spid="33" grpId="0" animBg="1"/>
      <p:bldP spid="38" grpId="0" animBg="1"/>
      <p:bldP spid="39" grpId="0" animBg="1"/>
      <p:bldP spid="40" grpId="0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Imagem 19" descr="Lconsensus_min1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55976" y="1177916"/>
            <a:ext cx="4752528" cy="3979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23528" y="1643023"/>
            <a:ext cx="417646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spcAft>
                <a:spcPts val="300"/>
              </a:spcAft>
              <a:defRPr/>
            </a:pPr>
            <a:r>
              <a:rPr lang="en-US" dirty="0" smtClean="0">
                <a:solidFill>
                  <a:srgbClr val="688E23"/>
                </a:solidFill>
                <a:latin typeface="+mn-lt"/>
              </a:rPr>
              <a:t>Guide </a:t>
            </a:r>
            <a:r>
              <a:rPr lang="en-US" dirty="0" smtClean="0">
                <a:solidFill>
                  <a:srgbClr val="688E23"/>
                </a:solidFill>
                <a:latin typeface="+mn-lt"/>
              </a:rPr>
              <a:t>field work</a:t>
            </a:r>
          </a:p>
          <a:p>
            <a:pPr marL="457200" indent="-457200" algn="l">
              <a:spcAft>
                <a:spcPts val="300"/>
              </a:spcAft>
              <a:defRPr/>
            </a:pPr>
            <a:r>
              <a:rPr lang="en-US" dirty="0" smtClean="0">
                <a:solidFill>
                  <a:srgbClr val="688E23"/>
                </a:solidFill>
                <a:latin typeface="+mn-lt"/>
              </a:rPr>
              <a:t>Provide information for new research</a:t>
            </a:r>
          </a:p>
          <a:p>
            <a:pPr marL="457200" indent="-457200" algn="l">
              <a:spcAft>
                <a:spcPts val="300"/>
              </a:spcAft>
              <a:defRPr/>
            </a:pPr>
            <a:r>
              <a:rPr lang="en-US" dirty="0" smtClean="0">
                <a:solidFill>
                  <a:srgbClr val="688E23"/>
                </a:solidFill>
                <a:latin typeface="+mn-lt"/>
              </a:rPr>
              <a:t>Improve data quality</a:t>
            </a:r>
          </a:p>
          <a:p>
            <a:pPr marL="457200" indent="-457200" algn="l">
              <a:spcAft>
                <a:spcPts val="300"/>
              </a:spcAft>
              <a:defRPr/>
            </a:pPr>
            <a:r>
              <a:rPr lang="en-US" dirty="0" smtClean="0">
                <a:solidFill>
                  <a:srgbClr val="688E23"/>
                </a:solidFill>
                <a:latin typeface="+mn-lt"/>
              </a:rPr>
              <a:t>Prioritize data entry and </a:t>
            </a:r>
            <a:r>
              <a:rPr lang="en-US" dirty="0" smtClean="0">
                <a:solidFill>
                  <a:srgbClr val="688E23"/>
                </a:solidFill>
                <a:latin typeface="+mn-lt"/>
              </a:rPr>
              <a:t>geo-referencing</a:t>
            </a:r>
            <a:endParaRPr lang="en-US" dirty="0" smtClean="0">
              <a:solidFill>
                <a:srgbClr val="688E23"/>
              </a:solidFill>
              <a:latin typeface="+mn-lt"/>
            </a:endParaRPr>
          </a:p>
          <a:p>
            <a:pPr marL="457200" indent="-457200" algn="l">
              <a:spcAft>
                <a:spcPts val="300"/>
              </a:spcAft>
              <a:defRPr/>
            </a:pPr>
            <a:r>
              <a:rPr lang="en-US" dirty="0" smtClean="0">
                <a:solidFill>
                  <a:srgbClr val="688E23"/>
                </a:solidFill>
                <a:latin typeface="+mn-lt"/>
              </a:rPr>
              <a:t>Prioritize species for conservation</a:t>
            </a:r>
          </a:p>
          <a:p>
            <a:pPr marL="457200" indent="-457200" algn="l">
              <a:spcAft>
                <a:spcPts val="300"/>
              </a:spcAft>
              <a:defRPr/>
            </a:pPr>
            <a:r>
              <a:rPr lang="en-US" dirty="0" smtClean="0">
                <a:solidFill>
                  <a:srgbClr val="688E23"/>
                </a:solidFill>
                <a:latin typeface="+mn-lt"/>
              </a:rPr>
              <a:t>Value biological collections</a:t>
            </a:r>
          </a:p>
          <a:p>
            <a:pPr marL="457200" indent="-457200" algn="l">
              <a:spcAft>
                <a:spcPts val="300"/>
              </a:spcAft>
              <a:defRPr/>
            </a:pPr>
            <a:r>
              <a:rPr lang="en-US" dirty="0" smtClean="0">
                <a:solidFill>
                  <a:srgbClr val="688E23"/>
                </a:solidFill>
                <a:latin typeface="+mn-lt"/>
              </a:rPr>
              <a:t>Invasive species studies</a:t>
            </a:r>
          </a:p>
          <a:p>
            <a:pPr marL="457200" indent="-457200" algn="l">
              <a:spcAft>
                <a:spcPts val="300"/>
              </a:spcAft>
              <a:defRPr/>
            </a:pPr>
            <a:r>
              <a:rPr lang="en-US" dirty="0" smtClean="0">
                <a:solidFill>
                  <a:srgbClr val="688E23"/>
                </a:solidFill>
                <a:latin typeface="+mn-lt"/>
              </a:rPr>
              <a:t>…</a:t>
            </a:r>
          </a:p>
          <a:p>
            <a:pPr algn="l"/>
            <a:endParaRPr lang="en-US" dirty="0">
              <a:solidFill>
                <a:srgbClr val="688E23"/>
              </a:solidFill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83568" y="116632"/>
            <a:ext cx="822960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688E23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possible uses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688E23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92080" y="713241"/>
            <a:ext cx="36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 </a:t>
            </a:r>
            <a:r>
              <a:rPr lang="en-US" sz="10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openmodeller</a:t>
            </a:r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framework</a:t>
            </a:r>
            <a:endParaRPr lang="pt-BR" sz="10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0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3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7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66304" y="661366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19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00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43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89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35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12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u="sng" dirty="0" err="1" smtClean="0"/>
              <a:t>Byrsonima</a:t>
            </a:r>
            <a:r>
              <a:rPr lang="en-US" i="1" u="sng" dirty="0" smtClean="0"/>
              <a:t> </a:t>
            </a:r>
            <a:r>
              <a:rPr lang="en-US" i="1" u="sng" dirty="0" err="1" smtClean="0"/>
              <a:t>subterranea</a:t>
            </a:r>
            <a:r>
              <a:rPr lang="en-US" i="1" u="sng" dirty="0" smtClean="0"/>
              <a:t> </a:t>
            </a:r>
            <a:r>
              <a:rPr lang="en-US" i="1" dirty="0" smtClean="0"/>
              <a:t>Brad. &amp; </a:t>
            </a:r>
            <a:r>
              <a:rPr lang="en-US" i="1" dirty="0" err="1" smtClean="0"/>
              <a:t>Markgr</a:t>
            </a:r>
            <a:r>
              <a:rPr lang="en-US" i="1" dirty="0" smtClean="0"/>
              <a:t>.</a:t>
            </a:r>
            <a:endParaRPr lang="pt-BR" i="1" dirty="0"/>
          </a:p>
        </p:txBody>
      </p:sp>
      <p:pic>
        <p:nvPicPr>
          <p:cNvPr id="5" name="Picture 3" descr="modelo_byrsub_nov_0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2763838"/>
            <a:ext cx="5492750" cy="3408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4" descr="byrsub_all_modelo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19275"/>
            <a:ext cx="5313363" cy="3571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16883"/>
          <a:stretch>
            <a:fillRect/>
          </a:stretch>
        </p:blipFill>
        <p:spPr bwMode="auto">
          <a:xfrm>
            <a:off x="6444208" y="4653136"/>
            <a:ext cx="1512713" cy="1832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DSCN21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93978" y="1107226"/>
            <a:ext cx="2114326" cy="158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DSCN21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69175" y="1107926"/>
            <a:ext cx="1200073" cy="1600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11"/>
          <p:cNvSpPr>
            <a:spLocks noChangeArrowheads="1"/>
          </p:cNvSpPr>
          <p:nvPr/>
        </p:nvSpPr>
        <p:spPr bwMode="auto">
          <a:xfrm>
            <a:off x="6551613" y="3141663"/>
            <a:ext cx="252412" cy="215900"/>
          </a:xfrm>
          <a:prstGeom prst="ellipse">
            <a:avLst/>
          </a:prstGeom>
          <a:noFill/>
          <a:ln w="38100" algn="ctr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1" name="Oval 12"/>
          <p:cNvSpPr>
            <a:spLocks noChangeArrowheads="1"/>
          </p:cNvSpPr>
          <p:nvPr/>
        </p:nvSpPr>
        <p:spPr bwMode="auto">
          <a:xfrm>
            <a:off x="6551613" y="3536950"/>
            <a:ext cx="252412" cy="215900"/>
          </a:xfrm>
          <a:prstGeom prst="ellips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6891338" y="3033713"/>
            <a:ext cx="1676400" cy="36671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/>
              <a:t>= original point</a:t>
            </a:r>
            <a:endParaRPr lang="en-US" dirty="0"/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6911975" y="3465513"/>
            <a:ext cx="1727200" cy="36671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/>
              <a:t>=  4 new points</a:t>
            </a:r>
            <a:endParaRPr lang="en-US" dirty="0"/>
          </a:p>
        </p:txBody>
      </p:sp>
      <p:sp>
        <p:nvSpPr>
          <p:cNvPr id="14" name="Oval 15"/>
          <p:cNvSpPr>
            <a:spLocks noChangeArrowheads="1"/>
          </p:cNvSpPr>
          <p:nvPr/>
        </p:nvSpPr>
        <p:spPr bwMode="auto">
          <a:xfrm>
            <a:off x="3563938" y="3968750"/>
            <a:ext cx="252412" cy="215900"/>
          </a:xfrm>
          <a:prstGeom prst="ellipse">
            <a:avLst/>
          </a:prstGeom>
          <a:noFill/>
          <a:ln w="38100" algn="ctr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1331913" y="3176588"/>
            <a:ext cx="252412" cy="215900"/>
          </a:xfrm>
          <a:prstGeom prst="ellips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6" name="Oval 17"/>
          <p:cNvSpPr>
            <a:spLocks noChangeArrowheads="1"/>
          </p:cNvSpPr>
          <p:nvPr/>
        </p:nvSpPr>
        <p:spPr bwMode="auto">
          <a:xfrm>
            <a:off x="3311525" y="3968750"/>
            <a:ext cx="252413" cy="215900"/>
          </a:xfrm>
          <a:prstGeom prst="ellips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7" name="Oval 18"/>
          <p:cNvSpPr>
            <a:spLocks noChangeArrowheads="1"/>
          </p:cNvSpPr>
          <p:nvPr/>
        </p:nvSpPr>
        <p:spPr bwMode="auto">
          <a:xfrm>
            <a:off x="4427538" y="3824288"/>
            <a:ext cx="252412" cy="215900"/>
          </a:xfrm>
          <a:prstGeom prst="ellips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8" name="Oval 19"/>
          <p:cNvSpPr>
            <a:spLocks noChangeArrowheads="1"/>
          </p:cNvSpPr>
          <p:nvPr/>
        </p:nvSpPr>
        <p:spPr bwMode="auto">
          <a:xfrm>
            <a:off x="4787900" y="3789363"/>
            <a:ext cx="252413" cy="215900"/>
          </a:xfrm>
          <a:prstGeom prst="ellips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9" name="TextBox 18"/>
          <p:cNvSpPr txBox="1"/>
          <p:nvPr/>
        </p:nvSpPr>
        <p:spPr>
          <a:xfrm>
            <a:off x="5292080" y="713241"/>
            <a:ext cx="36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 </a:t>
            </a:r>
            <a:r>
              <a:rPr lang="en-US" sz="10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openmodeller</a:t>
            </a:r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framework</a:t>
            </a:r>
            <a:endParaRPr lang="pt-BR" sz="10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7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0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3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77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66304" y="661366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19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00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443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889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335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112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59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0" grpId="0" animBg="1"/>
      <p:bldP spid="11" grpId="0" animBg="1"/>
      <p:bldP spid="12" grpId="0"/>
      <p:bldP spid="13" grpId="0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om_console_beg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51520" y="1124744"/>
            <a:ext cx="3456384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5" descr="criamodeller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402628" y="1124744"/>
            <a:ext cx="4489852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 descr="omgui_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292080" y="3789040"/>
            <a:ext cx="3456384" cy="2888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8" descr="creationpane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251520" y="4149080"/>
            <a:ext cx="3456384" cy="2585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83568" y="116632"/>
            <a:ext cx="822960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688E23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available interfaces</a:t>
            </a:r>
            <a:endParaRPr kumimoji="0" lang="pt-BR" sz="1800" b="1" i="1" u="none" strike="noStrike" kern="1200" cap="none" spc="0" normalizeH="0" baseline="0" noProof="0" dirty="0">
              <a:ln>
                <a:noFill/>
              </a:ln>
              <a:solidFill>
                <a:srgbClr val="688E23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92080" y="713241"/>
            <a:ext cx="36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 </a:t>
            </a:r>
            <a:r>
              <a:rPr lang="en-US" sz="10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openmodeller</a:t>
            </a:r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framework</a:t>
            </a:r>
            <a:endParaRPr lang="pt-BR" sz="10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0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3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7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66304" y="661366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19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00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43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89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35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12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82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59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779713" y="188913"/>
            <a:ext cx="51847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800" i="1" dirty="0" smtClean="0">
                <a:solidFill>
                  <a:srgbClr val="688E23"/>
                </a:solidFill>
                <a:latin typeface="Calibri" pitchFamily="34" charset="0"/>
                <a:cs typeface="Times New Roman" pitchFamily="18" charset="0"/>
              </a:rPr>
              <a:t>agenda</a:t>
            </a:r>
            <a:endParaRPr lang="pt-BR" sz="1800" i="1" dirty="0">
              <a:solidFill>
                <a:srgbClr val="688E23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553509" y="1268760"/>
            <a:ext cx="2032000" cy="2032000"/>
          </a:xfrm>
          <a:custGeom>
            <a:avLst/>
            <a:gdLst>
              <a:gd name="connsiteX0" fmla="*/ 0 w 2032000"/>
              <a:gd name="connsiteY0" fmla="*/ 2032000 h 2032000"/>
              <a:gd name="connsiteX1" fmla="*/ 1016000 w 2032000"/>
              <a:gd name="connsiteY1" fmla="*/ 0 h 2032000"/>
              <a:gd name="connsiteX2" fmla="*/ 2032000 w 2032000"/>
              <a:gd name="connsiteY2" fmla="*/ 2032000 h 2032000"/>
              <a:gd name="connsiteX3" fmla="*/ 0 w 2032000"/>
              <a:gd name="connsiteY3" fmla="*/ 2032000 h 20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2000" h="2032000">
                <a:moveTo>
                  <a:pt x="0" y="2032000"/>
                </a:moveTo>
                <a:lnTo>
                  <a:pt x="1016000" y="0"/>
                </a:lnTo>
                <a:lnTo>
                  <a:pt x="2032000" y="2032000"/>
                </a:lnTo>
                <a:lnTo>
                  <a:pt x="0" y="2032000"/>
                </a:lnTo>
                <a:close/>
              </a:path>
            </a:pathLst>
          </a:custGeom>
          <a:noFill/>
          <a:ln>
            <a:solidFill>
              <a:srgbClr val="688E23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shade val="80000"/>
              <a:hueOff val="0"/>
              <a:satOff val="0"/>
              <a:lumOff val="0"/>
              <a:alphaOff val="0"/>
            </a:schemeClr>
          </a:fillRef>
          <a:effectRef idx="2">
            <a:schemeClr val="accent3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9910" tIns="1057910" rIns="549910" bIns="41910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i="1" kern="1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species</a:t>
            </a:r>
            <a:r>
              <a:rPr lang="en-US" sz="1100" b="1" kern="1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Link</a:t>
            </a:r>
            <a:endParaRPr lang="en-US" sz="1100" b="1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kern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INCT-HVFF</a:t>
            </a:r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kern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networks</a:t>
            </a:r>
            <a:endParaRPr lang="pt-BR" sz="1100" b="1" kern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2537509" y="3300760"/>
            <a:ext cx="2032000" cy="2032000"/>
          </a:xfrm>
          <a:custGeom>
            <a:avLst/>
            <a:gdLst>
              <a:gd name="connsiteX0" fmla="*/ 0 w 2032000"/>
              <a:gd name="connsiteY0" fmla="*/ 2032000 h 2032000"/>
              <a:gd name="connsiteX1" fmla="*/ 1016000 w 2032000"/>
              <a:gd name="connsiteY1" fmla="*/ 0 h 2032000"/>
              <a:gd name="connsiteX2" fmla="*/ 2032000 w 2032000"/>
              <a:gd name="connsiteY2" fmla="*/ 2032000 h 2032000"/>
              <a:gd name="connsiteX3" fmla="*/ 0 w 2032000"/>
              <a:gd name="connsiteY3" fmla="*/ 2032000 h 20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2000" h="2032000">
                <a:moveTo>
                  <a:pt x="0" y="2032000"/>
                </a:moveTo>
                <a:lnTo>
                  <a:pt x="1016000" y="0"/>
                </a:lnTo>
                <a:lnTo>
                  <a:pt x="2032000" y="2032000"/>
                </a:lnTo>
                <a:lnTo>
                  <a:pt x="0" y="203200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shade val="80000"/>
              <a:hueOff val="72970"/>
              <a:satOff val="-477"/>
              <a:lumOff val="8185"/>
              <a:alphaOff val="0"/>
            </a:schemeClr>
          </a:fillRef>
          <a:effectRef idx="2">
            <a:schemeClr val="accent3">
              <a:shade val="80000"/>
              <a:hueOff val="72970"/>
              <a:satOff val="-477"/>
              <a:lumOff val="818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3720" tIns="1061720" rIns="553720" bIns="45720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kern="12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 List of Brazilian Flora and Fungi</a:t>
            </a:r>
            <a:endParaRPr lang="pt-BR" sz="1200" b="1" kern="12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Freeform 8"/>
          <p:cNvSpPr/>
          <p:nvPr/>
        </p:nvSpPr>
        <p:spPr>
          <a:xfrm rot="21600000">
            <a:off x="3553509" y="3300759"/>
            <a:ext cx="2032001" cy="2032001"/>
          </a:xfrm>
          <a:custGeom>
            <a:avLst/>
            <a:gdLst>
              <a:gd name="connsiteX0" fmla="*/ 0 w 2032000"/>
              <a:gd name="connsiteY0" fmla="*/ 2032000 h 2032000"/>
              <a:gd name="connsiteX1" fmla="*/ 1016000 w 2032000"/>
              <a:gd name="connsiteY1" fmla="*/ 0 h 2032000"/>
              <a:gd name="connsiteX2" fmla="*/ 2032000 w 2032000"/>
              <a:gd name="connsiteY2" fmla="*/ 2032000 h 2032000"/>
              <a:gd name="connsiteX3" fmla="*/ 0 w 2032000"/>
              <a:gd name="connsiteY3" fmla="*/ 2032000 h 20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2000" h="2032000">
                <a:moveTo>
                  <a:pt x="2032000" y="0"/>
                </a:moveTo>
                <a:lnTo>
                  <a:pt x="1016000" y="2032000"/>
                </a:lnTo>
                <a:lnTo>
                  <a:pt x="0" y="0"/>
                </a:lnTo>
                <a:lnTo>
                  <a:pt x="203200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shade val="80000"/>
              <a:hueOff val="145939"/>
              <a:satOff val="-954"/>
              <a:lumOff val="16369"/>
              <a:alphaOff val="0"/>
            </a:schemeClr>
          </a:fillRef>
          <a:effectRef idx="2">
            <a:schemeClr val="accent3">
              <a:shade val="80000"/>
              <a:hueOff val="145939"/>
              <a:satOff val="-954"/>
              <a:lumOff val="1636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3720" tIns="45721" rIns="553720" bIns="1061720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 </a:t>
            </a:r>
            <a:r>
              <a:rPr lang="en-US" sz="1200" b="1" kern="1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openBio</a:t>
            </a:r>
            <a:r>
              <a:rPr lang="en-US" sz="12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project</a:t>
            </a:r>
            <a:endParaRPr lang="pt-BR" sz="12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4569509" y="3300760"/>
            <a:ext cx="2032000" cy="2032000"/>
          </a:xfrm>
          <a:custGeom>
            <a:avLst/>
            <a:gdLst>
              <a:gd name="connsiteX0" fmla="*/ 0 w 2032000"/>
              <a:gd name="connsiteY0" fmla="*/ 2032000 h 2032000"/>
              <a:gd name="connsiteX1" fmla="*/ 1016000 w 2032000"/>
              <a:gd name="connsiteY1" fmla="*/ 0 h 2032000"/>
              <a:gd name="connsiteX2" fmla="*/ 2032000 w 2032000"/>
              <a:gd name="connsiteY2" fmla="*/ 2032000 h 2032000"/>
              <a:gd name="connsiteX3" fmla="*/ 0 w 2032000"/>
              <a:gd name="connsiteY3" fmla="*/ 2032000 h 20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2000" h="2032000">
                <a:moveTo>
                  <a:pt x="0" y="2032000"/>
                </a:moveTo>
                <a:lnTo>
                  <a:pt x="1016000" y="0"/>
                </a:lnTo>
                <a:lnTo>
                  <a:pt x="2032000" y="2032000"/>
                </a:lnTo>
                <a:lnTo>
                  <a:pt x="0" y="203200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shade val="80000"/>
              <a:hueOff val="218909"/>
              <a:satOff val="-1431"/>
              <a:lumOff val="24554"/>
              <a:alphaOff val="0"/>
            </a:schemeClr>
          </a:fillRef>
          <a:effectRef idx="2">
            <a:schemeClr val="accent3">
              <a:shade val="80000"/>
              <a:hueOff val="218909"/>
              <a:satOff val="-1431"/>
              <a:lumOff val="2455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3720" tIns="1061720" rIns="553720" bIns="45720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 </a:t>
            </a:r>
            <a:r>
              <a:rPr lang="en-US" sz="1100" b="1" kern="1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openModeller</a:t>
            </a:r>
            <a:r>
              <a:rPr lang="en-US" sz="12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framework</a:t>
            </a:r>
            <a:endParaRPr lang="pt-BR" sz="12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0" name="Picture 1" descr=":::::::private:var:folders:TF:TF5XjzM8ETyIpxk7N69DPU+++TQ:-Tmp-:com.apple.mail.drag-T0x100520c20.tmp.KnHzu6:OpenBio-Logo_final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5589240"/>
            <a:ext cx="1872208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r="19361"/>
          <a:stretch>
            <a:fillRect/>
          </a:stretch>
        </p:blipFill>
        <p:spPr bwMode="auto">
          <a:xfrm>
            <a:off x="323528" y="4437112"/>
            <a:ext cx="1872208" cy="386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4550405"/>
            <a:ext cx="1584176" cy="39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76633" y="1131590"/>
            <a:ext cx="542925" cy="85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39638" y="1131590"/>
            <a:ext cx="590550" cy="85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96130" y="1131590"/>
            <a:ext cx="571500" cy="85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93020" y="1131590"/>
            <a:ext cx="609600" cy="85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49606" y="1131590"/>
            <a:ext cx="581025" cy="85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01534" y="1131590"/>
            <a:ext cx="590550" cy="85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1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99592" y="1131590"/>
            <a:ext cx="552450" cy="85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1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51520" y="1131590"/>
            <a:ext cx="590550" cy="85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1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587710" y="1131590"/>
            <a:ext cx="619125" cy="85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1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263830" y="1131590"/>
            <a:ext cx="628650" cy="85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TextBox 25"/>
          <p:cNvSpPr txBox="1"/>
          <p:nvPr/>
        </p:nvSpPr>
        <p:spPr>
          <a:xfrm>
            <a:off x="107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30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53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77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666304" y="661366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19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00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443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889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005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335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112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782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559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6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7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8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9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1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2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3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4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92080" y="713241"/>
            <a:ext cx="36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 species list of </a:t>
            </a:r>
            <a:r>
              <a:rPr lang="en-US" sz="10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brazilian</a:t>
            </a:r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flora</a:t>
            </a:r>
            <a:endParaRPr lang="pt-BR" sz="10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1340768"/>
            <a:ext cx="698477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Brazil, as party to the Convention on Biological Diversity (CBD), has assumed a number of commitments before the international community. </a:t>
            </a:r>
          </a:p>
          <a:p>
            <a:pPr algn="l"/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Among these commitments is the </a:t>
            </a:r>
            <a:r>
              <a:rPr lang="en-US" dirty="0" smtClean="0">
                <a:solidFill>
                  <a:srgbClr val="688E23"/>
                </a:solidFill>
              </a:rPr>
              <a:t>implementation of the Global Strategy for Plant Conservation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(GSPC), that aims to facilitate consensus and synergy at the global, national, regional and local levels to promote knowledge and conservation of plants. </a:t>
            </a:r>
          </a:p>
          <a:p>
            <a:pPr algn="l"/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Of the 16 global targets set by the GSPC </a:t>
            </a:r>
            <a:r>
              <a:rPr lang="en-US" dirty="0" smtClean="0">
                <a:solidFill>
                  <a:srgbClr val="688E23"/>
                </a:solidFill>
              </a:rPr>
              <a:t>for 2010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the first is the development of </a:t>
            </a:r>
            <a:r>
              <a:rPr lang="en-US" dirty="0" smtClean="0">
                <a:solidFill>
                  <a:srgbClr val="688E23"/>
                </a:solidFill>
              </a:rPr>
              <a:t>"a widely accessible working list of known plant species, as a step towards a complete world flora"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algn="l"/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 order to reach that target, the </a:t>
            </a:r>
            <a:r>
              <a:rPr lang="pt-BR" dirty="0" smtClean="0">
                <a:solidFill>
                  <a:srgbClr val="688E23"/>
                </a:solidFill>
              </a:rPr>
              <a:t>Instituto de Pesquisas Jardim Botânico do Rio de Janeiro</a:t>
            </a: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was designated by the Ministry of Environment through the Centro Nacional de Conservação da Flora (CNCFlora) to </a:t>
            </a:r>
            <a:r>
              <a:rPr lang="pt-BR" dirty="0" smtClean="0">
                <a:solidFill>
                  <a:srgbClr val="688E23"/>
                </a:solidFill>
              </a:rPr>
              <a:t>coordinate and organize </a:t>
            </a: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Brazil’s working list of known plant species </a:t>
            </a:r>
            <a:r>
              <a:rPr lang="pt-BR" dirty="0" smtClean="0">
                <a:solidFill>
                  <a:srgbClr val="688E23"/>
                </a:solidFill>
              </a:rPr>
              <a:t>"Lista de Espécies da Flora do Brasil"</a:t>
            </a: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algn="l"/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en-US" dirty="0" smtClean="0">
                <a:solidFill>
                  <a:srgbClr val="688E23"/>
                </a:solidFill>
              </a:rPr>
              <a:t>CRIA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is responsible for the </a:t>
            </a:r>
            <a:r>
              <a:rPr lang="en-US" dirty="0" smtClean="0">
                <a:solidFill>
                  <a:srgbClr val="688E23"/>
                </a:solidFill>
              </a:rPr>
              <a:t>development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dirty="0" smtClean="0">
                <a:solidFill>
                  <a:srgbClr val="688E23"/>
                </a:solidFill>
              </a:rPr>
              <a:t>maintenance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and </a:t>
            </a:r>
            <a:r>
              <a:rPr lang="en-US" dirty="0" smtClean="0">
                <a:solidFill>
                  <a:srgbClr val="688E23"/>
                </a:solidFill>
              </a:rPr>
              <a:t>on-line publication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of the </a:t>
            </a:r>
            <a:r>
              <a:rPr lang="en-US" dirty="0" smtClean="0">
                <a:solidFill>
                  <a:srgbClr val="688E23"/>
                </a:solidFill>
              </a:rPr>
              <a:t>administrative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and </a:t>
            </a:r>
            <a:r>
              <a:rPr lang="en-US" dirty="0" smtClean="0">
                <a:solidFill>
                  <a:srgbClr val="688E23"/>
                </a:solidFill>
              </a:rPr>
              <a:t>public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systems since 2009.</a:t>
            </a:r>
            <a:endParaRPr lang="pt-B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779713" y="188913"/>
            <a:ext cx="51847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800" i="1" dirty="0" smtClean="0">
                <a:solidFill>
                  <a:srgbClr val="688E23"/>
                </a:solidFill>
                <a:latin typeface="Calibri" pitchFamily="34" charset="0"/>
                <a:cs typeface="Times New Roman" pitchFamily="18" charset="0"/>
              </a:rPr>
              <a:t>context</a:t>
            </a:r>
            <a:endParaRPr lang="pt-BR" sz="1800" i="1" dirty="0">
              <a:solidFill>
                <a:srgbClr val="688E23"/>
              </a:solidFill>
              <a:latin typeface="Calibri" pitchFamily="34" charset="0"/>
              <a:cs typeface="Times New Roman" pitchFamily="18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000" y="2276872"/>
            <a:ext cx="810000" cy="606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000" y="3140968"/>
            <a:ext cx="810000" cy="543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000" y="4766498"/>
            <a:ext cx="810000" cy="606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000" y="1484784"/>
            <a:ext cx="810000" cy="519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000" y="3933056"/>
            <a:ext cx="810000" cy="578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000" y="5661248"/>
            <a:ext cx="811475" cy="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07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0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3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7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66304" y="661366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19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00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43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89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05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35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12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82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59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28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1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4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2534498" y="103358"/>
          <a:ext cx="6357982" cy="73580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Diagram 2"/>
          <p:cNvGraphicFramePr/>
          <p:nvPr/>
        </p:nvGraphicFramePr>
        <p:xfrm>
          <a:off x="3391754" y="603448"/>
          <a:ext cx="4562508" cy="63751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4" name="Diagram 3"/>
          <p:cNvGraphicFramePr/>
          <p:nvPr/>
        </p:nvGraphicFramePr>
        <p:xfrm>
          <a:off x="4177572" y="2532250"/>
          <a:ext cx="3000396" cy="2308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6" name="Content Placeholder 9"/>
          <p:cNvSpPr txBox="1">
            <a:spLocks/>
          </p:cNvSpPr>
          <p:nvPr/>
        </p:nvSpPr>
        <p:spPr>
          <a:xfrm>
            <a:off x="107504" y="1268760"/>
            <a:ext cx="2304256" cy="50874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2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Lista de Angiospermas da Mata Atlântica (MS-Excel)</a:t>
            </a:r>
            <a:endParaRPr kumimoji="0" lang="en-US" sz="320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Lista de </a:t>
            </a:r>
            <a:r>
              <a:rPr kumimoji="0" lang="pt-BR" sz="3200" i="1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Fabaceae</a:t>
            </a:r>
            <a:r>
              <a:rPr kumimoji="0" lang="pt-BR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 da Mata Atlântica (MS-Excel)</a:t>
            </a:r>
            <a:endParaRPr kumimoji="0" lang="en-US" sz="320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Flora do Nordeste (MS-Word)</a:t>
            </a:r>
            <a:endParaRPr kumimoji="0" lang="en-US" sz="320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Flora do Acre (MS-Word)</a:t>
            </a:r>
            <a:endParaRPr kumimoji="0" lang="en-US" sz="320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Flora do Semi-Árido (MS-Excel)</a:t>
            </a:r>
            <a:endParaRPr kumimoji="0" lang="en-US" sz="320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Flora do Cerrado (MS-Word);</a:t>
            </a:r>
            <a:endParaRPr kumimoji="0" lang="en-US" sz="320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Lista de Kew Gardens (Texto </a:t>
            </a:r>
            <a:r>
              <a:rPr kumimoji="0" lang="pt-BR" sz="3200" i="1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tab-delimited</a:t>
            </a:r>
            <a:r>
              <a:rPr kumimoji="0" lang="pt-BR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en-US" sz="320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Lista de </a:t>
            </a:r>
            <a:r>
              <a:rPr kumimoji="0" lang="pt-BR" sz="3200" i="1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Typus</a:t>
            </a:r>
            <a:r>
              <a:rPr kumimoji="0" lang="pt-BR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 do RB (MS-Excel)</a:t>
            </a:r>
            <a:endParaRPr kumimoji="0" lang="en-US" sz="320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Lista do Mike Hopkins (MS-Excel)</a:t>
            </a:r>
            <a:endParaRPr kumimoji="0" lang="en-US" sz="320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Várias listas de Algas (MS-Word)</a:t>
            </a:r>
            <a:endParaRPr kumimoji="0" lang="en-US" sz="320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Lista de Musgos (MS-Excel, MS-Word)</a:t>
            </a:r>
            <a:endParaRPr kumimoji="0" lang="en-US" sz="320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Lista de Antoceros (MS-Excel)</a:t>
            </a:r>
            <a:endParaRPr kumimoji="0" lang="en-US" sz="320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Lista de Hepaticas (MS-Excel)</a:t>
            </a:r>
            <a:endParaRPr kumimoji="0" lang="en-US" sz="320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Lista de Briófitas da Mata Atlântica (MS-Excel)</a:t>
            </a:r>
            <a:endParaRPr kumimoji="0" lang="en-US" sz="320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Lista de Pteridófitas (MS-Excel)</a:t>
            </a:r>
            <a:endParaRPr kumimoji="0" lang="en-US" sz="320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Lista de </a:t>
            </a:r>
            <a:r>
              <a:rPr kumimoji="0" lang="pt-BR" sz="3200" i="1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Annonaceae</a:t>
            </a:r>
            <a:r>
              <a:rPr kumimoji="0" lang="pt-BR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 (MS-Excel)</a:t>
            </a:r>
            <a:endParaRPr kumimoji="0" lang="en-US" sz="320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Lista de </a:t>
            </a:r>
            <a:r>
              <a:rPr kumimoji="0" lang="pt-BR" sz="3200" i="1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Burmanniaceae</a:t>
            </a:r>
            <a:r>
              <a:rPr kumimoji="0" lang="pt-BR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 (MS-Excel)</a:t>
            </a:r>
            <a:endParaRPr kumimoji="0" lang="en-US" sz="320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Lista de </a:t>
            </a:r>
            <a:r>
              <a:rPr kumimoji="0" lang="pt-BR" sz="3200" i="1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Cannaceae</a:t>
            </a:r>
            <a:r>
              <a:rPr kumimoji="0" lang="pt-BR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 (MS-Excel)</a:t>
            </a:r>
            <a:endParaRPr kumimoji="0" lang="en-US" sz="320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Lista de </a:t>
            </a:r>
            <a:r>
              <a:rPr kumimoji="0" lang="pt-BR" sz="3200" i="1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Costaceae</a:t>
            </a:r>
            <a:r>
              <a:rPr kumimoji="0" lang="pt-BR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 (MS-Excel)</a:t>
            </a:r>
            <a:endParaRPr kumimoji="0" lang="en-US" sz="320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Lista de </a:t>
            </a:r>
            <a:r>
              <a:rPr kumimoji="0" lang="pt-BR" sz="3200" i="1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Haemodoraceae</a:t>
            </a:r>
            <a:r>
              <a:rPr kumimoji="0" lang="pt-BR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 (MS-Excel)</a:t>
            </a:r>
            <a:endParaRPr kumimoji="0" lang="en-US" sz="320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Lista de </a:t>
            </a:r>
            <a:r>
              <a:rPr kumimoji="0" lang="pt-BR" sz="3200" i="1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Thismiaceae</a:t>
            </a:r>
            <a:r>
              <a:rPr kumimoji="0" lang="pt-BR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 (MS-Excel)</a:t>
            </a:r>
            <a:endParaRPr kumimoji="0" lang="en-US" sz="320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Lista de </a:t>
            </a:r>
            <a:r>
              <a:rPr kumimoji="0" lang="pt-BR" sz="3200" i="1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Triuridaceae</a:t>
            </a:r>
            <a:r>
              <a:rPr kumimoji="0" lang="pt-BR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 (MS-Excel)</a:t>
            </a:r>
            <a:endParaRPr kumimoji="0" lang="en-US" sz="320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Lista de </a:t>
            </a:r>
            <a:r>
              <a:rPr kumimoji="0" lang="pt-BR" sz="3200" i="1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Zingiberaceae</a:t>
            </a:r>
            <a:r>
              <a:rPr kumimoji="0" lang="pt-BR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 (MS-Excel)</a:t>
            </a:r>
            <a:endParaRPr kumimoji="0" lang="en-US" sz="320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Doze Listas de Fungos (MS-Excel)</a:t>
            </a:r>
            <a:endParaRPr kumimoji="0" lang="en-US" sz="320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</a:pPr>
            <a:r>
              <a:rPr lang="pt-BR" sz="3200" dirty="0" smtClean="0">
                <a:solidFill>
                  <a:schemeClr val="bg2">
                    <a:lumMod val="50000"/>
                  </a:schemeClr>
                </a:solidFill>
              </a:rPr>
              <a:t>Famílias do sistema </a:t>
            </a:r>
            <a:r>
              <a:rPr lang="pt-BR" sz="3200" i="1" dirty="0" smtClean="0">
                <a:solidFill>
                  <a:schemeClr val="bg2">
                    <a:lumMod val="50000"/>
                  </a:schemeClr>
                </a:solidFill>
              </a:rPr>
              <a:t>Flora brasiliensis </a:t>
            </a:r>
            <a:r>
              <a:rPr lang="pt-BR" sz="3200" dirty="0" smtClean="0">
                <a:solidFill>
                  <a:schemeClr val="bg2">
                    <a:lumMod val="50000"/>
                  </a:schemeClr>
                </a:solidFill>
              </a:rPr>
              <a:t>revisitada:</a:t>
            </a:r>
          </a:p>
          <a:p>
            <a:pPr marL="342900" lvl="0" indent="-342900">
              <a:spcBef>
                <a:spcPct val="20000"/>
              </a:spcBef>
            </a:pPr>
            <a:endParaRPr lang="en-US" sz="32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lvl="0" indent="-342900">
              <a:spcBef>
                <a:spcPct val="20000"/>
              </a:spcBef>
            </a:pPr>
            <a:r>
              <a:rPr lang="pt-BR" sz="3200" i="1" dirty="0" smtClean="0">
                <a:solidFill>
                  <a:schemeClr val="bg2">
                    <a:lumMod val="50000"/>
                  </a:schemeClr>
                </a:solidFill>
              </a:rPr>
              <a:t>Cactaceae</a:t>
            </a:r>
            <a:r>
              <a:rPr lang="pt-BR" sz="3200" dirty="0" smtClean="0">
                <a:solidFill>
                  <a:schemeClr val="bg2">
                    <a:lumMod val="50000"/>
                  </a:schemeClr>
                </a:solidFill>
              </a:rPr>
              <a:t> (Daniela Zappi)</a:t>
            </a:r>
            <a:endParaRPr lang="en-US" sz="32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lvl="0" indent="-342900">
              <a:spcBef>
                <a:spcPct val="20000"/>
              </a:spcBef>
            </a:pPr>
            <a:r>
              <a:rPr lang="pt-BR" sz="3200" i="1" dirty="0" smtClean="0">
                <a:solidFill>
                  <a:schemeClr val="bg2">
                    <a:lumMod val="50000"/>
                  </a:schemeClr>
                </a:solidFill>
              </a:rPr>
              <a:t>Rutaceae</a:t>
            </a:r>
            <a:r>
              <a:rPr lang="pt-BR" sz="3200" dirty="0" smtClean="0">
                <a:solidFill>
                  <a:schemeClr val="bg2">
                    <a:lumMod val="50000"/>
                  </a:schemeClr>
                </a:solidFill>
              </a:rPr>
              <a:t> (José Rubens Pirani);</a:t>
            </a:r>
            <a:endParaRPr lang="en-US" sz="32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lvl="0" indent="-342900">
              <a:spcBef>
                <a:spcPct val="20000"/>
              </a:spcBef>
            </a:pPr>
            <a:r>
              <a:rPr lang="pt-BR" sz="3200" i="1" dirty="0" smtClean="0">
                <a:solidFill>
                  <a:schemeClr val="bg2">
                    <a:lumMod val="50000"/>
                  </a:schemeClr>
                </a:solidFill>
              </a:rPr>
              <a:t>Simaroubaceae</a:t>
            </a:r>
            <a:r>
              <a:rPr lang="pt-BR" sz="3200" dirty="0" smtClean="0">
                <a:solidFill>
                  <a:schemeClr val="bg2">
                    <a:lumMod val="50000"/>
                  </a:schemeClr>
                </a:solidFill>
              </a:rPr>
              <a:t> (José Rubens Pirani)</a:t>
            </a:r>
            <a:endParaRPr lang="en-US" sz="32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lvl="0" indent="-342900">
              <a:spcBef>
                <a:spcPct val="20000"/>
              </a:spcBef>
            </a:pPr>
            <a:r>
              <a:rPr lang="pt-BR" sz="3200" i="1" dirty="0" smtClean="0">
                <a:solidFill>
                  <a:schemeClr val="bg2">
                    <a:lumMod val="50000"/>
                  </a:schemeClr>
                </a:solidFill>
              </a:rPr>
              <a:t>Bignoniaceae</a:t>
            </a:r>
            <a:r>
              <a:rPr lang="pt-BR" sz="3200" dirty="0" smtClean="0">
                <a:solidFill>
                  <a:schemeClr val="bg2">
                    <a:lumMod val="50000"/>
                  </a:schemeClr>
                </a:solidFill>
              </a:rPr>
              <a:t> (Lucia G Lohman)</a:t>
            </a:r>
            <a:endParaRPr lang="en-US" sz="32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lvl="0" indent="-342900">
              <a:spcBef>
                <a:spcPct val="20000"/>
              </a:spcBef>
            </a:pPr>
            <a:r>
              <a:rPr lang="pt-BR" sz="3200" i="1" dirty="0" smtClean="0">
                <a:solidFill>
                  <a:schemeClr val="bg2">
                    <a:lumMod val="50000"/>
                  </a:schemeClr>
                </a:solidFill>
              </a:rPr>
              <a:t>Onagraceae</a:t>
            </a:r>
            <a:r>
              <a:rPr lang="pt-BR" sz="3200" dirty="0" smtClean="0">
                <a:solidFill>
                  <a:schemeClr val="bg2">
                    <a:lumMod val="50000"/>
                  </a:schemeClr>
                </a:solidFill>
              </a:rPr>
              <a:t> (Ana Odete Santos Vieira)</a:t>
            </a:r>
            <a:endParaRPr lang="en-US" sz="32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lvl="0" indent="-342900">
              <a:spcBef>
                <a:spcPct val="20000"/>
              </a:spcBef>
            </a:pPr>
            <a:r>
              <a:rPr lang="pt-BR" sz="3200" i="1" dirty="0" smtClean="0">
                <a:solidFill>
                  <a:schemeClr val="bg2">
                    <a:lumMod val="50000"/>
                  </a:schemeClr>
                </a:solidFill>
              </a:rPr>
              <a:t>Clusiaceae</a:t>
            </a:r>
            <a:r>
              <a:rPr lang="pt-BR" sz="3200" dirty="0" smtClean="0">
                <a:solidFill>
                  <a:schemeClr val="bg2">
                    <a:lumMod val="50000"/>
                  </a:schemeClr>
                </a:solidFill>
              </a:rPr>
              <a:t> (Volker Bittrich)</a:t>
            </a:r>
            <a:endParaRPr lang="en-US" sz="32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lvl="0" indent="-342900">
              <a:spcBef>
                <a:spcPct val="20000"/>
              </a:spcBef>
            </a:pPr>
            <a:r>
              <a:rPr lang="pt-BR" sz="3200" i="1" dirty="0" smtClean="0">
                <a:solidFill>
                  <a:schemeClr val="bg2">
                    <a:lumMod val="50000"/>
                  </a:schemeClr>
                </a:solidFill>
              </a:rPr>
              <a:t>Hypericaceae</a:t>
            </a:r>
            <a:r>
              <a:rPr lang="pt-BR" sz="3200" dirty="0" smtClean="0">
                <a:solidFill>
                  <a:schemeClr val="bg2">
                    <a:lumMod val="50000"/>
                  </a:schemeClr>
                </a:solidFill>
              </a:rPr>
              <a:t> Volker Bittrich)</a:t>
            </a:r>
            <a:endParaRPr lang="en-US" sz="32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20072" y="3312368"/>
            <a:ext cx="900000" cy="900000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779713" y="188913"/>
            <a:ext cx="51847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800" i="1" dirty="0" smtClean="0">
                <a:solidFill>
                  <a:srgbClr val="688E23"/>
                </a:solidFill>
                <a:latin typeface="Calibri" pitchFamily="34" charset="0"/>
                <a:cs typeface="Times New Roman" pitchFamily="18" charset="0"/>
              </a:rPr>
              <a:t>integration of more than 40 existing species lists</a:t>
            </a:r>
            <a:endParaRPr lang="pt-BR" sz="1800" i="1" dirty="0">
              <a:solidFill>
                <a:srgbClr val="688E23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92080" y="713241"/>
            <a:ext cx="36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 species list of </a:t>
            </a:r>
            <a:r>
              <a:rPr lang="en-US" sz="10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brazilian</a:t>
            </a:r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flora</a:t>
            </a:r>
            <a:endParaRPr lang="pt-BR" sz="10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0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3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7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66304" y="661366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19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00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43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89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05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35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12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82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59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28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48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Graphic spid="3" grpId="0">
        <p:bldAsOne/>
      </p:bldGraphic>
      <p:bldGraphic spid="4" grpId="0">
        <p:bldAsOne/>
      </p:bldGraphic>
      <p:bldP spid="6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 l="298" t="5810" r="2858" b="762"/>
          <a:stretch>
            <a:fillRect/>
          </a:stretch>
        </p:blipFill>
        <p:spPr bwMode="auto">
          <a:xfrm>
            <a:off x="971600" y="1268760"/>
            <a:ext cx="7560000" cy="4558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779713" y="188913"/>
            <a:ext cx="51847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800" i="1" dirty="0" smtClean="0">
                <a:solidFill>
                  <a:srgbClr val="688E23"/>
                </a:solidFill>
                <a:latin typeface="Calibri" pitchFamily="34" charset="0"/>
                <a:cs typeface="Times New Roman" pitchFamily="18" charset="0"/>
              </a:rPr>
              <a:t>web interface for data management</a:t>
            </a:r>
            <a:endParaRPr lang="pt-BR" sz="1800" i="1" dirty="0">
              <a:solidFill>
                <a:srgbClr val="688E23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5576" y="6093296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speciesLink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data supports the species distribution knowledge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92080" y="713241"/>
            <a:ext cx="36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 species list of </a:t>
            </a:r>
            <a:r>
              <a:rPr lang="en-US" sz="10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brazilian</a:t>
            </a:r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flora</a:t>
            </a:r>
            <a:endParaRPr lang="pt-BR" sz="10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0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3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7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66304" y="661366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19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00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43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89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05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35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12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82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59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28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48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671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 l="871" t="14124" r="968" b="10515"/>
          <a:stretch>
            <a:fillRect/>
          </a:stretch>
        </p:blipFill>
        <p:spPr bwMode="auto">
          <a:xfrm>
            <a:off x="972440" y="1268760"/>
            <a:ext cx="7560000" cy="5450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779713" y="188913"/>
            <a:ext cx="51847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800" i="1" dirty="0" smtClean="0">
                <a:solidFill>
                  <a:srgbClr val="688E23"/>
                </a:solidFill>
                <a:latin typeface="Calibri" pitchFamily="34" charset="0"/>
                <a:cs typeface="Times New Roman" pitchFamily="18" charset="0"/>
              </a:rPr>
              <a:t>public access web interface</a:t>
            </a:r>
            <a:endParaRPr lang="pt-BR" sz="1800" i="1" dirty="0">
              <a:solidFill>
                <a:srgbClr val="688E23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92080" y="713241"/>
            <a:ext cx="36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 species list of </a:t>
            </a:r>
            <a:r>
              <a:rPr lang="en-US" sz="10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brazilian</a:t>
            </a:r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flora</a:t>
            </a:r>
            <a:endParaRPr lang="pt-BR" sz="10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0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3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7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66304" y="661366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19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0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43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89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05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35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12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82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59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28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48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94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71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 l="678" t="14124" r="3001" b="4948"/>
          <a:stretch>
            <a:fillRect/>
          </a:stretch>
        </p:blipFill>
        <p:spPr bwMode="auto">
          <a:xfrm>
            <a:off x="972400" y="1052736"/>
            <a:ext cx="7200000" cy="5680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292080" y="713241"/>
            <a:ext cx="36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 species list of </a:t>
            </a:r>
            <a:r>
              <a:rPr lang="en-US" sz="10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brazilian</a:t>
            </a:r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flora</a:t>
            </a:r>
            <a:endParaRPr lang="pt-BR" sz="10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779713" y="188913"/>
            <a:ext cx="51847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800" i="1" dirty="0" smtClean="0">
                <a:solidFill>
                  <a:srgbClr val="688E23"/>
                </a:solidFill>
                <a:latin typeface="Calibri" pitchFamily="34" charset="0"/>
                <a:cs typeface="Times New Roman" pitchFamily="18" charset="0"/>
              </a:rPr>
              <a:t>taxonomic lists produced on-the-fly</a:t>
            </a:r>
            <a:endParaRPr lang="pt-BR" sz="1800" i="1" dirty="0">
              <a:solidFill>
                <a:srgbClr val="688E23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0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3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7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66304" y="661366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19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0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43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89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05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35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12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82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59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28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48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94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71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17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7859216" cy="4857403"/>
          </a:xfrm>
        </p:spPr>
        <p:txBody>
          <a:bodyPr>
            <a:normAutofit lnSpcReduction="10000"/>
          </a:bodyPr>
          <a:lstStyle/>
          <a:p>
            <a:pPr algn="r">
              <a:buNone/>
            </a:pPr>
            <a:r>
              <a:rPr lang="en-US" sz="1600" b="1" dirty="0" smtClean="0">
                <a:solidFill>
                  <a:srgbClr val="688E23"/>
                </a:solidFill>
                <a:latin typeface="Calibri" pitchFamily="34" charset="0"/>
              </a:rPr>
              <a:t>	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The </a:t>
            </a:r>
            <a:r>
              <a:rPr lang="en-US" sz="1600" b="1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Centro de </a:t>
            </a:r>
            <a:r>
              <a:rPr lang="en-US" sz="1600" b="1" dirty="0" err="1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Referência</a:t>
            </a:r>
            <a:r>
              <a:rPr lang="en-US" sz="1600" b="1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1600" b="1" dirty="0" err="1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em</a:t>
            </a:r>
            <a:r>
              <a:rPr lang="en-US" sz="1600" b="1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1600" b="1" dirty="0" err="1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Informação</a:t>
            </a:r>
            <a:r>
              <a:rPr lang="en-US" sz="1600" b="1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1600" b="1" dirty="0" err="1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Ambiental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, CRIA </a:t>
            </a:r>
          </a:p>
          <a:p>
            <a:pPr algn="r">
              <a:buNone/>
            </a:pP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	(</a:t>
            </a:r>
            <a:r>
              <a:rPr lang="en-US" sz="16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Reference Center on Environmental Information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) is a </a:t>
            </a:r>
          </a:p>
          <a:p>
            <a:pPr algn="r">
              <a:buNone/>
            </a:pPr>
            <a:r>
              <a:rPr lang="en-US" sz="1600" b="1" dirty="0" smtClean="0">
                <a:solidFill>
                  <a:srgbClr val="688E23"/>
                </a:solidFill>
                <a:latin typeface="Calibri" pitchFamily="34" charset="0"/>
              </a:rPr>
              <a:t>not-for-profit,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 </a:t>
            </a:r>
            <a:r>
              <a:rPr lang="en-US" sz="1600" b="1" dirty="0" smtClean="0">
                <a:solidFill>
                  <a:srgbClr val="688E23"/>
                </a:solidFill>
                <a:latin typeface="Calibri" pitchFamily="34" charset="0"/>
              </a:rPr>
              <a:t>non-government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organization</a:t>
            </a:r>
          </a:p>
          <a:p>
            <a:pPr algn="r">
              <a:buNone/>
            </a:pP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 created in 2000 </a:t>
            </a:r>
          </a:p>
          <a:p>
            <a:pPr algn="r">
              <a:buNone/>
            </a:pPr>
            <a:endParaRPr lang="en-US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</a:endParaRPr>
          </a:p>
          <a:p>
            <a:pPr algn="r">
              <a:buNone/>
            </a:pPr>
            <a:endParaRPr lang="en-US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</a:endParaRPr>
          </a:p>
          <a:p>
            <a:pPr algn="r">
              <a:buNone/>
            </a:pPr>
            <a:endParaRPr lang="en-US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</a:endParaRPr>
          </a:p>
          <a:p>
            <a:pPr algn="r">
              <a:buNone/>
            </a:pPr>
            <a:endParaRPr lang="en-US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</a:endParaRPr>
          </a:p>
          <a:p>
            <a:pPr algn="r">
              <a:buNone/>
            </a:pP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	Its aim is to contribute towards a more </a:t>
            </a:r>
            <a:r>
              <a:rPr lang="en-US" sz="1600" b="1" dirty="0" smtClean="0">
                <a:solidFill>
                  <a:srgbClr val="688E23"/>
                </a:solidFill>
                <a:latin typeface="Calibri" pitchFamily="34" charset="0"/>
              </a:rPr>
              <a:t>sustainable use of Brazil's  biodiversity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through the dissemination of </a:t>
            </a:r>
            <a:r>
              <a:rPr lang="en-US" sz="1600" b="1" dirty="0" smtClean="0">
                <a:solidFill>
                  <a:srgbClr val="688E23"/>
                </a:solidFill>
                <a:latin typeface="Calibri" pitchFamily="34" charset="0"/>
              </a:rPr>
              <a:t>high quality information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and education.</a:t>
            </a:r>
          </a:p>
          <a:p>
            <a:pPr>
              <a:buNone/>
            </a:pPr>
            <a:endParaRPr lang="en-US" sz="1600" b="1" dirty="0" smtClean="0">
              <a:solidFill>
                <a:srgbClr val="688E23"/>
              </a:solidFill>
              <a:latin typeface="Calibri" pitchFamily="34" charset="0"/>
            </a:endParaRPr>
          </a:p>
          <a:p>
            <a:pPr>
              <a:buNone/>
            </a:pPr>
            <a:r>
              <a:rPr lang="en-US" sz="1600" b="1" dirty="0" smtClean="0">
                <a:solidFill>
                  <a:srgbClr val="688E23"/>
                </a:solidFill>
                <a:latin typeface="Calibri" pitchFamily="34" charset="0"/>
              </a:rPr>
              <a:t>	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Through</a:t>
            </a:r>
          </a:p>
          <a:p>
            <a:pPr>
              <a:buNone/>
            </a:pP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	…</a:t>
            </a:r>
          </a:p>
          <a:p>
            <a:pPr lvl="2">
              <a:buNone/>
            </a:pPr>
            <a:r>
              <a:rPr lang="en-US" sz="1600" b="1" dirty="0" smtClean="0">
                <a:solidFill>
                  <a:srgbClr val="688E23"/>
                </a:solidFill>
                <a:latin typeface="Calibri" pitchFamily="34" charset="0"/>
              </a:rPr>
              <a:t>research projects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in partnership with the scientific community,</a:t>
            </a:r>
          </a:p>
          <a:p>
            <a:pPr lvl="2">
              <a:buNone/>
            </a:pPr>
            <a:endParaRPr lang="en-US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</a:endParaRPr>
          </a:p>
          <a:p>
            <a:pPr lvl="2">
              <a:buNone/>
            </a:pPr>
            <a:r>
              <a:rPr lang="en-US" sz="1600" b="1" dirty="0" smtClean="0">
                <a:solidFill>
                  <a:srgbClr val="688E23"/>
                </a:solidFill>
                <a:latin typeface="Calibri" pitchFamily="34" charset="0"/>
              </a:rPr>
              <a:t>dissemination of data and information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generated by the scientific community,	</a:t>
            </a:r>
          </a:p>
          <a:p>
            <a:pPr>
              <a:buNone/>
            </a:pP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	…</a:t>
            </a:r>
          </a:p>
          <a:p>
            <a:pPr>
              <a:buNone/>
            </a:pPr>
            <a:endParaRPr lang="pt-BR" sz="1600" b="1" dirty="0">
              <a:solidFill>
                <a:srgbClr val="688E23"/>
              </a:solidFill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7624" y="4653136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7624" y="5229200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2" cstate="print"/>
          <a:srcRect l="290" t="14021" r="24492" b="31649"/>
          <a:stretch>
            <a:fillRect/>
          </a:stretch>
        </p:blipFill>
        <p:spPr bwMode="auto">
          <a:xfrm>
            <a:off x="395536" y="1208369"/>
            <a:ext cx="2743225" cy="1860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07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0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92080" y="713241"/>
            <a:ext cx="36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 species list of </a:t>
            </a:r>
            <a:r>
              <a:rPr lang="en-US" sz="10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brazilian</a:t>
            </a:r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flora</a:t>
            </a:r>
            <a:endParaRPr lang="pt-BR" sz="10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779713" y="188913"/>
            <a:ext cx="51847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800" i="1" dirty="0" smtClean="0">
                <a:solidFill>
                  <a:srgbClr val="688E23"/>
                </a:solidFill>
                <a:latin typeface="Calibri" pitchFamily="34" charset="0"/>
                <a:cs typeface="Times New Roman" pitchFamily="18" charset="0"/>
              </a:rPr>
              <a:t>regional lists produced on-the-fly</a:t>
            </a:r>
            <a:endParaRPr lang="pt-BR" sz="1800" i="1" dirty="0">
              <a:solidFill>
                <a:srgbClr val="688E23"/>
              </a:solidFill>
              <a:latin typeface="Calibri" pitchFamily="34" charset="0"/>
              <a:cs typeface="Times New Roman" pitchFamily="18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 l="707" t="14155" r="2382" b="14610"/>
          <a:stretch>
            <a:fillRect/>
          </a:stretch>
        </p:blipFill>
        <p:spPr bwMode="auto">
          <a:xfrm>
            <a:off x="971600" y="1196752"/>
            <a:ext cx="7200000" cy="5502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07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0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3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7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66304" y="661366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19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0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43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89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05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35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12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82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59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28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48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94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71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41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17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 l="581" t="13918" r="2807" b="2062"/>
          <a:stretch>
            <a:fillRect/>
          </a:stretch>
        </p:blipFill>
        <p:spPr bwMode="auto">
          <a:xfrm>
            <a:off x="971600" y="1124744"/>
            <a:ext cx="6840000" cy="5585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292080" y="713241"/>
            <a:ext cx="36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 species list of </a:t>
            </a:r>
            <a:r>
              <a:rPr lang="en-US" sz="10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brazilian</a:t>
            </a:r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flora</a:t>
            </a:r>
            <a:endParaRPr lang="pt-BR" sz="10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779713" y="188913"/>
            <a:ext cx="51847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800" i="1" dirty="0" smtClean="0">
                <a:solidFill>
                  <a:srgbClr val="688E23"/>
                </a:solidFill>
                <a:latin typeface="Calibri" pitchFamily="34" charset="0"/>
                <a:cs typeface="Times New Roman" pitchFamily="18" charset="0"/>
              </a:rPr>
              <a:t>statistics pages available</a:t>
            </a:r>
            <a:endParaRPr lang="pt-BR" sz="1800" i="1" dirty="0">
              <a:solidFill>
                <a:srgbClr val="688E23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0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3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7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66304" y="661366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19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0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43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89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05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35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12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82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59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28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48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94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71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41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17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564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971600" y="1988840"/>
          <a:ext cx="6096000" cy="216024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3048000"/>
                <a:gridCol w="3048000"/>
              </a:tblGrid>
              <a:tr h="432048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688E23"/>
                          </a:solidFill>
                        </a:rPr>
                        <a:t>104,215</a:t>
                      </a:r>
                      <a:endParaRPr lang="pt-BR" dirty="0">
                        <a:solidFill>
                          <a:srgbClr val="688E2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688E23"/>
                          </a:solidFill>
                        </a:rPr>
                        <a:t>records</a:t>
                      </a:r>
                      <a:endParaRPr lang="pt-BR" dirty="0">
                        <a:solidFill>
                          <a:srgbClr val="688E23"/>
                        </a:solidFill>
                      </a:endParaRPr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688E23"/>
                          </a:solidFill>
                        </a:rPr>
                        <a:t>94,535</a:t>
                      </a:r>
                      <a:endParaRPr lang="pt-BR" dirty="0">
                        <a:solidFill>
                          <a:srgbClr val="688E2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688E23"/>
                          </a:solidFill>
                        </a:rPr>
                        <a:t>species names</a:t>
                      </a:r>
                      <a:endParaRPr lang="pt-BR" dirty="0">
                        <a:solidFill>
                          <a:srgbClr val="688E23"/>
                        </a:solidFill>
                      </a:endParaRPr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688E23"/>
                          </a:solidFill>
                        </a:rPr>
                        <a:t>46,517</a:t>
                      </a:r>
                      <a:endParaRPr lang="pt-BR" dirty="0">
                        <a:solidFill>
                          <a:srgbClr val="688E2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688E23"/>
                          </a:solidFill>
                        </a:rPr>
                        <a:t>accepted</a:t>
                      </a:r>
                      <a:r>
                        <a:rPr lang="en-US" baseline="0" dirty="0" smtClean="0">
                          <a:solidFill>
                            <a:srgbClr val="688E23"/>
                          </a:solidFill>
                        </a:rPr>
                        <a:t> species names</a:t>
                      </a:r>
                      <a:endParaRPr lang="pt-BR" dirty="0">
                        <a:solidFill>
                          <a:srgbClr val="688E23"/>
                        </a:solidFill>
                      </a:endParaRPr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688E23"/>
                          </a:solidFill>
                        </a:rPr>
                        <a:t>388</a:t>
                      </a:r>
                      <a:endParaRPr lang="pt-BR" dirty="0">
                        <a:solidFill>
                          <a:srgbClr val="688E2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688E23"/>
                          </a:solidFill>
                        </a:rPr>
                        <a:t>family</a:t>
                      </a:r>
                      <a:r>
                        <a:rPr lang="en-US" baseline="0" dirty="0" smtClean="0">
                          <a:solidFill>
                            <a:srgbClr val="688E23"/>
                          </a:solidFill>
                        </a:rPr>
                        <a:t> names</a:t>
                      </a:r>
                      <a:endParaRPr lang="pt-BR" dirty="0">
                        <a:solidFill>
                          <a:srgbClr val="688E23"/>
                        </a:solidFill>
                      </a:endParaRPr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CC6633"/>
                          </a:solidFill>
                        </a:rPr>
                        <a:t>481</a:t>
                      </a:r>
                      <a:endParaRPr lang="pt-BR" dirty="0">
                        <a:solidFill>
                          <a:srgbClr val="CC663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CC6633"/>
                          </a:solidFill>
                        </a:rPr>
                        <a:t>specialists</a:t>
                      </a:r>
                      <a:r>
                        <a:rPr lang="en-US" baseline="0" dirty="0" smtClean="0">
                          <a:solidFill>
                            <a:srgbClr val="CC6633"/>
                          </a:solidFill>
                        </a:rPr>
                        <a:t> involved</a:t>
                      </a:r>
                      <a:endParaRPr lang="pt-BR" dirty="0">
                        <a:solidFill>
                          <a:srgbClr val="CC6633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292080" y="713241"/>
            <a:ext cx="36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 species list of </a:t>
            </a:r>
            <a:r>
              <a:rPr lang="en-US" sz="10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brazilian</a:t>
            </a:r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flora</a:t>
            </a:r>
            <a:endParaRPr lang="pt-BR" sz="10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779713" y="188913"/>
            <a:ext cx="51847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800" i="1" dirty="0" smtClean="0">
                <a:solidFill>
                  <a:srgbClr val="688E23"/>
                </a:solidFill>
                <a:latin typeface="Calibri" pitchFamily="34" charset="0"/>
                <a:cs typeface="Times New Roman" pitchFamily="18" charset="0"/>
              </a:rPr>
              <a:t>some figures</a:t>
            </a:r>
            <a:endParaRPr lang="pt-BR" sz="1800" i="1" dirty="0">
              <a:solidFill>
                <a:srgbClr val="688E23"/>
              </a:solidFill>
              <a:latin typeface="Calibri" pitchFamily="34" charset="0"/>
              <a:cs typeface="Times New Roman" pitchFamily="18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5733256"/>
            <a:ext cx="15144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5805264"/>
            <a:ext cx="12001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5157192"/>
            <a:ext cx="790575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02374" y="5805264"/>
            <a:ext cx="10858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8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20272" y="5805264"/>
            <a:ext cx="10477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07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0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3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7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66304" y="661366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19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00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43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89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05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35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12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82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59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28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48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894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71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341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117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787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564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779713" y="188913"/>
            <a:ext cx="51847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800" i="1" dirty="0" smtClean="0">
                <a:solidFill>
                  <a:srgbClr val="688E23"/>
                </a:solidFill>
                <a:latin typeface="Calibri" pitchFamily="34" charset="0"/>
                <a:cs typeface="Times New Roman" pitchFamily="18" charset="0"/>
              </a:rPr>
              <a:t>agenda</a:t>
            </a:r>
            <a:endParaRPr lang="pt-BR" sz="1800" i="1" dirty="0">
              <a:solidFill>
                <a:srgbClr val="688E23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553509" y="1268760"/>
            <a:ext cx="2032000" cy="2032000"/>
          </a:xfrm>
          <a:custGeom>
            <a:avLst/>
            <a:gdLst>
              <a:gd name="connsiteX0" fmla="*/ 0 w 2032000"/>
              <a:gd name="connsiteY0" fmla="*/ 2032000 h 2032000"/>
              <a:gd name="connsiteX1" fmla="*/ 1016000 w 2032000"/>
              <a:gd name="connsiteY1" fmla="*/ 0 h 2032000"/>
              <a:gd name="connsiteX2" fmla="*/ 2032000 w 2032000"/>
              <a:gd name="connsiteY2" fmla="*/ 2032000 h 2032000"/>
              <a:gd name="connsiteX3" fmla="*/ 0 w 2032000"/>
              <a:gd name="connsiteY3" fmla="*/ 2032000 h 20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2000" h="2032000">
                <a:moveTo>
                  <a:pt x="0" y="2032000"/>
                </a:moveTo>
                <a:lnTo>
                  <a:pt x="1016000" y="0"/>
                </a:lnTo>
                <a:lnTo>
                  <a:pt x="2032000" y="2032000"/>
                </a:lnTo>
                <a:lnTo>
                  <a:pt x="0" y="203200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shade val="80000"/>
              <a:hueOff val="0"/>
              <a:satOff val="0"/>
              <a:lumOff val="0"/>
              <a:alphaOff val="0"/>
            </a:schemeClr>
          </a:fillRef>
          <a:effectRef idx="2">
            <a:schemeClr val="accent3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9910" tIns="1057910" rIns="549910" bIns="41910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i="1" kern="12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species</a:t>
            </a:r>
            <a:r>
              <a:rPr lang="en-US" sz="1100" b="1" kern="12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Link</a:t>
            </a:r>
            <a:endParaRPr lang="en-US" sz="1100" b="1" kern="1200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kern="12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INCT-HVFF</a:t>
            </a:r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kern="12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networks</a:t>
            </a:r>
            <a:endParaRPr lang="pt-BR" sz="1100" b="1" kern="12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2537509" y="3300760"/>
            <a:ext cx="2032000" cy="2032000"/>
          </a:xfrm>
          <a:custGeom>
            <a:avLst/>
            <a:gdLst>
              <a:gd name="connsiteX0" fmla="*/ 0 w 2032000"/>
              <a:gd name="connsiteY0" fmla="*/ 2032000 h 2032000"/>
              <a:gd name="connsiteX1" fmla="*/ 1016000 w 2032000"/>
              <a:gd name="connsiteY1" fmla="*/ 0 h 2032000"/>
              <a:gd name="connsiteX2" fmla="*/ 2032000 w 2032000"/>
              <a:gd name="connsiteY2" fmla="*/ 2032000 h 2032000"/>
              <a:gd name="connsiteX3" fmla="*/ 0 w 2032000"/>
              <a:gd name="connsiteY3" fmla="*/ 2032000 h 20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2000" h="2032000">
                <a:moveTo>
                  <a:pt x="0" y="2032000"/>
                </a:moveTo>
                <a:lnTo>
                  <a:pt x="1016000" y="0"/>
                </a:lnTo>
                <a:lnTo>
                  <a:pt x="2032000" y="2032000"/>
                </a:lnTo>
                <a:lnTo>
                  <a:pt x="0" y="203200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shade val="80000"/>
              <a:hueOff val="72970"/>
              <a:satOff val="-477"/>
              <a:lumOff val="8185"/>
              <a:alphaOff val="0"/>
            </a:schemeClr>
          </a:fillRef>
          <a:effectRef idx="2">
            <a:schemeClr val="accent3">
              <a:shade val="80000"/>
              <a:hueOff val="72970"/>
              <a:satOff val="-477"/>
              <a:lumOff val="818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3720" tIns="1061720" rIns="553720" bIns="45720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 List of Brazilian Flora and Fungi</a:t>
            </a:r>
            <a:endParaRPr lang="pt-BR" sz="12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Freeform 8"/>
          <p:cNvSpPr/>
          <p:nvPr/>
        </p:nvSpPr>
        <p:spPr>
          <a:xfrm rot="21600000">
            <a:off x="3553509" y="3300759"/>
            <a:ext cx="2032001" cy="2032001"/>
          </a:xfrm>
          <a:custGeom>
            <a:avLst/>
            <a:gdLst>
              <a:gd name="connsiteX0" fmla="*/ 0 w 2032000"/>
              <a:gd name="connsiteY0" fmla="*/ 2032000 h 2032000"/>
              <a:gd name="connsiteX1" fmla="*/ 1016000 w 2032000"/>
              <a:gd name="connsiteY1" fmla="*/ 0 h 2032000"/>
              <a:gd name="connsiteX2" fmla="*/ 2032000 w 2032000"/>
              <a:gd name="connsiteY2" fmla="*/ 2032000 h 2032000"/>
              <a:gd name="connsiteX3" fmla="*/ 0 w 2032000"/>
              <a:gd name="connsiteY3" fmla="*/ 2032000 h 20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2000" h="2032000">
                <a:moveTo>
                  <a:pt x="2032000" y="0"/>
                </a:moveTo>
                <a:lnTo>
                  <a:pt x="1016000" y="2032000"/>
                </a:lnTo>
                <a:lnTo>
                  <a:pt x="0" y="0"/>
                </a:lnTo>
                <a:lnTo>
                  <a:pt x="203200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shade val="80000"/>
              <a:hueOff val="145939"/>
              <a:satOff val="-954"/>
              <a:lumOff val="16369"/>
              <a:alphaOff val="0"/>
            </a:schemeClr>
          </a:fillRef>
          <a:effectRef idx="2">
            <a:schemeClr val="accent3">
              <a:shade val="80000"/>
              <a:hueOff val="145939"/>
              <a:satOff val="-954"/>
              <a:lumOff val="1636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3720" tIns="45721" rIns="553720" bIns="1061720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 </a:t>
            </a:r>
            <a:r>
              <a:rPr lang="en-US" sz="1200" b="1" kern="1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openBio</a:t>
            </a:r>
            <a:r>
              <a:rPr lang="en-US" sz="12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project</a:t>
            </a:r>
            <a:endParaRPr lang="pt-BR" sz="12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4569509" y="3300760"/>
            <a:ext cx="2032000" cy="2032000"/>
          </a:xfrm>
          <a:custGeom>
            <a:avLst/>
            <a:gdLst>
              <a:gd name="connsiteX0" fmla="*/ 0 w 2032000"/>
              <a:gd name="connsiteY0" fmla="*/ 2032000 h 2032000"/>
              <a:gd name="connsiteX1" fmla="*/ 1016000 w 2032000"/>
              <a:gd name="connsiteY1" fmla="*/ 0 h 2032000"/>
              <a:gd name="connsiteX2" fmla="*/ 2032000 w 2032000"/>
              <a:gd name="connsiteY2" fmla="*/ 2032000 h 2032000"/>
              <a:gd name="connsiteX3" fmla="*/ 0 w 2032000"/>
              <a:gd name="connsiteY3" fmla="*/ 2032000 h 20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2000" h="2032000">
                <a:moveTo>
                  <a:pt x="0" y="2032000"/>
                </a:moveTo>
                <a:lnTo>
                  <a:pt x="1016000" y="0"/>
                </a:lnTo>
                <a:lnTo>
                  <a:pt x="2032000" y="2032000"/>
                </a:lnTo>
                <a:lnTo>
                  <a:pt x="0" y="203200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shade val="80000"/>
              <a:hueOff val="218909"/>
              <a:satOff val="-1431"/>
              <a:lumOff val="24554"/>
              <a:alphaOff val="0"/>
            </a:schemeClr>
          </a:fillRef>
          <a:effectRef idx="2">
            <a:schemeClr val="accent3">
              <a:shade val="80000"/>
              <a:hueOff val="218909"/>
              <a:satOff val="-1431"/>
              <a:lumOff val="2455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3720" tIns="1061720" rIns="553720" bIns="45720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 </a:t>
            </a:r>
            <a:r>
              <a:rPr lang="en-US" sz="1100" b="1" kern="1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openModeller</a:t>
            </a:r>
            <a:r>
              <a:rPr lang="en-US" sz="12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framework</a:t>
            </a:r>
            <a:endParaRPr lang="pt-BR" sz="12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0" name="Picture 1" descr=":::::::private:var:folders:TF:TF5XjzM8ETyIpxk7N69DPU+++TQ:-Tmp-:com.apple.mail.drag-T0x100520c20.tmp.KnHzu6:OpenBio-Logo_final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5589240"/>
            <a:ext cx="1872208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r="19361"/>
          <a:stretch>
            <a:fillRect/>
          </a:stretch>
        </p:blipFill>
        <p:spPr bwMode="auto">
          <a:xfrm>
            <a:off x="323528" y="4437112"/>
            <a:ext cx="1872208" cy="386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4550405"/>
            <a:ext cx="1584176" cy="39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4048" y="1412776"/>
            <a:ext cx="1440920" cy="577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40733" y="1412776"/>
            <a:ext cx="1811187" cy="501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107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0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3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7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66304" y="661366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19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00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43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89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05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35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112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782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59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228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448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894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671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341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117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010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787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564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5594" y="1082002"/>
            <a:ext cx="1800000" cy="72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771800" y="1052737"/>
            <a:ext cx="58326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The</a:t>
            </a:r>
            <a:r>
              <a:rPr lang="en-US" i="1" dirty="0" smtClean="0">
                <a:solidFill>
                  <a:srgbClr val="CC6633"/>
                </a:solidFill>
                <a:latin typeface="Calibri" pitchFamily="34" charset="0"/>
              </a:rPr>
              <a:t> </a:t>
            </a:r>
            <a:r>
              <a:rPr lang="en-US" i="1" dirty="0" err="1" smtClean="0">
                <a:solidFill>
                  <a:srgbClr val="CC6633"/>
                </a:solidFill>
                <a:latin typeface="Calibri" pitchFamily="34" charset="0"/>
              </a:rPr>
              <a:t>species</a:t>
            </a:r>
            <a:r>
              <a:rPr lang="en-US" dirty="0" err="1" smtClean="0">
                <a:solidFill>
                  <a:srgbClr val="CC6633"/>
                </a:solidFill>
                <a:latin typeface="Calibri" pitchFamily="34" charset="0"/>
              </a:rPr>
              <a:t>Link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 network is a </a:t>
            </a:r>
            <a:r>
              <a:rPr lang="en-US" dirty="0" smtClean="0">
                <a:solidFill>
                  <a:srgbClr val="688E23"/>
                </a:solidFill>
                <a:latin typeface="Calibri" pitchFamily="34" charset="0"/>
              </a:rPr>
              <a:t>distributed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 information system that integrates primary data from biological collections. The development was funded by FAPESP, GBIF, JRS Foundation, MCT,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CNPq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, FINEP and CRIA. It uses </a:t>
            </a:r>
            <a:r>
              <a:rPr lang="en-US" dirty="0" smtClean="0">
                <a:solidFill>
                  <a:srgbClr val="688E23"/>
                </a:solidFill>
                <a:latin typeface="Calibri" pitchFamily="34" charset="0"/>
              </a:rPr>
              <a:t>Tapir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 and </a:t>
            </a:r>
            <a:r>
              <a:rPr lang="en-US" dirty="0" err="1" smtClean="0">
                <a:solidFill>
                  <a:srgbClr val="688E23"/>
                </a:solidFill>
                <a:latin typeface="Calibri" pitchFamily="34" charset="0"/>
              </a:rPr>
              <a:t>DiGIR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 as Information Retrieval Protocol and </a:t>
            </a:r>
            <a:r>
              <a:rPr lang="en-US" dirty="0" smtClean="0">
                <a:solidFill>
                  <a:srgbClr val="688E23"/>
                </a:solidFill>
                <a:latin typeface="Calibri" pitchFamily="34" charset="0"/>
              </a:rPr>
              <a:t>DarwinCore2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 as its data model.</a:t>
            </a:r>
          </a:p>
          <a:p>
            <a:pPr algn="l"/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</a:endParaRPr>
          </a:p>
          <a:p>
            <a:pPr algn="l"/>
            <a:r>
              <a:rPr lang="en-US" dirty="0" smtClean="0">
                <a:solidFill>
                  <a:srgbClr val="CC6633"/>
                </a:solidFill>
                <a:latin typeface="Calibri" pitchFamily="34" charset="0"/>
              </a:rPr>
              <a:t>225</a:t>
            </a:r>
            <a:r>
              <a:rPr lang="en-US" dirty="0" smtClean="0">
                <a:solidFill>
                  <a:srgbClr val="688E23"/>
                </a:solidFill>
                <a:latin typeface="Calibri" pitchFamily="34" charset="0"/>
              </a:rPr>
              <a:t>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collections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partipating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</a:endParaRPr>
          </a:p>
          <a:p>
            <a:pPr algn="l"/>
            <a:r>
              <a:rPr lang="en-US" dirty="0" smtClean="0">
                <a:solidFill>
                  <a:srgbClr val="CC6633"/>
                </a:solidFill>
                <a:latin typeface="Calibri" pitchFamily="34" charset="0"/>
              </a:rPr>
              <a:t>4,733,478</a:t>
            </a:r>
            <a:r>
              <a:rPr lang="en-US" dirty="0" smtClean="0">
                <a:solidFill>
                  <a:srgbClr val="688E23"/>
                </a:solidFill>
                <a:latin typeface="Calibri" pitchFamily="34" charset="0"/>
              </a:rPr>
              <a:t>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 on-line records of all taxonomic groups being served</a:t>
            </a:r>
            <a:b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</a:b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					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(as of Oct 13)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/>
            </a:r>
            <a:b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</a:br>
            <a:endParaRPr lang="pt-BR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43808" y="3717032"/>
            <a:ext cx="58326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solidFill>
                  <a:srgbClr val="CC6633"/>
                </a:solidFill>
                <a:latin typeface="Calibri" pitchFamily="34" charset="0"/>
              </a:rPr>
              <a:t>INCT-HVFF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 – The Virtual Herbarium of Flora and Fungi uses the same technology developed for the </a:t>
            </a:r>
            <a:r>
              <a:rPr lang="en-US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species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Link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 network and has its focus on </a:t>
            </a:r>
            <a:r>
              <a:rPr lang="en-US" dirty="0" smtClean="0">
                <a:solidFill>
                  <a:srgbClr val="CC6633"/>
                </a:solidFill>
                <a:latin typeface="Calibri" pitchFamily="34" charset="0"/>
              </a:rPr>
              <a:t>herbaria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 records. The development is being funded by MCT and CRIA. </a:t>
            </a:r>
          </a:p>
          <a:p>
            <a:pPr algn="just"/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</a:endParaRPr>
          </a:p>
          <a:p>
            <a:pPr algn="l"/>
            <a:r>
              <a:rPr lang="en-US" dirty="0" smtClean="0">
                <a:solidFill>
                  <a:srgbClr val="CC6633"/>
                </a:solidFill>
                <a:latin typeface="Calibri" pitchFamily="34" charset="0"/>
              </a:rPr>
              <a:t>88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herbaria participating</a:t>
            </a:r>
          </a:p>
          <a:p>
            <a:pPr algn="l"/>
            <a:r>
              <a:rPr lang="en-US" dirty="0" smtClean="0">
                <a:solidFill>
                  <a:srgbClr val="CC6633"/>
                </a:solidFill>
                <a:latin typeface="Calibri" pitchFamily="34" charset="0"/>
              </a:rPr>
              <a:t>3,363,422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 on-line records being served</a:t>
            </a:r>
          </a:p>
          <a:p>
            <a:pPr algn="l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					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(as of Oct 13)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779713" y="188913"/>
            <a:ext cx="51847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800" i="1" dirty="0" smtClean="0">
                <a:solidFill>
                  <a:srgbClr val="688E23"/>
                </a:solidFill>
                <a:latin typeface="Calibri" pitchFamily="34" charset="0"/>
                <a:cs typeface="Times New Roman" pitchFamily="18" charset="0"/>
              </a:rPr>
              <a:t>global networks</a:t>
            </a:r>
            <a:endParaRPr lang="pt-BR" sz="1800" i="1" dirty="0">
              <a:solidFill>
                <a:srgbClr val="688E23"/>
              </a:solidFill>
              <a:latin typeface="Calibri" pitchFamily="34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512" y="3719686"/>
            <a:ext cx="2331408" cy="64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 l="765" t="13851" r="22762" b="38246"/>
          <a:stretch>
            <a:fillRect/>
          </a:stretch>
        </p:blipFill>
        <p:spPr bwMode="auto">
          <a:xfrm>
            <a:off x="251520" y="1723822"/>
            <a:ext cx="2340000" cy="1417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 l="773" t="13953" r="2217" b="16280"/>
          <a:stretch>
            <a:fillRect/>
          </a:stretch>
        </p:blipFill>
        <p:spPr bwMode="auto">
          <a:xfrm>
            <a:off x="251520" y="4437112"/>
            <a:ext cx="2340000" cy="1627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4860032" y="713241"/>
            <a:ext cx="40324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 </a:t>
            </a:r>
            <a:r>
              <a:rPr lang="en-US" sz="10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speciesLink</a:t>
            </a:r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and </a:t>
            </a:r>
            <a:r>
              <a:rPr lang="en-US" sz="10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inct</a:t>
            </a:r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-virtual herbarium of flora and fungi</a:t>
            </a:r>
            <a:endParaRPr lang="pt-BR" sz="10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7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0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3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7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66304" y="661366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19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00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43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89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05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335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112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82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559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28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48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94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671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341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117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010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787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233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564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 Box 2"/>
          <p:cNvSpPr txBox="1">
            <a:spLocks noChangeArrowheads="1"/>
          </p:cNvSpPr>
          <p:nvPr/>
        </p:nvSpPr>
        <p:spPr bwMode="auto">
          <a:xfrm>
            <a:off x="3707705" y="179348"/>
            <a:ext cx="51847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800" i="1" dirty="0" smtClean="0">
                <a:solidFill>
                  <a:srgbClr val="688E23"/>
                </a:solidFill>
                <a:latin typeface="Calibri" pitchFamily="34" charset="0"/>
                <a:cs typeface="Times New Roman" pitchFamily="18" charset="0"/>
              </a:rPr>
              <a:t>architecture</a:t>
            </a:r>
            <a:endParaRPr lang="pt-BR" sz="1800" i="1" dirty="0">
              <a:solidFill>
                <a:srgbClr val="688E23"/>
              </a:solidFill>
              <a:latin typeface="Calibri" pitchFamily="34" charset="0"/>
              <a:cs typeface="Times New Roman" pitchFamily="18" charset="0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1043608" y="1124744"/>
            <a:ext cx="7992888" cy="5328592"/>
            <a:chOff x="1043608" y="1124744"/>
            <a:chExt cx="7992888" cy="5328592"/>
          </a:xfrm>
        </p:grpSpPr>
        <p:sp>
          <p:nvSpPr>
            <p:cNvPr id="260" name="Rounded Rectangle 259"/>
            <p:cNvSpPr/>
            <p:nvPr/>
          </p:nvSpPr>
          <p:spPr>
            <a:xfrm>
              <a:off x="1698763" y="1124744"/>
              <a:ext cx="6355001" cy="351088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4" name="Rounded Rectangle 223"/>
            <p:cNvSpPr/>
            <p:nvPr/>
          </p:nvSpPr>
          <p:spPr>
            <a:xfrm>
              <a:off x="1043608" y="4823709"/>
              <a:ext cx="7927373" cy="1629627"/>
            </a:xfrm>
            <a:prstGeom prst="round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26649" name="AutoShape 25"/>
            <p:cNvCxnSpPr>
              <a:cxnSpLocks noChangeShapeType="1"/>
              <a:stCxn id="26630" idx="3"/>
              <a:endCxn id="26637" idx="1"/>
            </p:cNvCxnSpPr>
            <p:nvPr/>
          </p:nvCxnSpPr>
          <p:spPr bwMode="auto">
            <a:xfrm rot="5400000">
              <a:off x="3706687" y="5349370"/>
              <a:ext cx="1566797" cy="13490"/>
            </a:xfrm>
            <a:prstGeom prst="straightConnector1">
              <a:avLst/>
            </a:prstGeom>
            <a:noFill/>
            <a:ln w="3175">
              <a:solidFill>
                <a:schemeClr val="bg2">
                  <a:lumMod val="75000"/>
                </a:schemeClr>
              </a:solidFill>
              <a:round/>
              <a:headEnd type="arrow" w="med" len="med"/>
              <a:tailEnd type="arrow" w="med" len="med"/>
            </a:ln>
          </p:spPr>
        </p:cxnSp>
        <p:cxnSp>
          <p:nvCxnSpPr>
            <p:cNvPr id="84" name="AutoShape 27"/>
            <p:cNvCxnSpPr>
              <a:cxnSpLocks noChangeShapeType="1"/>
              <a:stCxn id="26630" idx="3"/>
              <a:endCxn id="83" idx="1"/>
            </p:cNvCxnSpPr>
            <p:nvPr/>
          </p:nvCxnSpPr>
          <p:spPr bwMode="auto">
            <a:xfrm rot="5400000">
              <a:off x="2297935" y="3940618"/>
              <a:ext cx="1566797" cy="2830994"/>
            </a:xfrm>
            <a:prstGeom prst="straightConnector1">
              <a:avLst/>
            </a:prstGeom>
            <a:noFill/>
            <a:ln w="3175">
              <a:solidFill>
                <a:schemeClr val="bg2">
                  <a:lumMod val="75000"/>
                </a:schemeClr>
              </a:solidFill>
              <a:round/>
              <a:headEnd type="arrow" w="med" len="med"/>
              <a:tailEnd type="arrow" w="med" len="med"/>
            </a:ln>
          </p:spPr>
        </p:cxnSp>
        <p:cxnSp>
          <p:nvCxnSpPr>
            <p:cNvPr id="26651" name="AutoShape 27"/>
            <p:cNvCxnSpPr>
              <a:cxnSpLocks noChangeShapeType="1"/>
              <a:stCxn id="26630" idx="3"/>
              <a:endCxn id="26638" idx="1"/>
            </p:cNvCxnSpPr>
            <p:nvPr/>
          </p:nvCxnSpPr>
          <p:spPr bwMode="auto">
            <a:xfrm rot="5400000">
              <a:off x="2625513" y="4268195"/>
              <a:ext cx="1566797" cy="2175839"/>
            </a:xfrm>
            <a:prstGeom prst="straightConnector1">
              <a:avLst/>
            </a:prstGeom>
            <a:noFill/>
            <a:ln w="3175">
              <a:solidFill>
                <a:schemeClr val="bg2">
                  <a:lumMod val="75000"/>
                </a:schemeClr>
              </a:solidFill>
              <a:round/>
              <a:headEnd type="arrow" w="med" len="med"/>
              <a:tailEnd type="arrow" w="med" len="med"/>
            </a:ln>
          </p:spPr>
        </p:cxnSp>
        <p:sp>
          <p:nvSpPr>
            <p:cNvPr id="26627" name="AutoShape 3"/>
            <p:cNvSpPr>
              <a:spLocks noChangeArrowheads="1"/>
            </p:cNvSpPr>
            <p:nvPr/>
          </p:nvSpPr>
          <p:spPr bwMode="auto">
            <a:xfrm>
              <a:off x="4843844" y="6139513"/>
              <a:ext cx="589301" cy="251555"/>
            </a:xfrm>
            <a:prstGeom prst="can">
              <a:avLst>
                <a:gd name="adj" fmla="val 25000"/>
              </a:avLst>
            </a:prstGeom>
            <a:solidFill>
              <a:schemeClr val="bg2">
                <a:lumMod val="75000"/>
              </a:schemeClr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/>
              <a:r>
                <a:rPr lang="pt-BR" sz="1000" b="1" smtClean="0">
                  <a:solidFill>
                    <a:schemeClr val="bg2">
                      <a:lumMod val="25000"/>
                    </a:schemeClr>
                  </a:solidFill>
                  <a:latin typeface="+mn-lt"/>
                </a:rPr>
                <a:t>JBRJ</a:t>
              </a:r>
              <a:endParaRPr lang="pt-BR" sz="1000" b="1">
                <a:solidFill>
                  <a:schemeClr val="bg2">
                    <a:lumMod val="25000"/>
                  </a:schemeClr>
                </a:solidFill>
                <a:latin typeface="+mn-lt"/>
              </a:endParaRPr>
            </a:p>
          </p:txBody>
        </p:sp>
        <p:sp>
          <p:nvSpPr>
            <p:cNvPr id="26630" name="AutoShape 6"/>
            <p:cNvSpPr>
              <a:spLocks noChangeArrowheads="1"/>
            </p:cNvSpPr>
            <p:nvPr/>
          </p:nvSpPr>
          <p:spPr bwMode="auto">
            <a:xfrm>
              <a:off x="3560514" y="4248821"/>
              <a:ext cx="1872631" cy="323895"/>
            </a:xfrm>
            <a:prstGeom prst="parallelogram">
              <a:avLst>
                <a:gd name="adj" fmla="val 0"/>
              </a:avLst>
            </a:prstGeom>
            <a:solidFill>
              <a:schemeClr val="accent3">
                <a:lumMod val="75000"/>
              </a:schemeClr>
            </a:solidFill>
            <a:ln w="9525">
              <a:solidFill>
                <a:srgbClr val="9999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/>
              <a:r>
                <a:rPr lang="pt-BR" sz="1200" b="1" dirty="0" smtClean="0">
                  <a:solidFill>
                    <a:schemeClr val="bg2">
                      <a:lumMod val="25000"/>
                    </a:schemeClr>
                  </a:solidFill>
                  <a:latin typeface="+mn-lt"/>
                </a:rPr>
                <a:t>Indexing </a:t>
              </a:r>
              <a:endParaRPr lang="pt-BR" sz="1200" b="1" dirty="0">
                <a:solidFill>
                  <a:schemeClr val="bg2">
                    <a:lumMod val="25000"/>
                  </a:schemeClr>
                </a:solidFill>
                <a:latin typeface="+mn-lt"/>
              </a:endParaRPr>
            </a:p>
          </p:txBody>
        </p:sp>
        <p:sp>
          <p:nvSpPr>
            <p:cNvPr id="26637" name="AutoShape 13"/>
            <p:cNvSpPr>
              <a:spLocks noChangeArrowheads="1"/>
            </p:cNvSpPr>
            <p:nvPr/>
          </p:nvSpPr>
          <p:spPr bwMode="auto">
            <a:xfrm>
              <a:off x="4188689" y="6139513"/>
              <a:ext cx="589301" cy="251555"/>
            </a:xfrm>
            <a:prstGeom prst="can">
              <a:avLst>
                <a:gd name="adj" fmla="val 25000"/>
              </a:avLst>
            </a:prstGeom>
            <a:solidFill>
              <a:schemeClr val="bg2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/>
              <a:r>
                <a:rPr lang="pt-BR" sz="1000" b="1" smtClean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….</a:t>
              </a:r>
              <a:endParaRPr lang="pt-BR" sz="1000" b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638" name="AutoShape 14"/>
            <p:cNvSpPr>
              <a:spLocks noChangeArrowheads="1"/>
            </p:cNvSpPr>
            <p:nvPr/>
          </p:nvSpPr>
          <p:spPr bwMode="auto">
            <a:xfrm>
              <a:off x="2026340" y="6139513"/>
              <a:ext cx="589301" cy="251555"/>
            </a:xfrm>
            <a:prstGeom prst="can">
              <a:avLst>
                <a:gd name="adj" fmla="val 25000"/>
              </a:avLst>
            </a:prstGeom>
            <a:solidFill>
              <a:schemeClr val="bg2">
                <a:lumMod val="75000"/>
              </a:schemeClr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/>
              <a:r>
                <a:rPr lang="pt-BR" sz="1000" dirty="0" smtClean="0">
                  <a:solidFill>
                    <a:schemeClr val="bg2">
                      <a:lumMod val="25000"/>
                    </a:schemeClr>
                  </a:solidFill>
                  <a:latin typeface="+mn-lt"/>
                </a:rPr>
                <a:t>MNHN</a:t>
              </a:r>
              <a:endParaRPr lang="pt-BR" sz="1000" dirty="0">
                <a:solidFill>
                  <a:schemeClr val="bg2">
                    <a:lumMod val="25000"/>
                  </a:schemeClr>
                </a:solidFill>
                <a:latin typeface="+mn-lt"/>
              </a:endParaRPr>
            </a:p>
          </p:txBody>
        </p:sp>
        <p:sp>
          <p:nvSpPr>
            <p:cNvPr id="26639" name="AutoShape 15"/>
            <p:cNvSpPr>
              <a:spLocks noChangeArrowheads="1"/>
            </p:cNvSpPr>
            <p:nvPr/>
          </p:nvSpPr>
          <p:spPr bwMode="auto">
            <a:xfrm>
              <a:off x="3533535" y="6139513"/>
              <a:ext cx="589301" cy="251555"/>
            </a:xfrm>
            <a:prstGeom prst="can">
              <a:avLst>
                <a:gd name="adj" fmla="val 25000"/>
              </a:avLst>
            </a:prstGeom>
            <a:solidFill>
              <a:schemeClr val="bg2">
                <a:lumMod val="75000"/>
              </a:schemeClr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/>
              <a:r>
                <a:rPr lang="pt-BR" sz="1000" b="1" smtClean="0">
                  <a:solidFill>
                    <a:schemeClr val="bg2">
                      <a:lumMod val="25000"/>
                    </a:schemeClr>
                  </a:solidFill>
                  <a:latin typeface="+mn-lt"/>
                </a:rPr>
                <a:t>Mobot</a:t>
              </a:r>
              <a:endParaRPr lang="pt-BR" sz="1000" b="1">
                <a:solidFill>
                  <a:schemeClr val="bg2">
                    <a:lumMod val="25000"/>
                  </a:schemeClr>
                </a:solidFill>
                <a:latin typeface="+mn-lt"/>
              </a:endParaRPr>
            </a:p>
          </p:txBody>
        </p:sp>
        <p:cxnSp>
          <p:nvCxnSpPr>
            <p:cNvPr id="26650" name="AutoShape 26"/>
            <p:cNvCxnSpPr>
              <a:cxnSpLocks noChangeShapeType="1"/>
              <a:stCxn id="26630" idx="3"/>
              <a:endCxn id="26627" idx="1"/>
            </p:cNvCxnSpPr>
            <p:nvPr/>
          </p:nvCxnSpPr>
          <p:spPr bwMode="auto">
            <a:xfrm rot="16200000" flipH="1">
              <a:off x="4034264" y="5035282"/>
              <a:ext cx="1566797" cy="641665"/>
            </a:xfrm>
            <a:prstGeom prst="straightConnector1">
              <a:avLst/>
            </a:prstGeom>
            <a:noFill/>
            <a:ln w="3175">
              <a:solidFill>
                <a:schemeClr val="bg2">
                  <a:lumMod val="75000"/>
                </a:schemeClr>
              </a:solidFill>
              <a:round/>
              <a:headEnd type="arrow" w="med" len="med"/>
              <a:tailEnd type="arrow" w="med" len="med"/>
            </a:ln>
          </p:spPr>
        </p:cxnSp>
        <p:cxnSp>
          <p:nvCxnSpPr>
            <p:cNvPr id="26652" name="AutoShape 28"/>
            <p:cNvCxnSpPr>
              <a:cxnSpLocks noChangeShapeType="1"/>
              <a:stCxn id="26630" idx="3"/>
              <a:endCxn id="26639" idx="1"/>
            </p:cNvCxnSpPr>
            <p:nvPr/>
          </p:nvCxnSpPr>
          <p:spPr bwMode="auto">
            <a:xfrm rot="5400000">
              <a:off x="3379110" y="5021793"/>
              <a:ext cx="1566797" cy="668645"/>
            </a:xfrm>
            <a:prstGeom prst="straightConnector1">
              <a:avLst/>
            </a:prstGeom>
            <a:noFill/>
            <a:ln w="3175">
              <a:solidFill>
                <a:schemeClr val="bg2">
                  <a:lumMod val="75000"/>
                </a:schemeClr>
              </a:solidFill>
              <a:round/>
              <a:headEnd type="arrow" w="med" len="med"/>
              <a:tailEnd type="arrow" w="med" len="med"/>
            </a:ln>
          </p:spPr>
        </p:cxnSp>
        <p:sp>
          <p:nvSpPr>
            <p:cNvPr id="26655" name="AutoShape 31"/>
            <p:cNvSpPr>
              <a:spLocks noChangeArrowheads="1"/>
            </p:cNvSpPr>
            <p:nvPr/>
          </p:nvSpPr>
          <p:spPr bwMode="auto">
            <a:xfrm>
              <a:off x="8250649" y="5325265"/>
              <a:ext cx="589301" cy="251555"/>
            </a:xfrm>
            <a:prstGeom prst="can">
              <a:avLst>
                <a:gd name="adj" fmla="val 25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lang="pt-BR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6658" name="AutoShape 34"/>
            <p:cNvSpPr>
              <a:spLocks noChangeArrowheads="1"/>
            </p:cNvSpPr>
            <p:nvPr/>
          </p:nvSpPr>
          <p:spPr bwMode="auto">
            <a:xfrm>
              <a:off x="7857556" y="6131869"/>
              <a:ext cx="589301" cy="251555"/>
            </a:xfrm>
            <a:prstGeom prst="can">
              <a:avLst>
                <a:gd name="adj" fmla="val 25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lang="pt-BR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6659" name="AutoShape 35"/>
            <p:cNvSpPr>
              <a:spLocks noChangeArrowheads="1"/>
            </p:cNvSpPr>
            <p:nvPr/>
          </p:nvSpPr>
          <p:spPr bwMode="auto">
            <a:xfrm>
              <a:off x="8250649" y="5011793"/>
              <a:ext cx="589301" cy="251555"/>
            </a:xfrm>
            <a:prstGeom prst="can">
              <a:avLst>
                <a:gd name="adj" fmla="val 25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lang="pt-BR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6660" name="AutoShape 36"/>
            <p:cNvSpPr>
              <a:spLocks noChangeArrowheads="1"/>
            </p:cNvSpPr>
            <p:nvPr/>
          </p:nvSpPr>
          <p:spPr bwMode="auto">
            <a:xfrm>
              <a:off x="8250649" y="5638736"/>
              <a:ext cx="589301" cy="251555"/>
            </a:xfrm>
            <a:prstGeom prst="can">
              <a:avLst>
                <a:gd name="adj" fmla="val 25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lang="pt-BR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6661" name="AutoShape 37"/>
            <p:cNvSpPr>
              <a:spLocks noChangeArrowheads="1"/>
            </p:cNvSpPr>
            <p:nvPr/>
          </p:nvSpPr>
          <p:spPr bwMode="auto">
            <a:xfrm>
              <a:off x="8250649" y="5952208"/>
              <a:ext cx="589301" cy="251555"/>
            </a:xfrm>
            <a:prstGeom prst="can">
              <a:avLst>
                <a:gd name="adj" fmla="val 25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lang="pt-BR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cxnSp>
          <p:nvCxnSpPr>
            <p:cNvPr id="26662" name="AutoShape 38"/>
            <p:cNvCxnSpPr>
              <a:cxnSpLocks noChangeShapeType="1"/>
              <a:stCxn id="26655" idx="2"/>
              <a:endCxn id="26670" idx="4"/>
            </p:cNvCxnSpPr>
            <p:nvPr/>
          </p:nvCxnSpPr>
          <p:spPr bwMode="auto">
            <a:xfrm rot="10800000" flipV="1">
              <a:off x="6938692" y="5451042"/>
              <a:ext cx="1311956" cy="501166"/>
            </a:xfrm>
            <a:prstGeom prst="straightConnector1">
              <a:avLst/>
            </a:prstGeom>
            <a:noFill/>
            <a:ln w="9525">
              <a:solidFill>
                <a:schemeClr val="bg2">
                  <a:lumMod val="75000"/>
                </a:schemeClr>
              </a:solidFill>
              <a:prstDash val="dash"/>
              <a:round/>
              <a:headEnd/>
              <a:tailEnd type="arrow" w="med" len="med"/>
            </a:ln>
          </p:spPr>
        </p:cxnSp>
        <p:cxnSp>
          <p:nvCxnSpPr>
            <p:cNvPr id="26663" name="AutoShape 39"/>
            <p:cNvCxnSpPr>
              <a:cxnSpLocks noChangeShapeType="1"/>
              <a:stCxn id="26656" idx="2"/>
              <a:endCxn id="26670" idx="4"/>
            </p:cNvCxnSpPr>
            <p:nvPr/>
          </p:nvCxnSpPr>
          <p:spPr bwMode="auto">
            <a:xfrm rot="10800000" flipV="1">
              <a:off x="6938692" y="5325653"/>
              <a:ext cx="918863" cy="626554"/>
            </a:xfrm>
            <a:prstGeom prst="straightConnector1">
              <a:avLst/>
            </a:prstGeom>
            <a:noFill/>
            <a:ln w="9525">
              <a:solidFill>
                <a:schemeClr val="bg2">
                  <a:lumMod val="75000"/>
                </a:schemeClr>
              </a:solidFill>
              <a:prstDash val="dash"/>
              <a:round/>
              <a:headEnd/>
              <a:tailEnd type="arrow" w="med" len="med"/>
            </a:ln>
          </p:spPr>
        </p:cxnSp>
        <p:cxnSp>
          <p:nvCxnSpPr>
            <p:cNvPr id="26664" name="AutoShape 40"/>
            <p:cNvCxnSpPr>
              <a:cxnSpLocks noChangeShapeType="1"/>
              <a:stCxn id="26657" idx="2"/>
              <a:endCxn id="26670" idx="4"/>
            </p:cNvCxnSpPr>
            <p:nvPr/>
          </p:nvCxnSpPr>
          <p:spPr bwMode="auto">
            <a:xfrm rot="10800000" flipV="1">
              <a:off x="6938692" y="5951820"/>
              <a:ext cx="918863" cy="388"/>
            </a:xfrm>
            <a:prstGeom prst="straightConnector1">
              <a:avLst/>
            </a:prstGeom>
            <a:noFill/>
            <a:ln w="9525">
              <a:solidFill>
                <a:schemeClr val="bg2">
                  <a:lumMod val="75000"/>
                </a:schemeClr>
              </a:solidFill>
              <a:prstDash val="dash"/>
              <a:round/>
              <a:headEnd/>
              <a:tailEnd type="arrow" w="med" len="med"/>
            </a:ln>
          </p:spPr>
        </p:cxnSp>
        <p:cxnSp>
          <p:nvCxnSpPr>
            <p:cNvPr id="26665" name="AutoShape 41"/>
            <p:cNvCxnSpPr>
              <a:cxnSpLocks noChangeShapeType="1"/>
              <a:stCxn id="26658" idx="2"/>
              <a:endCxn id="26670" idx="4"/>
            </p:cNvCxnSpPr>
            <p:nvPr/>
          </p:nvCxnSpPr>
          <p:spPr bwMode="auto">
            <a:xfrm rot="10800000">
              <a:off x="6938692" y="5952208"/>
              <a:ext cx="918863" cy="305439"/>
            </a:xfrm>
            <a:prstGeom prst="straightConnector1">
              <a:avLst/>
            </a:prstGeom>
            <a:noFill/>
            <a:ln w="9525">
              <a:solidFill>
                <a:schemeClr val="bg2">
                  <a:lumMod val="75000"/>
                </a:schemeClr>
              </a:solidFill>
              <a:prstDash val="dash"/>
              <a:round/>
              <a:headEnd/>
              <a:tailEnd type="arrow" w="med" len="med"/>
            </a:ln>
          </p:spPr>
        </p:cxnSp>
        <p:cxnSp>
          <p:nvCxnSpPr>
            <p:cNvPr id="26666" name="AutoShape 42"/>
            <p:cNvCxnSpPr>
              <a:cxnSpLocks noChangeShapeType="1"/>
              <a:stCxn id="26654" idx="2"/>
              <a:endCxn id="26670" idx="4"/>
            </p:cNvCxnSpPr>
            <p:nvPr/>
          </p:nvCxnSpPr>
          <p:spPr bwMode="auto">
            <a:xfrm rot="10800000" flipV="1">
              <a:off x="6938692" y="5638348"/>
              <a:ext cx="918863" cy="313860"/>
            </a:xfrm>
            <a:prstGeom prst="straightConnector1">
              <a:avLst/>
            </a:prstGeom>
            <a:noFill/>
            <a:ln w="9525">
              <a:solidFill>
                <a:schemeClr val="bg2">
                  <a:lumMod val="75000"/>
                </a:schemeClr>
              </a:solidFill>
              <a:prstDash val="dash"/>
              <a:round/>
              <a:headEnd/>
              <a:tailEnd type="arrow" w="med" len="med"/>
            </a:ln>
          </p:spPr>
        </p:cxnSp>
        <p:cxnSp>
          <p:nvCxnSpPr>
            <p:cNvPr id="26667" name="AutoShape 43"/>
            <p:cNvCxnSpPr>
              <a:cxnSpLocks noChangeShapeType="1"/>
              <a:stCxn id="26659" idx="2"/>
              <a:endCxn id="26670" idx="4"/>
            </p:cNvCxnSpPr>
            <p:nvPr/>
          </p:nvCxnSpPr>
          <p:spPr bwMode="auto">
            <a:xfrm rot="10800000" flipV="1">
              <a:off x="6938692" y="5137570"/>
              <a:ext cx="1311956" cy="814637"/>
            </a:xfrm>
            <a:prstGeom prst="straightConnector1">
              <a:avLst/>
            </a:prstGeom>
            <a:noFill/>
            <a:ln w="9525">
              <a:solidFill>
                <a:schemeClr val="bg2">
                  <a:lumMod val="75000"/>
                </a:schemeClr>
              </a:solidFill>
              <a:prstDash val="dash"/>
              <a:round/>
              <a:headEnd/>
              <a:tailEnd type="arrow" w="med" len="med"/>
            </a:ln>
          </p:spPr>
        </p:cxnSp>
        <p:cxnSp>
          <p:nvCxnSpPr>
            <p:cNvPr id="26668" name="AutoShape 44"/>
            <p:cNvCxnSpPr>
              <a:cxnSpLocks noChangeShapeType="1"/>
              <a:stCxn id="26660" idx="2"/>
              <a:endCxn id="26670" idx="4"/>
            </p:cNvCxnSpPr>
            <p:nvPr/>
          </p:nvCxnSpPr>
          <p:spPr bwMode="auto">
            <a:xfrm rot="10800000" flipV="1">
              <a:off x="6938692" y="5764513"/>
              <a:ext cx="1311956" cy="187694"/>
            </a:xfrm>
            <a:prstGeom prst="straightConnector1">
              <a:avLst/>
            </a:prstGeom>
            <a:noFill/>
            <a:ln w="9525">
              <a:solidFill>
                <a:schemeClr val="bg2">
                  <a:lumMod val="75000"/>
                </a:schemeClr>
              </a:solidFill>
              <a:prstDash val="dash"/>
              <a:round/>
              <a:headEnd/>
              <a:tailEnd type="arrow" w="med" len="med"/>
            </a:ln>
          </p:spPr>
        </p:cxnSp>
        <p:cxnSp>
          <p:nvCxnSpPr>
            <p:cNvPr id="26669" name="AutoShape 45"/>
            <p:cNvCxnSpPr>
              <a:cxnSpLocks noChangeShapeType="1"/>
              <a:stCxn id="26661" idx="2"/>
              <a:endCxn id="26670" idx="4"/>
            </p:cNvCxnSpPr>
            <p:nvPr/>
          </p:nvCxnSpPr>
          <p:spPr bwMode="auto">
            <a:xfrm rot="10800000">
              <a:off x="6938692" y="5952209"/>
              <a:ext cx="1311956" cy="125778"/>
            </a:xfrm>
            <a:prstGeom prst="straightConnector1">
              <a:avLst/>
            </a:prstGeom>
            <a:noFill/>
            <a:ln w="9525">
              <a:solidFill>
                <a:schemeClr val="bg2">
                  <a:lumMod val="75000"/>
                </a:schemeClr>
              </a:solidFill>
              <a:prstDash val="dash"/>
              <a:round/>
              <a:headEnd/>
              <a:tailEnd type="arrow" w="med" len="med"/>
            </a:ln>
          </p:spPr>
        </p:cxnSp>
        <p:sp>
          <p:nvSpPr>
            <p:cNvPr id="26670" name="AutoShape 46"/>
            <p:cNvSpPr>
              <a:spLocks noChangeArrowheads="1"/>
            </p:cNvSpPr>
            <p:nvPr/>
          </p:nvSpPr>
          <p:spPr bwMode="auto">
            <a:xfrm>
              <a:off x="5498660" y="5638736"/>
              <a:ext cx="1440032" cy="626943"/>
            </a:xfrm>
            <a:prstGeom prst="can">
              <a:avLst>
                <a:gd name="adj" fmla="val 25000"/>
              </a:avLst>
            </a:prstGeom>
            <a:solidFill>
              <a:schemeClr val="bg2">
                <a:lumMod val="75000"/>
              </a:schemeClr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/>
              <a:endParaRPr lang="pt-BR" sz="1200" b="1" smtClean="0">
                <a:solidFill>
                  <a:schemeClr val="bg2">
                    <a:lumMod val="25000"/>
                  </a:schemeClr>
                </a:solidFill>
              </a:endParaRPr>
            </a:p>
            <a:p>
              <a:pPr algn="ctr"/>
              <a:r>
                <a:rPr lang="pt-BR" sz="1200" b="1" smtClean="0">
                  <a:solidFill>
                    <a:schemeClr val="bg2">
                      <a:lumMod val="25000"/>
                    </a:schemeClr>
                  </a:solidFill>
                </a:rPr>
                <a:t>Cache nodes</a:t>
              </a:r>
            </a:p>
            <a:p>
              <a:pPr algn="ctr"/>
              <a:endParaRPr lang="pt-BR" sz="1200" b="1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6671" name="AutoShape 47"/>
            <p:cNvSpPr>
              <a:spLocks noChangeArrowheads="1"/>
            </p:cNvSpPr>
            <p:nvPr/>
          </p:nvSpPr>
          <p:spPr bwMode="auto">
            <a:xfrm>
              <a:off x="2222887" y="1853376"/>
              <a:ext cx="824526" cy="211783"/>
            </a:xfrm>
            <a:prstGeom prst="roundRect">
              <a:avLst>
                <a:gd name="adj" fmla="val 16667"/>
              </a:avLst>
            </a:prstGeom>
            <a:solidFill>
              <a:schemeClr val="bg2">
                <a:lumMod val="50000"/>
              </a:schemeClr>
            </a:solidFill>
            <a:ln w="9525">
              <a:solidFill>
                <a:srgbClr val="999900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/>
              <a:r>
                <a:rPr lang="pt-BR" sz="1050" b="1" dirty="0" smtClean="0">
                  <a:solidFill>
                    <a:schemeClr val="bg1"/>
                  </a:solidFill>
                  <a:latin typeface="+mn-lt"/>
                </a:rPr>
                <a:t>indicators</a:t>
              </a:r>
              <a:endParaRPr lang="pt-BR" sz="1050" b="1" dirty="0">
                <a:solidFill>
                  <a:schemeClr val="bg1"/>
                </a:solidFill>
                <a:latin typeface="+mn-lt"/>
              </a:endParaRPr>
            </a:p>
          </p:txBody>
        </p:sp>
        <p:cxnSp>
          <p:nvCxnSpPr>
            <p:cNvPr id="26672" name="AutoShape 48"/>
            <p:cNvCxnSpPr>
              <a:cxnSpLocks noChangeShapeType="1"/>
              <a:stCxn id="26630" idx="3"/>
              <a:endCxn id="26670" idx="1"/>
            </p:cNvCxnSpPr>
            <p:nvPr/>
          </p:nvCxnSpPr>
          <p:spPr bwMode="auto">
            <a:xfrm rot="16200000" flipH="1">
              <a:off x="4824743" y="4244803"/>
              <a:ext cx="1066020" cy="1721847"/>
            </a:xfrm>
            <a:prstGeom prst="straightConnector1">
              <a:avLst/>
            </a:prstGeom>
            <a:noFill/>
            <a:ln w="9525">
              <a:solidFill>
                <a:schemeClr val="bg2">
                  <a:lumMod val="75000"/>
                </a:schemeClr>
              </a:solidFill>
              <a:round/>
              <a:headEnd type="arrow" w="med" len="med"/>
              <a:tailEnd type="arrow" w="med" len="med"/>
            </a:ln>
          </p:spPr>
        </p:cxnSp>
        <p:sp>
          <p:nvSpPr>
            <p:cNvPr id="26675" name="AutoShape 51"/>
            <p:cNvSpPr>
              <a:spLocks noChangeArrowheads="1"/>
            </p:cNvSpPr>
            <p:nvPr/>
          </p:nvSpPr>
          <p:spPr bwMode="auto">
            <a:xfrm>
              <a:off x="2184546" y="2543014"/>
              <a:ext cx="824526" cy="211783"/>
            </a:xfrm>
            <a:prstGeom prst="roundRect">
              <a:avLst>
                <a:gd name="adj" fmla="val 16667"/>
              </a:avLst>
            </a:prstGeom>
            <a:solidFill>
              <a:schemeClr val="bg2">
                <a:lumMod val="50000"/>
              </a:schemeClr>
            </a:solidFill>
            <a:ln w="9525">
              <a:solidFill>
                <a:srgbClr val="999900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/>
              <a:r>
                <a:rPr lang="pt-BR" sz="1050" b="1" dirty="0">
                  <a:solidFill>
                    <a:schemeClr val="bg1"/>
                  </a:solidFill>
                  <a:latin typeface="+mn-lt"/>
                </a:rPr>
                <a:t>d</a:t>
              </a:r>
              <a:r>
                <a:rPr lang="pt-BR" sz="1050" b="1" dirty="0" smtClean="0">
                  <a:solidFill>
                    <a:schemeClr val="bg1"/>
                  </a:solidFill>
                  <a:latin typeface="+mn-lt"/>
                </a:rPr>
                <a:t>ata </a:t>
              </a:r>
              <a:r>
                <a:rPr lang="pt-BR" sz="1050" b="1" dirty="0">
                  <a:solidFill>
                    <a:schemeClr val="bg1"/>
                  </a:solidFill>
                  <a:latin typeface="+mn-lt"/>
                </a:rPr>
                <a:t>cleaning</a:t>
              </a:r>
            </a:p>
          </p:txBody>
        </p:sp>
        <p:sp>
          <p:nvSpPr>
            <p:cNvPr id="26690" name="AutoShape 66"/>
            <p:cNvSpPr>
              <a:spLocks noChangeArrowheads="1"/>
            </p:cNvSpPr>
            <p:nvPr/>
          </p:nvSpPr>
          <p:spPr bwMode="auto">
            <a:xfrm>
              <a:off x="3761331" y="3315187"/>
              <a:ext cx="1475267" cy="756190"/>
            </a:xfrm>
            <a:prstGeom prst="can">
              <a:avLst>
                <a:gd name="adj" fmla="val 25000"/>
              </a:avLst>
            </a:prstGeom>
            <a:solidFill>
              <a:schemeClr val="bg2">
                <a:lumMod val="50000"/>
              </a:schemeClr>
            </a:solidFill>
            <a:ln w="9525">
              <a:solidFill>
                <a:srgbClr val="999900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/>
              <a:r>
                <a:rPr lang="pt-BR" sz="1200" b="1" dirty="0" smtClean="0">
                  <a:solidFill>
                    <a:schemeClr val="bg2">
                      <a:lumMod val="25000"/>
                    </a:schemeClr>
                  </a:solidFill>
                  <a:latin typeface="+mn-lt"/>
                </a:rPr>
                <a:t>Central Repository</a:t>
              </a:r>
              <a:endParaRPr lang="pt-BR" sz="1200" b="1" dirty="0">
                <a:solidFill>
                  <a:schemeClr val="bg2">
                    <a:lumMod val="25000"/>
                  </a:schemeClr>
                </a:solidFill>
                <a:latin typeface="+mn-lt"/>
              </a:endParaRPr>
            </a:p>
          </p:txBody>
        </p:sp>
        <p:sp>
          <p:nvSpPr>
            <p:cNvPr id="26692" name="Text Box 68"/>
            <p:cNvSpPr txBox="1">
              <a:spLocks noChangeArrowheads="1"/>
            </p:cNvSpPr>
            <p:nvPr/>
          </p:nvSpPr>
          <p:spPr bwMode="auto">
            <a:xfrm>
              <a:off x="1502216" y="4886404"/>
              <a:ext cx="133168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pt-BR" sz="1200" b="1" dirty="0" smtClean="0">
                  <a:solidFill>
                    <a:schemeClr val="bg2">
                      <a:lumMod val="25000"/>
                    </a:schemeClr>
                  </a:solidFill>
                  <a:latin typeface="+mn-lt"/>
                </a:rPr>
                <a:t>Collections with providers</a:t>
              </a:r>
            </a:p>
          </p:txBody>
        </p:sp>
        <p:sp>
          <p:nvSpPr>
            <p:cNvPr id="26693" name="Text Box 69"/>
            <p:cNvSpPr txBox="1">
              <a:spLocks noChangeArrowheads="1"/>
            </p:cNvSpPr>
            <p:nvPr/>
          </p:nvSpPr>
          <p:spPr bwMode="auto">
            <a:xfrm>
              <a:off x="6046874" y="4886404"/>
              <a:ext cx="207043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algn="ctr"/>
              <a:r>
                <a:rPr lang="pt-BR" sz="1200" b="1" dirty="0" smtClean="0">
                  <a:solidFill>
                    <a:schemeClr val="bg2">
                      <a:lumMod val="25000"/>
                    </a:schemeClr>
                  </a:solidFill>
                  <a:latin typeface="+mn-lt"/>
                </a:rPr>
                <a:t>Collections without providers</a:t>
              </a:r>
              <a:endParaRPr lang="pt-BR" sz="1200" b="1" dirty="0">
                <a:solidFill>
                  <a:schemeClr val="bg2">
                    <a:lumMod val="25000"/>
                  </a:schemeClr>
                </a:solidFill>
                <a:latin typeface="+mn-lt"/>
              </a:endParaRPr>
            </a:p>
          </p:txBody>
        </p:sp>
        <p:sp>
          <p:nvSpPr>
            <p:cNvPr id="26694" name="Text Box 70"/>
            <p:cNvSpPr txBox="1">
              <a:spLocks noChangeArrowheads="1"/>
            </p:cNvSpPr>
            <p:nvPr/>
          </p:nvSpPr>
          <p:spPr bwMode="auto">
            <a:xfrm>
              <a:off x="3030254" y="5387959"/>
              <a:ext cx="98341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200" b="1" i="1" smtClean="0">
                  <a:solidFill>
                    <a:schemeClr val="bg2">
                      <a:lumMod val="25000"/>
                    </a:schemeClr>
                  </a:solidFill>
                  <a:latin typeface="+mn-lt"/>
                </a:rPr>
                <a:t>TAPIR/DiGIR</a:t>
              </a:r>
              <a:endParaRPr lang="pt-BR" sz="1200" b="1" i="1">
                <a:solidFill>
                  <a:schemeClr val="bg2">
                    <a:lumMod val="25000"/>
                  </a:schemeClr>
                </a:solidFill>
                <a:latin typeface="+mn-lt"/>
              </a:endParaRPr>
            </a:p>
          </p:txBody>
        </p:sp>
        <p:sp>
          <p:nvSpPr>
            <p:cNvPr id="26695" name="Text Box 71"/>
            <p:cNvSpPr txBox="1">
              <a:spLocks noChangeArrowheads="1"/>
            </p:cNvSpPr>
            <p:nvPr/>
          </p:nvSpPr>
          <p:spPr bwMode="auto">
            <a:xfrm>
              <a:off x="7038911" y="5764125"/>
              <a:ext cx="71250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200" b="1" i="1" smtClean="0">
                  <a:solidFill>
                    <a:schemeClr val="bg2">
                      <a:lumMod val="25000"/>
                    </a:schemeClr>
                  </a:solidFill>
                  <a:latin typeface="+mn-lt"/>
                </a:rPr>
                <a:t>spLinker</a:t>
              </a:r>
              <a:endParaRPr lang="pt-BR" sz="1200" b="1" i="1">
                <a:solidFill>
                  <a:schemeClr val="bg2">
                    <a:lumMod val="25000"/>
                  </a:schemeClr>
                </a:solidFill>
                <a:latin typeface="+mn-lt"/>
              </a:endParaRPr>
            </a:p>
          </p:txBody>
        </p:sp>
        <p:sp>
          <p:nvSpPr>
            <p:cNvPr id="26696" name="Text Box 72"/>
            <p:cNvSpPr txBox="1">
              <a:spLocks noChangeArrowheads="1"/>
            </p:cNvSpPr>
            <p:nvPr/>
          </p:nvSpPr>
          <p:spPr bwMode="auto">
            <a:xfrm>
              <a:off x="5342663" y="5199876"/>
              <a:ext cx="55380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200" b="1" i="1">
                  <a:solidFill>
                    <a:schemeClr val="bg2">
                      <a:lumMod val="25000"/>
                    </a:schemeClr>
                  </a:solidFill>
                  <a:latin typeface="+mn-lt"/>
                </a:rPr>
                <a:t>TAPIR</a:t>
              </a:r>
            </a:p>
          </p:txBody>
        </p:sp>
        <p:cxnSp>
          <p:nvCxnSpPr>
            <p:cNvPr id="26706" name="AutoShape 86"/>
            <p:cNvCxnSpPr>
              <a:cxnSpLocks noChangeShapeType="1"/>
            </p:cNvCxnSpPr>
            <p:nvPr/>
          </p:nvCxnSpPr>
          <p:spPr bwMode="auto">
            <a:xfrm rot="10800000" flipV="1">
              <a:off x="6940001" y="5199876"/>
              <a:ext cx="1311956" cy="814637"/>
            </a:xfrm>
            <a:prstGeom prst="straightConnector1">
              <a:avLst/>
            </a:prstGeom>
            <a:noFill/>
            <a:ln w="9525">
              <a:solidFill>
                <a:schemeClr val="bg2">
                  <a:lumMod val="75000"/>
                </a:schemeClr>
              </a:solidFill>
              <a:prstDash val="dash"/>
              <a:round/>
              <a:headEnd/>
              <a:tailEnd type="arrow" w="med" len="med"/>
            </a:ln>
          </p:spPr>
        </p:cxnSp>
        <p:sp>
          <p:nvSpPr>
            <p:cNvPr id="83" name="AutoShape 3"/>
            <p:cNvSpPr>
              <a:spLocks noChangeArrowheads="1"/>
            </p:cNvSpPr>
            <p:nvPr/>
          </p:nvSpPr>
          <p:spPr bwMode="auto">
            <a:xfrm>
              <a:off x="1371185" y="6139513"/>
              <a:ext cx="589301" cy="251555"/>
            </a:xfrm>
            <a:prstGeom prst="can">
              <a:avLst>
                <a:gd name="adj" fmla="val 25000"/>
              </a:avLst>
            </a:prstGeom>
            <a:solidFill>
              <a:schemeClr val="bg2">
                <a:lumMod val="75000"/>
              </a:schemeClr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/>
              <a:r>
                <a:rPr lang="pt-BR" sz="1100" b="1" dirty="0" smtClean="0">
                  <a:solidFill>
                    <a:schemeClr val="bg2">
                      <a:lumMod val="25000"/>
                    </a:schemeClr>
                  </a:solidFill>
                  <a:latin typeface="+mn-lt"/>
                </a:rPr>
                <a:t>NYBG</a:t>
              </a:r>
              <a:endParaRPr lang="pt-BR" sz="1100" b="1" dirty="0">
                <a:solidFill>
                  <a:schemeClr val="bg2">
                    <a:lumMod val="25000"/>
                  </a:schemeClr>
                </a:solidFill>
                <a:latin typeface="+mn-lt"/>
              </a:endParaRPr>
            </a:p>
          </p:txBody>
        </p:sp>
        <p:sp>
          <p:nvSpPr>
            <p:cNvPr id="87" name="AutoShape 3"/>
            <p:cNvSpPr>
              <a:spLocks noChangeArrowheads="1"/>
            </p:cNvSpPr>
            <p:nvPr/>
          </p:nvSpPr>
          <p:spPr bwMode="auto">
            <a:xfrm>
              <a:off x="2681495" y="6139513"/>
              <a:ext cx="784291" cy="251555"/>
            </a:xfrm>
            <a:prstGeom prst="can">
              <a:avLst>
                <a:gd name="adj" fmla="val 25000"/>
              </a:avLst>
            </a:prstGeom>
            <a:solidFill>
              <a:schemeClr val="bg2">
                <a:lumMod val="75000"/>
              </a:schemeClr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/>
              <a:r>
                <a:rPr lang="pt-BR" sz="1000" b="1" dirty="0" smtClean="0">
                  <a:solidFill>
                    <a:schemeClr val="bg2">
                      <a:lumMod val="25000"/>
                    </a:schemeClr>
                  </a:solidFill>
                  <a:latin typeface="+mn-lt"/>
                </a:rPr>
                <a:t>Smithsonian</a:t>
              </a:r>
              <a:endParaRPr lang="pt-BR" sz="1000" b="1" dirty="0">
                <a:solidFill>
                  <a:schemeClr val="bg2">
                    <a:lumMod val="25000"/>
                  </a:schemeClr>
                </a:solidFill>
                <a:latin typeface="+mn-lt"/>
              </a:endParaRPr>
            </a:p>
          </p:txBody>
        </p:sp>
        <p:cxnSp>
          <p:nvCxnSpPr>
            <p:cNvPr id="88" name="AutoShape 26"/>
            <p:cNvCxnSpPr>
              <a:cxnSpLocks noChangeShapeType="1"/>
              <a:stCxn id="26630" idx="3"/>
              <a:endCxn id="87" idx="1"/>
            </p:cNvCxnSpPr>
            <p:nvPr/>
          </p:nvCxnSpPr>
          <p:spPr bwMode="auto">
            <a:xfrm rot="5400000">
              <a:off x="3001837" y="4644520"/>
              <a:ext cx="1566797" cy="1423189"/>
            </a:xfrm>
            <a:prstGeom prst="straightConnector1">
              <a:avLst/>
            </a:prstGeom>
            <a:noFill/>
            <a:ln w="3175">
              <a:solidFill>
                <a:schemeClr val="bg2">
                  <a:lumMod val="75000"/>
                </a:schemeClr>
              </a:solidFill>
              <a:round/>
              <a:headEnd type="arrow" w="med" len="med"/>
              <a:tailEnd type="arrow" w="med" len="med"/>
            </a:ln>
          </p:spPr>
        </p:cxnSp>
        <p:sp>
          <p:nvSpPr>
            <p:cNvPr id="185" name="AutoShape 49"/>
            <p:cNvSpPr>
              <a:spLocks noChangeArrowheads="1"/>
            </p:cNvSpPr>
            <p:nvPr/>
          </p:nvSpPr>
          <p:spPr bwMode="auto">
            <a:xfrm>
              <a:off x="2184546" y="2880185"/>
              <a:ext cx="824526" cy="211783"/>
            </a:xfrm>
            <a:prstGeom prst="roundRect">
              <a:avLst>
                <a:gd name="adj" fmla="val 16667"/>
              </a:avLst>
            </a:prstGeom>
            <a:solidFill>
              <a:schemeClr val="bg2">
                <a:lumMod val="50000"/>
              </a:schemeClr>
            </a:solidFill>
            <a:ln w="9525">
              <a:solidFill>
                <a:srgbClr val="999900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/>
              <a:r>
                <a:rPr lang="pt-BR" sz="1050" b="1" dirty="0" smtClean="0">
                  <a:solidFill>
                    <a:schemeClr val="bg1"/>
                  </a:solidFill>
                  <a:latin typeface="+mn-lt"/>
                </a:rPr>
                <a:t>manager</a:t>
              </a:r>
              <a:endParaRPr lang="pt-BR" sz="1050" b="1" dirty="0">
                <a:solidFill>
                  <a:schemeClr val="bg1"/>
                </a:solidFill>
                <a:latin typeface="+mn-lt"/>
              </a:endParaRPr>
            </a:p>
          </p:txBody>
        </p:sp>
        <p:graphicFrame>
          <p:nvGraphicFramePr>
            <p:cNvPr id="181" name="Diagram 180"/>
            <p:cNvGraphicFramePr/>
            <p:nvPr/>
          </p:nvGraphicFramePr>
          <p:xfrm>
            <a:off x="2749350" y="1183321"/>
            <a:ext cx="3404465" cy="201033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cxnSp>
          <p:nvCxnSpPr>
            <p:cNvPr id="217" name="Straight Arrow Connector 216"/>
            <p:cNvCxnSpPr>
              <a:stCxn id="26690" idx="3"/>
              <a:endCxn id="26630" idx="0"/>
            </p:cNvCxnSpPr>
            <p:nvPr/>
          </p:nvCxnSpPr>
          <p:spPr>
            <a:xfrm rot="5400000">
              <a:off x="4409176" y="4159031"/>
              <a:ext cx="177444" cy="2135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8" name="Rounded Rectangle 217"/>
            <p:cNvSpPr/>
            <p:nvPr/>
          </p:nvSpPr>
          <p:spPr>
            <a:xfrm>
              <a:off x="6153815" y="1563604"/>
              <a:ext cx="1604667" cy="1818136"/>
            </a:xfrm>
            <a:prstGeom prst="round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8" name="Rounded Rectangle 227"/>
            <p:cNvSpPr/>
            <p:nvPr/>
          </p:nvSpPr>
          <p:spPr>
            <a:xfrm>
              <a:off x="2026340" y="1688993"/>
              <a:ext cx="1244794" cy="1692747"/>
            </a:xfrm>
            <a:prstGeom prst="round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5" name="AutoShape 6"/>
            <p:cNvSpPr>
              <a:spLocks noChangeArrowheads="1"/>
            </p:cNvSpPr>
            <p:nvPr/>
          </p:nvSpPr>
          <p:spPr bwMode="auto">
            <a:xfrm>
              <a:off x="2079571" y="1473125"/>
              <a:ext cx="1191563" cy="215868"/>
            </a:xfrm>
            <a:prstGeom prst="parallelogram">
              <a:avLst>
                <a:gd name="adj" fmla="val 0"/>
              </a:avLst>
            </a:prstGeom>
            <a:solidFill>
              <a:schemeClr val="accent3">
                <a:lumMod val="75000"/>
              </a:schemeClr>
            </a:solidFill>
            <a:ln w="9525">
              <a:solidFill>
                <a:srgbClr val="9999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/>
              <a:r>
                <a:rPr lang="pt-BR" sz="1100" b="1" dirty="0" smtClean="0">
                  <a:solidFill>
                    <a:schemeClr val="bg1">
                      <a:lumMod val="85000"/>
                    </a:schemeClr>
                  </a:solidFill>
                  <a:latin typeface="+mn-lt"/>
                </a:rPr>
                <a:t>Data analysis </a:t>
              </a:r>
              <a:endParaRPr lang="pt-BR" sz="1100" b="1" dirty="0">
                <a:solidFill>
                  <a:schemeClr val="bg1">
                    <a:lumMod val="85000"/>
                  </a:schemeClr>
                </a:solidFill>
                <a:latin typeface="+mn-lt"/>
              </a:endParaRPr>
            </a:p>
          </p:txBody>
        </p:sp>
        <p:sp>
          <p:nvSpPr>
            <p:cNvPr id="231" name="AutoShape 6"/>
            <p:cNvSpPr>
              <a:spLocks noChangeArrowheads="1"/>
            </p:cNvSpPr>
            <p:nvPr/>
          </p:nvSpPr>
          <p:spPr bwMode="auto">
            <a:xfrm>
              <a:off x="6338077" y="1293537"/>
              <a:ext cx="1191563" cy="270068"/>
            </a:xfrm>
            <a:prstGeom prst="parallelogram">
              <a:avLst>
                <a:gd name="adj" fmla="val 0"/>
              </a:avLst>
            </a:prstGeom>
            <a:solidFill>
              <a:schemeClr val="accent3">
                <a:lumMod val="75000"/>
              </a:schemeClr>
            </a:solidFill>
            <a:ln w="9525">
              <a:solidFill>
                <a:srgbClr val="9999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/>
              <a:r>
                <a:rPr lang="pt-BR" sz="1100" b="1" dirty="0" smtClean="0">
                  <a:solidFill>
                    <a:schemeClr val="bg1">
                      <a:lumMod val="85000"/>
                    </a:schemeClr>
                  </a:solidFill>
                  <a:latin typeface="+mn-lt"/>
                </a:rPr>
                <a:t>Web Services</a:t>
              </a:r>
              <a:endParaRPr lang="pt-BR" sz="1100" b="1" dirty="0">
                <a:solidFill>
                  <a:schemeClr val="bg1">
                    <a:lumMod val="85000"/>
                  </a:schemeClr>
                </a:solidFill>
                <a:latin typeface="+mn-lt"/>
              </a:endParaRPr>
            </a:p>
          </p:txBody>
        </p:sp>
        <p:sp>
          <p:nvSpPr>
            <p:cNvPr id="232" name="AutoShape 47"/>
            <p:cNvSpPr>
              <a:spLocks noChangeArrowheads="1"/>
            </p:cNvSpPr>
            <p:nvPr/>
          </p:nvSpPr>
          <p:spPr bwMode="auto">
            <a:xfrm>
              <a:off x="6345483" y="1732154"/>
              <a:ext cx="1249673" cy="270311"/>
            </a:xfrm>
            <a:prstGeom prst="roundRect">
              <a:avLst>
                <a:gd name="adj" fmla="val 16667"/>
              </a:avLst>
            </a:prstGeom>
            <a:solidFill>
              <a:schemeClr val="bg2">
                <a:lumMod val="50000"/>
              </a:schemeClr>
            </a:solidFill>
            <a:ln w="9525">
              <a:solidFill>
                <a:srgbClr val="999900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/>
              <a:r>
                <a:rPr lang="pt-BR" sz="1200" b="1" dirty="0" smtClean="0">
                  <a:solidFill>
                    <a:schemeClr val="bg1"/>
                  </a:solidFill>
                  <a:latin typeface="+mn-lt"/>
                </a:rPr>
                <a:t>mapCRIA</a:t>
              </a:r>
              <a:endParaRPr lang="pt-BR" sz="1200" b="1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233" name="AutoShape 47"/>
            <p:cNvSpPr>
              <a:spLocks noChangeArrowheads="1"/>
            </p:cNvSpPr>
            <p:nvPr/>
          </p:nvSpPr>
          <p:spPr bwMode="auto">
            <a:xfrm>
              <a:off x="6345483" y="2296403"/>
              <a:ext cx="1249673" cy="270311"/>
            </a:xfrm>
            <a:prstGeom prst="roundRect">
              <a:avLst>
                <a:gd name="adj" fmla="val 16667"/>
              </a:avLst>
            </a:prstGeom>
            <a:solidFill>
              <a:schemeClr val="bg2">
                <a:lumMod val="50000"/>
              </a:schemeClr>
            </a:solidFill>
            <a:ln w="9525">
              <a:solidFill>
                <a:srgbClr val="999900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/>
              <a:r>
                <a:rPr lang="pt-BR" sz="1200" b="1" dirty="0" smtClean="0">
                  <a:solidFill>
                    <a:schemeClr val="bg1"/>
                  </a:solidFill>
                  <a:latin typeface="+mn-lt"/>
                </a:rPr>
                <a:t>TAPIR Provider</a:t>
              </a:r>
              <a:endParaRPr lang="pt-BR" sz="1200" b="1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234" name="AutoShape 47"/>
            <p:cNvSpPr>
              <a:spLocks noChangeArrowheads="1"/>
            </p:cNvSpPr>
            <p:nvPr/>
          </p:nvSpPr>
          <p:spPr bwMode="auto">
            <a:xfrm>
              <a:off x="6350362" y="2798239"/>
              <a:ext cx="1249673" cy="270311"/>
            </a:xfrm>
            <a:prstGeom prst="roundRect">
              <a:avLst>
                <a:gd name="adj" fmla="val 16667"/>
              </a:avLst>
            </a:prstGeom>
            <a:solidFill>
              <a:schemeClr val="bg2">
                <a:lumMod val="50000"/>
              </a:schemeClr>
            </a:solidFill>
            <a:ln w="9525">
              <a:solidFill>
                <a:srgbClr val="999900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/>
              <a:r>
                <a:rPr lang="pt-BR" sz="1200" b="1" dirty="0" smtClean="0">
                  <a:solidFill>
                    <a:schemeClr val="bg1"/>
                  </a:solidFill>
                  <a:latin typeface="+mn-lt"/>
                </a:rPr>
                <a:t>Images</a:t>
              </a:r>
              <a:endParaRPr lang="pt-BR" sz="1200" b="1" dirty="0">
                <a:solidFill>
                  <a:schemeClr val="bg1"/>
                </a:solidFill>
                <a:latin typeface="+mn-lt"/>
              </a:endParaRPr>
            </a:p>
          </p:txBody>
        </p:sp>
        <p:cxnSp>
          <p:nvCxnSpPr>
            <p:cNvPr id="247" name="Shape 246"/>
            <p:cNvCxnSpPr>
              <a:stCxn id="26690" idx="2"/>
              <a:endCxn id="228" idx="2"/>
            </p:cNvCxnSpPr>
            <p:nvPr/>
          </p:nvCxnSpPr>
          <p:spPr>
            <a:xfrm rot="10800000">
              <a:off x="2648738" y="3381740"/>
              <a:ext cx="1112594" cy="311542"/>
            </a:xfrm>
            <a:prstGeom prst="bentConnector2">
              <a:avLst/>
            </a:prstGeom>
            <a:ln w="19050">
              <a:solidFill>
                <a:schemeClr val="bg2">
                  <a:lumMod val="50000"/>
                </a:schemeClr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hape 248"/>
            <p:cNvCxnSpPr>
              <a:stCxn id="26690" idx="4"/>
              <a:endCxn id="218" idx="2"/>
            </p:cNvCxnSpPr>
            <p:nvPr/>
          </p:nvCxnSpPr>
          <p:spPr>
            <a:xfrm flipV="1">
              <a:off x="5236598" y="3381740"/>
              <a:ext cx="1719550" cy="311542"/>
            </a:xfrm>
            <a:prstGeom prst="bentConnector2">
              <a:avLst/>
            </a:prstGeom>
            <a:ln w="19050">
              <a:solidFill>
                <a:schemeClr val="bg2">
                  <a:lumMod val="50000"/>
                </a:schemeClr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0" name="AutoShape 6"/>
            <p:cNvSpPr>
              <a:spLocks noChangeArrowheads="1"/>
            </p:cNvSpPr>
            <p:nvPr/>
          </p:nvSpPr>
          <p:spPr bwMode="auto">
            <a:xfrm>
              <a:off x="8184795" y="1375521"/>
              <a:ext cx="851701" cy="313472"/>
            </a:xfrm>
            <a:prstGeom prst="parallelogram">
              <a:avLst>
                <a:gd name="adj" fmla="val 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rgbClr val="9999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/>
              <a:r>
                <a:rPr lang="pt-BR" sz="1000" b="1" dirty="0" smtClean="0">
                  <a:solidFill>
                    <a:schemeClr val="bg2">
                      <a:lumMod val="25000"/>
                    </a:schemeClr>
                  </a:solidFill>
                  <a:latin typeface="+mn-lt"/>
                </a:rPr>
                <a:t>External</a:t>
              </a:r>
            </a:p>
            <a:p>
              <a:pPr algn="ctr"/>
              <a:r>
                <a:rPr lang="pt-BR" sz="1000" b="1" dirty="0" err="1" smtClean="0">
                  <a:solidFill>
                    <a:schemeClr val="bg2">
                      <a:lumMod val="25000"/>
                    </a:schemeClr>
                  </a:solidFill>
                  <a:latin typeface="+mn-lt"/>
                </a:rPr>
                <a:t>requests</a:t>
              </a:r>
              <a:endParaRPr lang="pt-BR" sz="1000" b="1" dirty="0">
                <a:solidFill>
                  <a:schemeClr val="bg2">
                    <a:lumMod val="25000"/>
                  </a:schemeClr>
                </a:solidFill>
                <a:latin typeface="+mn-lt"/>
              </a:endParaRPr>
            </a:p>
          </p:txBody>
        </p:sp>
        <p:sp>
          <p:nvSpPr>
            <p:cNvPr id="257" name="Right Arrow 256"/>
            <p:cNvSpPr/>
            <p:nvPr/>
          </p:nvSpPr>
          <p:spPr>
            <a:xfrm rot="10800000">
              <a:off x="8184795" y="1877076"/>
              <a:ext cx="786186" cy="564249"/>
            </a:xfrm>
            <a:prstGeom prst="rightArrow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8" name="Right Arrow 257"/>
            <p:cNvSpPr/>
            <p:nvPr/>
          </p:nvSpPr>
          <p:spPr>
            <a:xfrm rot="10800000">
              <a:off x="8184795" y="2566714"/>
              <a:ext cx="786186" cy="564249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9" name="Right Arrow 258"/>
            <p:cNvSpPr/>
            <p:nvPr/>
          </p:nvSpPr>
          <p:spPr>
            <a:xfrm rot="10800000">
              <a:off x="8184795" y="3256351"/>
              <a:ext cx="786186" cy="564249"/>
            </a:xfrm>
            <a:prstGeom prst="rightArrow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656" name="AutoShape 32"/>
            <p:cNvSpPr>
              <a:spLocks noChangeArrowheads="1"/>
            </p:cNvSpPr>
            <p:nvPr/>
          </p:nvSpPr>
          <p:spPr bwMode="auto">
            <a:xfrm>
              <a:off x="7857556" y="5199876"/>
              <a:ext cx="589301" cy="251555"/>
            </a:xfrm>
            <a:prstGeom prst="can">
              <a:avLst>
                <a:gd name="adj" fmla="val 25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lang="pt-BR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6654" name="AutoShape 30"/>
            <p:cNvSpPr>
              <a:spLocks noChangeArrowheads="1"/>
            </p:cNvSpPr>
            <p:nvPr/>
          </p:nvSpPr>
          <p:spPr bwMode="auto">
            <a:xfrm>
              <a:off x="7857556" y="5512570"/>
              <a:ext cx="589301" cy="251555"/>
            </a:xfrm>
            <a:prstGeom prst="can">
              <a:avLst>
                <a:gd name="adj" fmla="val 25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lang="pt-BR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6657" name="AutoShape 33"/>
            <p:cNvSpPr>
              <a:spLocks noChangeArrowheads="1"/>
            </p:cNvSpPr>
            <p:nvPr/>
          </p:nvSpPr>
          <p:spPr bwMode="auto">
            <a:xfrm>
              <a:off x="7857556" y="5826042"/>
              <a:ext cx="589301" cy="251555"/>
            </a:xfrm>
            <a:prstGeom prst="can">
              <a:avLst>
                <a:gd name="adj" fmla="val 25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lang="pt-BR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1" name="AutoShape 47"/>
            <p:cNvSpPr>
              <a:spLocks noChangeArrowheads="1"/>
            </p:cNvSpPr>
            <p:nvPr/>
          </p:nvSpPr>
          <p:spPr bwMode="auto">
            <a:xfrm>
              <a:off x="2118372" y="2190548"/>
              <a:ext cx="1021731" cy="211783"/>
            </a:xfrm>
            <a:prstGeom prst="roundRect">
              <a:avLst>
                <a:gd name="adj" fmla="val 16667"/>
              </a:avLst>
            </a:prstGeom>
            <a:solidFill>
              <a:schemeClr val="bg2">
                <a:lumMod val="50000"/>
              </a:schemeClr>
            </a:solidFill>
            <a:ln w="9525">
              <a:solidFill>
                <a:srgbClr val="999900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/>
              <a:r>
                <a:rPr lang="pt-BR" sz="1000" b="1" dirty="0" smtClean="0">
                  <a:solidFill>
                    <a:schemeClr val="bg1"/>
                  </a:solidFill>
                  <a:latin typeface="+mn-lt"/>
                </a:rPr>
                <a:t>collection profile </a:t>
              </a:r>
              <a:endParaRPr lang="pt-BR" sz="1000" b="1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62" name="AutoShape 46"/>
            <p:cNvSpPr>
              <a:spLocks noChangeArrowheads="1"/>
            </p:cNvSpPr>
            <p:nvPr/>
          </p:nvSpPr>
          <p:spPr bwMode="auto">
            <a:xfrm>
              <a:off x="5651060" y="5791136"/>
              <a:ext cx="1440032" cy="626943"/>
            </a:xfrm>
            <a:prstGeom prst="can">
              <a:avLst>
                <a:gd name="adj" fmla="val 25000"/>
              </a:avLst>
            </a:prstGeom>
            <a:solidFill>
              <a:schemeClr val="bg2">
                <a:lumMod val="75000"/>
              </a:schemeClr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/>
              <a:endParaRPr lang="pt-BR" sz="1200" b="1" smtClean="0">
                <a:solidFill>
                  <a:schemeClr val="bg2">
                    <a:lumMod val="25000"/>
                  </a:schemeClr>
                </a:solidFill>
                <a:latin typeface="+mn-lt"/>
              </a:endParaRPr>
            </a:p>
            <a:p>
              <a:pPr algn="ctr"/>
              <a:r>
                <a:rPr lang="pt-BR" sz="1200" b="1" smtClean="0">
                  <a:solidFill>
                    <a:schemeClr val="bg2">
                      <a:lumMod val="25000"/>
                    </a:schemeClr>
                  </a:solidFill>
                  <a:latin typeface="+mn-lt"/>
                </a:rPr>
                <a:t>Cache nodes</a:t>
              </a:r>
            </a:p>
            <a:p>
              <a:pPr algn="ctr"/>
              <a:endParaRPr lang="pt-BR" sz="1200" b="1">
                <a:solidFill>
                  <a:schemeClr val="bg2">
                    <a:lumMod val="25000"/>
                  </a:schemeClr>
                </a:solidFill>
                <a:latin typeface="+mn-lt"/>
              </a:endParaRPr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4860032" y="713241"/>
            <a:ext cx="40324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 </a:t>
            </a:r>
            <a:r>
              <a:rPr lang="en-US" sz="10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speciesLink</a:t>
            </a:r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and </a:t>
            </a:r>
            <a:r>
              <a:rPr lang="en-US" sz="10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inct</a:t>
            </a:r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-virtual herbarium of flora and fungi</a:t>
            </a:r>
            <a:endParaRPr lang="pt-BR" sz="10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07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30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53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77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666304" y="661366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219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000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443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889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005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335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112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2782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2559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228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3448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894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671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4341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4117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010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4787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5233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5457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4564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0018" name="Picture 2"/>
          <p:cNvPicPr>
            <a:picLocks noChangeAspect="1" noChangeArrowheads="1"/>
          </p:cNvPicPr>
          <p:nvPr/>
        </p:nvPicPr>
        <p:blipFill>
          <a:blip r:embed="rId2" cstate="print"/>
          <a:srcRect l="4624" t="15021" r="3705" b="8900"/>
          <a:stretch>
            <a:fillRect/>
          </a:stretch>
        </p:blipFill>
        <p:spPr bwMode="auto">
          <a:xfrm>
            <a:off x="3464653" y="1543574"/>
            <a:ext cx="5318620" cy="4823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95536" y="1545754"/>
            <a:ext cx="1731884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latin typeface="+mn-lt"/>
              </a:rPr>
              <a:t>24 Brazilian States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(out of 27) </a:t>
            </a:r>
          </a:p>
          <a:p>
            <a:r>
              <a:rPr lang="en-US" dirty="0" smtClean="0">
                <a:solidFill>
                  <a:srgbClr val="CC6633"/>
                </a:solidFill>
                <a:latin typeface="+mn-lt"/>
              </a:rPr>
              <a:t>represented</a:t>
            </a:r>
          </a:p>
          <a:p>
            <a:endParaRPr lang="en-US" dirty="0" smtClean="0">
              <a:solidFill>
                <a:srgbClr val="CC6633"/>
              </a:solidFill>
              <a:latin typeface="+mn-lt"/>
            </a:endParaRPr>
          </a:p>
          <a:p>
            <a:endParaRPr lang="en-US" dirty="0" smtClean="0">
              <a:solidFill>
                <a:srgbClr val="CC6633"/>
              </a:solidFill>
              <a:latin typeface="+mn-lt"/>
            </a:endParaRPr>
          </a:p>
          <a:p>
            <a:endParaRPr lang="en-US" dirty="0" smtClean="0">
              <a:solidFill>
                <a:srgbClr val="CC6633"/>
              </a:solidFill>
              <a:latin typeface="+mn-lt"/>
            </a:endParaRPr>
          </a:p>
          <a:p>
            <a:endParaRPr lang="pt-BR" dirty="0" smtClean="0">
              <a:solidFill>
                <a:srgbClr val="CC6633"/>
              </a:solidFill>
              <a:latin typeface="+mn-lt"/>
            </a:endParaRPr>
          </a:p>
          <a:p>
            <a:r>
              <a:rPr lang="pt-BR" dirty="0" smtClean="0">
                <a:solidFill>
                  <a:srgbClr val="CC6633"/>
                </a:solidFill>
                <a:latin typeface="+mn-lt"/>
              </a:rPr>
              <a:t>Data Repatriation</a:t>
            </a:r>
          </a:p>
          <a:p>
            <a:endParaRPr lang="pt-BR" dirty="0" smtClean="0">
              <a:latin typeface="+mn-lt"/>
            </a:endParaRPr>
          </a:p>
          <a:p>
            <a:r>
              <a:rPr lang="pt-BR" dirty="0" smtClean="0">
                <a:solidFill>
                  <a:srgbClr val="688E23"/>
                </a:solidFill>
                <a:latin typeface="+mn-lt"/>
              </a:rPr>
              <a:t> NYBG</a:t>
            </a:r>
          </a:p>
          <a:p>
            <a:r>
              <a:rPr lang="pt-BR" dirty="0" smtClean="0">
                <a:solidFill>
                  <a:srgbClr val="688E23"/>
                </a:solidFill>
                <a:latin typeface="+mn-lt"/>
              </a:rPr>
              <a:t> MOBOT</a:t>
            </a:r>
          </a:p>
          <a:p>
            <a:r>
              <a:rPr lang="pt-BR" dirty="0" smtClean="0">
                <a:solidFill>
                  <a:srgbClr val="688E23"/>
                </a:solidFill>
                <a:latin typeface="+mn-lt"/>
              </a:rPr>
              <a:t> </a:t>
            </a:r>
            <a:r>
              <a:rPr lang="pt-BR" dirty="0" err="1" smtClean="0">
                <a:solidFill>
                  <a:srgbClr val="688E23"/>
                </a:solidFill>
                <a:latin typeface="+mn-lt"/>
              </a:rPr>
              <a:t>Smithsonian</a:t>
            </a:r>
            <a:endParaRPr lang="pt-BR" dirty="0" smtClean="0">
              <a:solidFill>
                <a:srgbClr val="688E23"/>
              </a:solidFill>
              <a:latin typeface="+mn-lt"/>
            </a:endParaRPr>
          </a:p>
          <a:p>
            <a:r>
              <a:rPr lang="pt-BR" dirty="0" smtClean="0">
                <a:solidFill>
                  <a:srgbClr val="688E23"/>
                </a:solidFill>
                <a:latin typeface="+mn-lt"/>
              </a:rPr>
              <a:t> MVZ Berkeley</a:t>
            </a:r>
          </a:p>
          <a:p>
            <a:r>
              <a:rPr lang="pt-BR" dirty="0" smtClean="0">
                <a:solidFill>
                  <a:srgbClr val="688E23"/>
                </a:solidFill>
                <a:latin typeface="+mn-lt"/>
              </a:rPr>
              <a:t> MNHN Paris</a:t>
            </a:r>
            <a:endParaRPr lang="pt-BR" dirty="0">
              <a:solidFill>
                <a:srgbClr val="688E23"/>
              </a:solidFill>
              <a:latin typeface="+mn-lt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779713" y="179348"/>
            <a:ext cx="51847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800" i="1" dirty="0" smtClean="0">
                <a:solidFill>
                  <a:srgbClr val="688E23"/>
                </a:solidFill>
                <a:latin typeface="Calibri" pitchFamily="34" charset="0"/>
                <a:cs typeface="Times New Roman" pitchFamily="18" charset="0"/>
              </a:rPr>
              <a:t>geographic scope</a:t>
            </a:r>
            <a:endParaRPr lang="pt-BR" sz="1800" i="1" dirty="0">
              <a:solidFill>
                <a:srgbClr val="688E23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60032" y="713241"/>
            <a:ext cx="40324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 </a:t>
            </a:r>
            <a:r>
              <a:rPr lang="en-US" sz="10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speciesLink</a:t>
            </a:r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and </a:t>
            </a:r>
            <a:r>
              <a:rPr lang="en-US" sz="10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inct</a:t>
            </a:r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-virtual herbarium of flora and fungi</a:t>
            </a:r>
            <a:endParaRPr lang="pt-BR" sz="10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0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3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7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66304" y="661366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19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0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43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89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05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35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12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82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59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28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48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94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71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41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17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10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787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233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676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457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564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10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l="2178" t="13284" r="31195" b="8269"/>
          <a:stretch>
            <a:fillRect/>
          </a:stretch>
        </p:blipFill>
        <p:spPr bwMode="auto">
          <a:xfrm>
            <a:off x="1899387" y="1124744"/>
            <a:ext cx="6993093" cy="50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779912" y="179348"/>
            <a:ext cx="51847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800" i="1" dirty="0" smtClean="0">
                <a:solidFill>
                  <a:srgbClr val="688E23"/>
                </a:solidFill>
                <a:latin typeface="Calibri" pitchFamily="34" charset="0"/>
                <a:cs typeface="Times New Roman" pitchFamily="18" charset="0"/>
              </a:rPr>
              <a:t>content growth</a:t>
            </a:r>
            <a:endParaRPr lang="pt-BR" sz="1800" i="1" dirty="0">
              <a:solidFill>
                <a:srgbClr val="688E23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79712" y="6381328"/>
            <a:ext cx="6264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225 collections connected, &gt; 4.7 Million records in 10 years</a:t>
            </a:r>
            <a:endParaRPr lang="pt-B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60032" y="713241"/>
            <a:ext cx="40324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 </a:t>
            </a:r>
            <a:r>
              <a:rPr lang="en-US" sz="10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speciesLink</a:t>
            </a:r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and </a:t>
            </a:r>
            <a:r>
              <a:rPr lang="en-US" sz="10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inct</a:t>
            </a:r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-virtual herbarium of flora and fungi</a:t>
            </a:r>
            <a:endParaRPr lang="pt-BR" sz="10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0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3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7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66304" y="661366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19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0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43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89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05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35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12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82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59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28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48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94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71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41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17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10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787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233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899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676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457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564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779912" y="179348"/>
            <a:ext cx="51847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800" i="1" dirty="0" smtClean="0">
                <a:solidFill>
                  <a:srgbClr val="688E23"/>
                </a:solidFill>
                <a:latin typeface="Calibri" pitchFamily="34" charset="0"/>
                <a:cs typeface="Times New Roman" pitchFamily="18" charset="0"/>
              </a:rPr>
              <a:t>search interface </a:t>
            </a:r>
            <a:r>
              <a:rPr lang="en-US" sz="1800" i="1" dirty="0" smtClean="0">
                <a:solidFill>
                  <a:srgbClr val="CC6633"/>
                </a:solidFill>
                <a:latin typeface="Calibri" pitchFamily="34" charset="0"/>
                <a:cs typeface="Times New Roman" pitchFamily="18" charset="0"/>
              </a:rPr>
              <a:t>•</a:t>
            </a:r>
            <a:r>
              <a:rPr lang="en-US" sz="1800" i="1" dirty="0" smtClean="0">
                <a:solidFill>
                  <a:srgbClr val="688E23"/>
                </a:solidFill>
                <a:latin typeface="Calibri" pitchFamily="34" charset="0"/>
                <a:cs typeface="Times New Roman" pitchFamily="18" charset="0"/>
              </a:rPr>
              <a:t> where to search</a:t>
            </a:r>
            <a:endParaRPr lang="pt-BR" sz="1800" i="1" dirty="0">
              <a:solidFill>
                <a:srgbClr val="688E23"/>
              </a:solidFill>
              <a:latin typeface="Calibri" pitchFamily="34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589" t="14124" r="1125" b="35361"/>
          <a:stretch>
            <a:fillRect/>
          </a:stretch>
        </p:blipFill>
        <p:spPr bwMode="auto">
          <a:xfrm>
            <a:off x="612480" y="1268760"/>
            <a:ext cx="8280000" cy="4424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860032" y="713241"/>
            <a:ext cx="40324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 </a:t>
            </a:r>
            <a:r>
              <a:rPr lang="en-US" sz="10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speciesLink</a:t>
            </a:r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and </a:t>
            </a:r>
            <a:r>
              <a:rPr lang="en-US" sz="10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inct</a:t>
            </a:r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-virtual herbarium of flora and fungi</a:t>
            </a:r>
            <a:endParaRPr lang="pt-BR" sz="10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0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3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7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66304" y="661366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19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00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43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89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05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35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12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82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59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28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48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94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671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341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17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10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87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233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123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899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676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457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564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3091" name="Picture 3"/>
          <p:cNvPicPr>
            <a:picLocks noChangeAspect="1" noChangeArrowheads="1"/>
          </p:cNvPicPr>
          <p:nvPr/>
        </p:nvPicPr>
        <p:blipFill>
          <a:blip r:embed="rId2" cstate="print"/>
          <a:srcRect l="251" t="402"/>
          <a:stretch>
            <a:fillRect/>
          </a:stretch>
        </p:blipFill>
        <p:spPr bwMode="auto">
          <a:xfrm>
            <a:off x="990600" y="1285875"/>
            <a:ext cx="7541000" cy="4235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779912" y="179348"/>
            <a:ext cx="51847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800" i="1" dirty="0" smtClean="0">
                <a:solidFill>
                  <a:srgbClr val="688E23"/>
                </a:solidFill>
                <a:latin typeface="Calibri" pitchFamily="34" charset="0"/>
                <a:cs typeface="Times New Roman" pitchFamily="18" charset="0"/>
              </a:rPr>
              <a:t>search interface </a:t>
            </a:r>
            <a:r>
              <a:rPr lang="en-US" sz="1800" i="1" dirty="0" smtClean="0">
                <a:solidFill>
                  <a:srgbClr val="CC6633"/>
                </a:solidFill>
                <a:latin typeface="Calibri" pitchFamily="34" charset="0"/>
                <a:cs typeface="Times New Roman" pitchFamily="18" charset="0"/>
              </a:rPr>
              <a:t>•</a:t>
            </a:r>
            <a:r>
              <a:rPr lang="en-US" sz="1800" i="1" dirty="0" smtClean="0">
                <a:solidFill>
                  <a:srgbClr val="688E23"/>
                </a:solidFill>
                <a:latin typeface="Calibri" pitchFamily="34" charset="0"/>
                <a:cs typeface="Times New Roman" pitchFamily="18" charset="0"/>
              </a:rPr>
              <a:t> what to search</a:t>
            </a:r>
            <a:endParaRPr lang="pt-BR" sz="1800" i="1" dirty="0">
              <a:solidFill>
                <a:srgbClr val="688E23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60032" y="713241"/>
            <a:ext cx="40324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 </a:t>
            </a:r>
            <a:r>
              <a:rPr lang="en-US" sz="10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speciesLink</a:t>
            </a:r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and </a:t>
            </a:r>
            <a:r>
              <a:rPr lang="en-US" sz="10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inct</a:t>
            </a:r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-virtual herbarium of flora and fungi</a:t>
            </a:r>
            <a:endParaRPr lang="pt-BR" sz="10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0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3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7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66304" y="661366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19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00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43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89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05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35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12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82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59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28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48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94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671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341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17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10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87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233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123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346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899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676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457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564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13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779713" y="188913"/>
            <a:ext cx="51847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800" i="1" dirty="0" smtClean="0">
                <a:solidFill>
                  <a:srgbClr val="688E23"/>
                </a:solidFill>
                <a:latin typeface="Calibri" pitchFamily="34" charset="0"/>
                <a:cs typeface="Times New Roman" pitchFamily="18" charset="0"/>
              </a:rPr>
              <a:t>agenda</a:t>
            </a:r>
            <a:endParaRPr lang="pt-BR" sz="1800" i="1" dirty="0">
              <a:solidFill>
                <a:srgbClr val="688E23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9" name="Freeform 8"/>
          <p:cNvSpPr/>
          <p:nvPr/>
        </p:nvSpPr>
        <p:spPr>
          <a:xfrm rot="21600000">
            <a:off x="3553509" y="3300759"/>
            <a:ext cx="2032001" cy="2032001"/>
          </a:xfrm>
          <a:custGeom>
            <a:avLst/>
            <a:gdLst>
              <a:gd name="connsiteX0" fmla="*/ 0 w 2032000"/>
              <a:gd name="connsiteY0" fmla="*/ 2032000 h 2032000"/>
              <a:gd name="connsiteX1" fmla="*/ 1016000 w 2032000"/>
              <a:gd name="connsiteY1" fmla="*/ 0 h 2032000"/>
              <a:gd name="connsiteX2" fmla="*/ 2032000 w 2032000"/>
              <a:gd name="connsiteY2" fmla="*/ 2032000 h 2032000"/>
              <a:gd name="connsiteX3" fmla="*/ 0 w 2032000"/>
              <a:gd name="connsiteY3" fmla="*/ 2032000 h 20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2000" h="2032000">
                <a:moveTo>
                  <a:pt x="2032000" y="0"/>
                </a:moveTo>
                <a:lnTo>
                  <a:pt x="1016000" y="2032000"/>
                </a:lnTo>
                <a:lnTo>
                  <a:pt x="0" y="0"/>
                </a:lnTo>
                <a:lnTo>
                  <a:pt x="203200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shade val="80000"/>
              <a:hueOff val="145939"/>
              <a:satOff val="-954"/>
              <a:lumOff val="16369"/>
              <a:alphaOff val="0"/>
            </a:schemeClr>
          </a:fillRef>
          <a:effectRef idx="2">
            <a:schemeClr val="accent3">
              <a:shade val="80000"/>
              <a:hueOff val="145939"/>
              <a:satOff val="-954"/>
              <a:lumOff val="1636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3720" tIns="45721" rIns="553720" bIns="1061720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kern="12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The </a:t>
            </a:r>
            <a:r>
              <a:rPr lang="en-US" sz="12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O</a:t>
            </a:r>
            <a:r>
              <a:rPr lang="en-US" sz="1200" b="1" kern="12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penBio</a:t>
            </a:r>
            <a:r>
              <a:rPr lang="en-US" sz="1200" b="1" kern="12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project</a:t>
            </a:r>
            <a:endParaRPr lang="pt-BR" sz="1200" b="1" kern="12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30" name="Picture 1" descr=":::::::private:var:folders:TF:TF5XjzM8ETyIpxk7N69DPU+++TQ:-Tmp-:com.apple.mail.drag-T0x100520c20.tmp.KnHzu6:OpenBio-Logo_final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5589240"/>
            <a:ext cx="1872208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Freeform 14"/>
          <p:cNvSpPr/>
          <p:nvPr/>
        </p:nvSpPr>
        <p:spPr>
          <a:xfrm>
            <a:off x="3553509" y="1268760"/>
            <a:ext cx="2032000" cy="2032000"/>
          </a:xfrm>
          <a:custGeom>
            <a:avLst/>
            <a:gdLst>
              <a:gd name="connsiteX0" fmla="*/ 0 w 2032000"/>
              <a:gd name="connsiteY0" fmla="*/ 2032000 h 2032000"/>
              <a:gd name="connsiteX1" fmla="*/ 1016000 w 2032000"/>
              <a:gd name="connsiteY1" fmla="*/ 0 h 2032000"/>
              <a:gd name="connsiteX2" fmla="*/ 2032000 w 2032000"/>
              <a:gd name="connsiteY2" fmla="*/ 2032000 h 2032000"/>
              <a:gd name="connsiteX3" fmla="*/ 0 w 2032000"/>
              <a:gd name="connsiteY3" fmla="*/ 2032000 h 20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2000" h="2032000">
                <a:moveTo>
                  <a:pt x="0" y="2032000"/>
                </a:moveTo>
                <a:lnTo>
                  <a:pt x="1016000" y="0"/>
                </a:lnTo>
                <a:lnTo>
                  <a:pt x="2032000" y="2032000"/>
                </a:lnTo>
                <a:lnTo>
                  <a:pt x="0" y="2032000"/>
                </a:lnTo>
                <a:close/>
              </a:path>
            </a:pathLst>
          </a:custGeom>
          <a:noFill/>
          <a:ln>
            <a:solidFill>
              <a:srgbClr val="688E23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shade val="80000"/>
              <a:hueOff val="0"/>
              <a:satOff val="0"/>
              <a:lumOff val="0"/>
              <a:alphaOff val="0"/>
            </a:schemeClr>
          </a:fillRef>
          <a:effectRef idx="2">
            <a:schemeClr val="accent3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9910" tIns="1057910" rIns="549910" bIns="41910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i="1" kern="1200" dirty="0" err="1" smtClean="0">
                <a:solidFill>
                  <a:schemeClr val="bg1"/>
                </a:solidFill>
                <a:cs typeface="Arial" pitchFamily="34" charset="0"/>
              </a:rPr>
              <a:t>species</a:t>
            </a:r>
            <a:r>
              <a:rPr lang="en-US" sz="1100" b="1" kern="1200" dirty="0" err="1" smtClean="0">
                <a:solidFill>
                  <a:schemeClr val="bg1"/>
                </a:solidFill>
                <a:cs typeface="Arial" pitchFamily="34" charset="0"/>
              </a:rPr>
              <a:t>Link</a:t>
            </a:r>
            <a:endParaRPr lang="en-US" sz="1100" b="1" kern="1200" dirty="0" smtClean="0">
              <a:solidFill>
                <a:schemeClr val="bg1"/>
              </a:solidFill>
              <a:cs typeface="Arial" pitchFamily="34" charset="0"/>
            </a:endParaRPr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kern="1200" dirty="0" smtClean="0">
                <a:solidFill>
                  <a:schemeClr val="bg1"/>
                </a:solidFill>
                <a:cs typeface="Arial" pitchFamily="34" charset="0"/>
              </a:rPr>
              <a:t> INCT-HVFF</a:t>
            </a:r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kern="1200" dirty="0" smtClean="0">
                <a:solidFill>
                  <a:schemeClr val="bg1"/>
                </a:solidFill>
                <a:cs typeface="Arial" pitchFamily="34" charset="0"/>
              </a:rPr>
              <a:t>networks</a:t>
            </a:r>
            <a:endParaRPr lang="pt-BR" sz="1100" b="1" kern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2537509" y="3300760"/>
            <a:ext cx="2032000" cy="2032000"/>
          </a:xfrm>
          <a:custGeom>
            <a:avLst/>
            <a:gdLst>
              <a:gd name="connsiteX0" fmla="*/ 0 w 2032000"/>
              <a:gd name="connsiteY0" fmla="*/ 2032000 h 2032000"/>
              <a:gd name="connsiteX1" fmla="*/ 1016000 w 2032000"/>
              <a:gd name="connsiteY1" fmla="*/ 0 h 2032000"/>
              <a:gd name="connsiteX2" fmla="*/ 2032000 w 2032000"/>
              <a:gd name="connsiteY2" fmla="*/ 2032000 h 2032000"/>
              <a:gd name="connsiteX3" fmla="*/ 0 w 2032000"/>
              <a:gd name="connsiteY3" fmla="*/ 2032000 h 20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2000" h="2032000">
                <a:moveTo>
                  <a:pt x="0" y="2032000"/>
                </a:moveTo>
                <a:lnTo>
                  <a:pt x="1016000" y="0"/>
                </a:lnTo>
                <a:lnTo>
                  <a:pt x="2032000" y="2032000"/>
                </a:lnTo>
                <a:lnTo>
                  <a:pt x="0" y="2032000"/>
                </a:lnTo>
                <a:close/>
              </a:path>
            </a:pathLst>
          </a:custGeom>
          <a:noFill/>
          <a:ln>
            <a:solidFill>
              <a:srgbClr val="688E23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shade val="80000"/>
              <a:hueOff val="72970"/>
              <a:satOff val="-477"/>
              <a:lumOff val="8185"/>
              <a:alphaOff val="0"/>
            </a:schemeClr>
          </a:fillRef>
          <a:effectRef idx="2">
            <a:schemeClr val="accent3">
              <a:shade val="80000"/>
              <a:hueOff val="72970"/>
              <a:satOff val="-477"/>
              <a:lumOff val="818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3720" tIns="1061720" rIns="553720" bIns="45720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kern="1200" dirty="0" smtClean="0">
                <a:solidFill>
                  <a:schemeClr val="bg1"/>
                </a:solidFill>
                <a:cs typeface="Arial" pitchFamily="34" charset="0"/>
              </a:rPr>
              <a:t>The List of Brazilian Flora and Fungi</a:t>
            </a:r>
            <a:endParaRPr lang="pt-BR" sz="1200" b="1" kern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4569509" y="3300760"/>
            <a:ext cx="2032000" cy="2032000"/>
          </a:xfrm>
          <a:custGeom>
            <a:avLst/>
            <a:gdLst>
              <a:gd name="connsiteX0" fmla="*/ 0 w 2032000"/>
              <a:gd name="connsiteY0" fmla="*/ 2032000 h 2032000"/>
              <a:gd name="connsiteX1" fmla="*/ 1016000 w 2032000"/>
              <a:gd name="connsiteY1" fmla="*/ 0 h 2032000"/>
              <a:gd name="connsiteX2" fmla="*/ 2032000 w 2032000"/>
              <a:gd name="connsiteY2" fmla="*/ 2032000 h 2032000"/>
              <a:gd name="connsiteX3" fmla="*/ 0 w 2032000"/>
              <a:gd name="connsiteY3" fmla="*/ 2032000 h 20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2000" h="2032000">
                <a:moveTo>
                  <a:pt x="0" y="2032000"/>
                </a:moveTo>
                <a:lnTo>
                  <a:pt x="1016000" y="0"/>
                </a:lnTo>
                <a:lnTo>
                  <a:pt x="2032000" y="2032000"/>
                </a:lnTo>
                <a:lnTo>
                  <a:pt x="0" y="2032000"/>
                </a:lnTo>
                <a:close/>
              </a:path>
            </a:pathLst>
          </a:custGeom>
          <a:noFill/>
          <a:ln>
            <a:solidFill>
              <a:srgbClr val="688E23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shade val="80000"/>
              <a:hueOff val="218909"/>
              <a:satOff val="-1431"/>
              <a:lumOff val="24554"/>
              <a:alphaOff val="0"/>
            </a:schemeClr>
          </a:fillRef>
          <a:effectRef idx="2">
            <a:schemeClr val="accent3">
              <a:shade val="80000"/>
              <a:hueOff val="218909"/>
              <a:satOff val="-1431"/>
              <a:lumOff val="2455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3720" tIns="1061720" rIns="553720" bIns="45720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kern="1200" dirty="0" smtClean="0">
                <a:solidFill>
                  <a:schemeClr val="bg1"/>
                </a:solidFill>
                <a:cs typeface="Arial" pitchFamily="34" charset="0"/>
              </a:rPr>
              <a:t>The </a:t>
            </a:r>
            <a:r>
              <a:rPr lang="en-US" sz="1100" b="1" kern="1200" dirty="0" err="1" smtClean="0">
                <a:solidFill>
                  <a:schemeClr val="bg1"/>
                </a:solidFill>
                <a:cs typeface="Arial" pitchFamily="34" charset="0"/>
              </a:rPr>
              <a:t>openModeller</a:t>
            </a:r>
            <a:r>
              <a:rPr lang="en-US" sz="1200" b="1" kern="1200" dirty="0" smtClean="0">
                <a:solidFill>
                  <a:schemeClr val="bg1"/>
                </a:solidFill>
                <a:cs typeface="Arial" pitchFamily="34" charset="0"/>
              </a:rPr>
              <a:t> framework</a:t>
            </a:r>
            <a:endParaRPr lang="pt-BR" sz="1200" b="1" kern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0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3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5" grpId="0" animBg="1"/>
      <p:bldP spid="16" grpId="0" animBg="1"/>
      <p:bldP spid="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4114" name="Picture 2"/>
          <p:cNvPicPr>
            <a:picLocks noChangeAspect="1" noChangeArrowheads="1"/>
          </p:cNvPicPr>
          <p:nvPr/>
        </p:nvPicPr>
        <p:blipFill>
          <a:blip r:embed="rId2" cstate="print"/>
          <a:srcRect l="251" t="403" r="1097"/>
          <a:stretch>
            <a:fillRect/>
          </a:stretch>
        </p:blipFill>
        <p:spPr bwMode="auto">
          <a:xfrm>
            <a:off x="990600" y="1285875"/>
            <a:ext cx="7458075" cy="4235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779912" y="179348"/>
            <a:ext cx="51847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800" i="1" dirty="0" smtClean="0">
                <a:solidFill>
                  <a:srgbClr val="688E23"/>
                </a:solidFill>
                <a:latin typeface="Calibri" pitchFamily="34" charset="0"/>
                <a:cs typeface="Times New Roman" pitchFamily="18" charset="0"/>
              </a:rPr>
              <a:t>search interface </a:t>
            </a:r>
            <a:r>
              <a:rPr lang="en-US" sz="1800" i="1" dirty="0" smtClean="0">
                <a:solidFill>
                  <a:srgbClr val="CC6633"/>
                </a:solidFill>
                <a:latin typeface="Calibri" pitchFamily="34" charset="0"/>
                <a:cs typeface="Times New Roman" pitchFamily="18" charset="0"/>
              </a:rPr>
              <a:t>•</a:t>
            </a:r>
            <a:r>
              <a:rPr lang="en-US" sz="1800" i="1" dirty="0" smtClean="0">
                <a:solidFill>
                  <a:srgbClr val="688E23"/>
                </a:solidFill>
                <a:latin typeface="Calibri" pitchFamily="34" charset="0"/>
                <a:cs typeface="Times New Roman" pitchFamily="18" charset="0"/>
              </a:rPr>
              <a:t> results summary</a:t>
            </a:r>
            <a:endParaRPr lang="pt-BR" sz="1800" i="1" dirty="0">
              <a:solidFill>
                <a:srgbClr val="688E23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60032" y="713241"/>
            <a:ext cx="40324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 </a:t>
            </a:r>
            <a:r>
              <a:rPr lang="en-US" sz="10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speciesLink</a:t>
            </a:r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and </a:t>
            </a:r>
            <a:r>
              <a:rPr lang="en-US" sz="10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inct</a:t>
            </a:r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-virtual herbarium of flora and fungi</a:t>
            </a:r>
            <a:endParaRPr lang="pt-BR" sz="10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0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3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7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66304" y="661366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19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00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43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89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05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35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12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82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59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28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48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94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671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341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17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10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87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233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123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569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346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899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676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457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564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1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7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000" y="1267200"/>
            <a:ext cx="6480000" cy="4040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268760"/>
            <a:ext cx="6480000" cy="4040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1268760"/>
            <a:ext cx="1884981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5184000"/>
            <a:ext cx="1777053" cy="165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89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59168" y="5184000"/>
            <a:ext cx="1324800" cy="165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896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6056" y="5184000"/>
            <a:ext cx="1274424" cy="165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3779912" y="179348"/>
            <a:ext cx="51847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800" i="1" dirty="0" smtClean="0">
                <a:solidFill>
                  <a:srgbClr val="688E23"/>
                </a:solidFill>
                <a:latin typeface="Calibri" pitchFamily="34" charset="0"/>
                <a:cs typeface="Times New Roman" pitchFamily="18" charset="0"/>
              </a:rPr>
              <a:t>search results </a:t>
            </a:r>
            <a:r>
              <a:rPr lang="en-US" sz="1800" i="1" dirty="0" smtClean="0">
                <a:solidFill>
                  <a:srgbClr val="CC6633"/>
                </a:solidFill>
                <a:latin typeface="Calibri" pitchFamily="34" charset="0"/>
                <a:cs typeface="Times New Roman" pitchFamily="18" charset="0"/>
              </a:rPr>
              <a:t>•</a:t>
            </a:r>
            <a:r>
              <a:rPr lang="en-US" sz="1800" i="1" dirty="0" smtClean="0">
                <a:solidFill>
                  <a:srgbClr val="688E23"/>
                </a:solidFill>
                <a:latin typeface="Calibri" pitchFamily="34" charset="0"/>
                <a:cs typeface="Times New Roman" pitchFamily="18" charset="0"/>
              </a:rPr>
              <a:t> maps</a:t>
            </a:r>
            <a:endParaRPr lang="pt-BR" sz="1800" i="1" dirty="0">
              <a:solidFill>
                <a:srgbClr val="688E23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60032" y="713241"/>
            <a:ext cx="40324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 </a:t>
            </a:r>
            <a:r>
              <a:rPr lang="en-US" sz="10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speciesLink</a:t>
            </a:r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and </a:t>
            </a:r>
            <a:r>
              <a:rPr lang="en-US" sz="10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inct</a:t>
            </a:r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-virtual herbarium of flora and fungi</a:t>
            </a:r>
            <a:endParaRPr lang="pt-BR" sz="10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7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0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3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7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66304" y="661366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19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00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43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89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05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35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12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82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59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28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448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894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671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341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117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010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787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233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792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123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569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346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899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676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457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564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251" t="433" b="6021"/>
          <a:stretch>
            <a:fillRect/>
          </a:stretch>
        </p:blipFill>
        <p:spPr bwMode="auto">
          <a:xfrm>
            <a:off x="990600" y="1149292"/>
            <a:ext cx="7541000" cy="5304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779912" y="179348"/>
            <a:ext cx="51847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800" i="1" dirty="0" smtClean="0">
                <a:solidFill>
                  <a:srgbClr val="688E23"/>
                </a:solidFill>
                <a:latin typeface="Calibri" pitchFamily="34" charset="0"/>
                <a:cs typeface="Times New Roman" pitchFamily="18" charset="0"/>
              </a:rPr>
              <a:t>search results </a:t>
            </a:r>
            <a:r>
              <a:rPr lang="en-US" sz="1800" i="1" dirty="0" smtClean="0">
                <a:solidFill>
                  <a:srgbClr val="CC6633"/>
                </a:solidFill>
                <a:latin typeface="Calibri" pitchFamily="34" charset="0"/>
                <a:cs typeface="Times New Roman" pitchFamily="18" charset="0"/>
              </a:rPr>
              <a:t>•</a:t>
            </a:r>
            <a:r>
              <a:rPr lang="en-US" sz="1800" i="1" dirty="0" smtClean="0">
                <a:solidFill>
                  <a:srgbClr val="688E23"/>
                </a:solidFill>
                <a:latin typeface="Calibri" pitchFamily="34" charset="0"/>
                <a:cs typeface="Times New Roman" pitchFamily="18" charset="0"/>
              </a:rPr>
              <a:t> detailed</a:t>
            </a:r>
            <a:endParaRPr lang="pt-BR" sz="1800" i="1" dirty="0">
              <a:solidFill>
                <a:srgbClr val="688E23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60032" y="713241"/>
            <a:ext cx="40324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 </a:t>
            </a:r>
            <a:r>
              <a:rPr lang="en-US" sz="10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speciesLink</a:t>
            </a:r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and </a:t>
            </a:r>
            <a:r>
              <a:rPr lang="en-US" sz="10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inct</a:t>
            </a:r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-virtual herbarium of flora and fungi</a:t>
            </a:r>
            <a:endParaRPr lang="pt-BR" sz="10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0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3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7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66304" y="661366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19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0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43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89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05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35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12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82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59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28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48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94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71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41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17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10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787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33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15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792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123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569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346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899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676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457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564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 l="288" t="635" r="287"/>
          <a:stretch>
            <a:fillRect/>
          </a:stretch>
        </p:blipFill>
        <p:spPr bwMode="auto">
          <a:xfrm>
            <a:off x="1260432" y="1124744"/>
            <a:ext cx="7200000" cy="5396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779912" y="179348"/>
            <a:ext cx="51847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800" i="1" dirty="0" smtClean="0">
                <a:solidFill>
                  <a:srgbClr val="688E23"/>
                </a:solidFill>
                <a:latin typeface="Calibri" pitchFamily="34" charset="0"/>
                <a:cs typeface="Times New Roman" pitchFamily="18" charset="0"/>
              </a:rPr>
              <a:t>high resolution images integration</a:t>
            </a:r>
            <a:endParaRPr lang="pt-BR" sz="1800" i="1" dirty="0">
              <a:solidFill>
                <a:srgbClr val="688E23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60032" y="713241"/>
            <a:ext cx="40324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 </a:t>
            </a:r>
            <a:r>
              <a:rPr lang="en-US" sz="10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speciesLink</a:t>
            </a:r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and </a:t>
            </a:r>
            <a:r>
              <a:rPr lang="en-US" sz="10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inct</a:t>
            </a:r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-virtual herbarium of flora and fungi</a:t>
            </a:r>
            <a:endParaRPr lang="pt-BR" sz="10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0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3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7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66304" y="661366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19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0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43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89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05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35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12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82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59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28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48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94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71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41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17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10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787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33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239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15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792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123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569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346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899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676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457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564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 l="451" t="329" r="184"/>
          <a:stretch>
            <a:fillRect/>
          </a:stretch>
        </p:blipFill>
        <p:spPr bwMode="auto">
          <a:xfrm>
            <a:off x="972400" y="1124744"/>
            <a:ext cx="7200000" cy="5416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779912" y="179348"/>
            <a:ext cx="51847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800" i="1" dirty="0" smtClean="0">
                <a:solidFill>
                  <a:srgbClr val="688E23"/>
                </a:solidFill>
                <a:latin typeface="Calibri" pitchFamily="34" charset="0"/>
                <a:cs typeface="Times New Roman" pitchFamily="18" charset="0"/>
              </a:rPr>
              <a:t>high resolution images integration</a:t>
            </a:r>
            <a:endParaRPr lang="pt-BR" sz="1800" i="1" dirty="0">
              <a:solidFill>
                <a:srgbClr val="688E23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60032" y="713241"/>
            <a:ext cx="40324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 </a:t>
            </a:r>
            <a:r>
              <a:rPr lang="en-US" sz="10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speciesLink</a:t>
            </a:r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and </a:t>
            </a:r>
            <a:r>
              <a:rPr lang="en-US" sz="10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inct</a:t>
            </a:r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-virtual herbarium of flora and fungi</a:t>
            </a:r>
            <a:endParaRPr lang="pt-BR" sz="10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0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3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7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66304" y="661366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19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00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43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89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05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35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12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82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59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28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48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94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671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341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17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10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87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233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462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239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015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792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123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569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346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899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676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457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564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t="610"/>
          <a:stretch>
            <a:fillRect/>
          </a:stretch>
        </p:blipFill>
        <p:spPr bwMode="auto">
          <a:xfrm>
            <a:off x="971600" y="1157681"/>
            <a:ext cx="7200000" cy="5367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779912" y="179348"/>
            <a:ext cx="51847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800" i="1" dirty="0" smtClean="0">
                <a:solidFill>
                  <a:srgbClr val="688E23"/>
                </a:solidFill>
                <a:latin typeface="Calibri" pitchFamily="34" charset="0"/>
                <a:cs typeface="Times New Roman" pitchFamily="18" charset="0"/>
              </a:rPr>
              <a:t>search results </a:t>
            </a:r>
            <a:r>
              <a:rPr lang="en-US" sz="1800" i="1" dirty="0" smtClean="0">
                <a:solidFill>
                  <a:srgbClr val="CC6633"/>
                </a:solidFill>
                <a:latin typeface="Calibri" pitchFamily="34" charset="0"/>
                <a:cs typeface="Times New Roman" pitchFamily="18" charset="0"/>
              </a:rPr>
              <a:t>•</a:t>
            </a:r>
            <a:r>
              <a:rPr lang="en-US" sz="1800" i="1" dirty="0" smtClean="0">
                <a:solidFill>
                  <a:srgbClr val="688E23"/>
                </a:solidFill>
                <a:latin typeface="Calibri" pitchFamily="34" charset="0"/>
                <a:cs typeface="Times New Roman" pitchFamily="18" charset="0"/>
              </a:rPr>
              <a:t> integration with other systems</a:t>
            </a:r>
            <a:endParaRPr lang="pt-BR" sz="1800" i="1" dirty="0">
              <a:solidFill>
                <a:srgbClr val="688E23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60032" y="713241"/>
            <a:ext cx="40324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 </a:t>
            </a:r>
            <a:r>
              <a:rPr lang="en-US" sz="10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speciesLink</a:t>
            </a:r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and </a:t>
            </a:r>
            <a:r>
              <a:rPr lang="en-US" sz="10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inct</a:t>
            </a:r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-virtual herbarium of flora and fungi</a:t>
            </a:r>
            <a:endParaRPr lang="pt-BR" sz="10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0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3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7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66304" y="661366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19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0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43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89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05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35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12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82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59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28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48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94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71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41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17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10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787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33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685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462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239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15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792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123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569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346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899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676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457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564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564" t="14953" r="535" b="702"/>
          <a:stretch>
            <a:fillRect/>
          </a:stretch>
        </p:blipFill>
        <p:spPr bwMode="auto">
          <a:xfrm>
            <a:off x="971600" y="1268760"/>
            <a:ext cx="7200000" cy="5059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779912" y="179348"/>
            <a:ext cx="51847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800" i="1" dirty="0" smtClean="0">
                <a:solidFill>
                  <a:srgbClr val="688E23"/>
                </a:solidFill>
                <a:latin typeface="Calibri" pitchFamily="34" charset="0"/>
                <a:cs typeface="Times New Roman" pitchFamily="18" charset="0"/>
              </a:rPr>
              <a:t>search results </a:t>
            </a:r>
            <a:r>
              <a:rPr lang="en-US" sz="1800" i="1" dirty="0" smtClean="0">
                <a:solidFill>
                  <a:srgbClr val="CC6633"/>
                </a:solidFill>
                <a:latin typeface="Calibri" pitchFamily="34" charset="0"/>
                <a:cs typeface="Times New Roman" pitchFamily="18" charset="0"/>
              </a:rPr>
              <a:t>•</a:t>
            </a:r>
            <a:r>
              <a:rPr lang="en-US" sz="1800" i="1" dirty="0" smtClean="0">
                <a:solidFill>
                  <a:srgbClr val="688E23"/>
                </a:solidFill>
                <a:latin typeface="Calibri" pitchFamily="34" charset="0"/>
                <a:cs typeface="Times New Roman" pitchFamily="18" charset="0"/>
              </a:rPr>
              <a:t> integration with other systems</a:t>
            </a:r>
            <a:endParaRPr lang="pt-BR" sz="1800" i="1" dirty="0">
              <a:solidFill>
                <a:srgbClr val="688E23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51920" y="6453336"/>
            <a:ext cx="36724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688E23"/>
                </a:solidFill>
              </a:rPr>
              <a:t>Martius</a:t>
            </a:r>
            <a:r>
              <a:rPr lang="en-US" dirty="0" smtClean="0">
                <a:solidFill>
                  <a:srgbClr val="688E23"/>
                </a:solidFill>
              </a:rPr>
              <a:t> </a:t>
            </a:r>
            <a:r>
              <a:rPr lang="en-US" i="1" dirty="0" smtClean="0">
                <a:solidFill>
                  <a:srgbClr val="688E23"/>
                </a:solidFill>
              </a:rPr>
              <a:t>Flora </a:t>
            </a:r>
            <a:r>
              <a:rPr lang="en-US" i="1" dirty="0" err="1" smtClean="0">
                <a:solidFill>
                  <a:srgbClr val="688E23"/>
                </a:solidFill>
              </a:rPr>
              <a:t>brasiliensis</a:t>
            </a:r>
            <a:endParaRPr lang="pt-BR" dirty="0">
              <a:solidFill>
                <a:srgbClr val="688E23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60032" y="713241"/>
            <a:ext cx="40324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 </a:t>
            </a:r>
            <a:r>
              <a:rPr lang="en-US" sz="10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speciesLink</a:t>
            </a:r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and </a:t>
            </a:r>
            <a:r>
              <a:rPr lang="en-US" sz="10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inct</a:t>
            </a:r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-virtual herbarium of flora and fungi</a:t>
            </a:r>
            <a:endParaRPr lang="pt-BR" sz="10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0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3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7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66304" y="661366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19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0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43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89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05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35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12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82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59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28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48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94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71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41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17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10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787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233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905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685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462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239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15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792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123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569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346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899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676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457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564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779912" y="179348"/>
            <a:ext cx="51847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800" i="1" dirty="0" smtClean="0">
                <a:solidFill>
                  <a:srgbClr val="688E23"/>
                </a:solidFill>
                <a:latin typeface="Calibri" pitchFamily="34" charset="0"/>
                <a:cs typeface="Times New Roman" pitchFamily="18" charset="0"/>
              </a:rPr>
              <a:t>search results </a:t>
            </a:r>
            <a:r>
              <a:rPr lang="en-US" sz="1800" i="1" dirty="0" smtClean="0">
                <a:solidFill>
                  <a:srgbClr val="CC6633"/>
                </a:solidFill>
                <a:latin typeface="Calibri" pitchFamily="34" charset="0"/>
                <a:cs typeface="Times New Roman" pitchFamily="18" charset="0"/>
              </a:rPr>
              <a:t>•</a:t>
            </a:r>
            <a:r>
              <a:rPr lang="en-US" sz="1800" i="1" dirty="0" smtClean="0">
                <a:solidFill>
                  <a:srgbClr val="688E23"/>
                </a:solidFill>
                <a:latin typeface="Calibri" pitchFamily="34" charset="0"/>
                <a:cs typeface="Times New Roman" pitchFamily="18" charset="0"/>
              </a:rPr>
              <a:t> integration with other systems</a:t>
            </a:r>
            <a:endParaRPr lang="pt-BR" sz="1800" i="1" dirty="0">
              <a:solidFill>
                <a:srgbClr val="688E23"/>
              </a:solidFill>
              <a:latin typeface="Calibri" pitchFamily="34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779" t="13800" r="779" b="21223"/>
          <a:stretch>
            <a:fillRect/>
          </a:stretch>
        </p:blipFill>
        <p:spPr bwMode="auto">
          <a:xfrm>
            <a:off x="971600" y="1268760"/>
            <a:ext cx="7200000" cy="5388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860032" y="713241"/>
            <a:ext cx="40324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 </a:t>
            </a:r>
            <a:r>
              <a:rPr lang="en-US" sz="10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speciesLink</a:t>
            </a:r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and </a:t>
            </a:r>
            <a:r>
              <a:rPr lang="en-US" sz="10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inct</a:t>
            </a:r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-virtual herbarium of flora and fungi</a:t>
            </a:r>
            <a:endParaRPr lang="pt-BR" sz="10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0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3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7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66304" y="661366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19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0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43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89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05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35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12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82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59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28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48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94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71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41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17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10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787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33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128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905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685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462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239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15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792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123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569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346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899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676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457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564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 cstate="print"/>
          <a:srcRect l="9458" t="41450" r="13476" b="19170"/>
          <a:stretch>
            <a:fillRect/>
          </a:stretch>
        </p:blipFill>
        <p:spPr bwMode="auto">
          <a:xfrm>
            <a:off x="395536" y="4581128"/>
            <a:ext cx="3307389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 l="9389" t="41201" r="13294" b="19203"/>
          <a:stretch>
            <a:fillRect/>
          </a:stretch>
        </p:blipFill>
        <p:spPr bwMode="auto">
          <a:xfrm>
            <a:off x="3792280" y="4581128"/>
            <a:ext cx="33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 cstate="print"/>
          <a:srcRect l="1166" t="13653" r="2773" b="23287"/>
          <a:stretch>
            <a:fillRect/>
          </a:stretch>
        </p:blipFill>
        <p:spPr bwMode="auto">
          <a:xfrm>
            <a:off x="324048" y="1063769"/>
            <a:ext cx="4500000" cy="3146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7" name="Picture 7"/>
          <p:cNvPicPr>
            <a:picLocks noChangeArrowheads="1"/>
          </p:cNvPicPr>
          <p:nvPr/>
        </p:nvPicPr>
        <p:blipFill>
          <a:blip r:embed="rId5" cstate="print"/>
          <a:srcRect l="723" t="14070" r="24484" b="22722"/>
          <a:stretch>
            <a:fillRect/>
          </a:stretch>
        </p:blipFill>
        <p:spPr bwMode="auto">
          <a:xfrm>
            <a:off x="4932040" y="1085721"/>
            <a:ext cx="3600000" cy="314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6" cstate="print"/>
          <a:srcRect l="5118" t="14667" r="3386" b="13200"/>
          <a:stretch>
            <a:fillRect/>
          </a:stretch>
        </p:blipFill>
        <p:spPr bwMode="auto">
          <a:xfrm>
            <a:off x="7236296" y="5157192"/>
            <a:ext cx="1275407" cy="1187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3132138" y="188913"/>
            <a:ext cx="576034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i="1" dirty="0" smtClean="0">
                <a:solidFill>
                  <a:srgbClr val="688E23"/>
                </a:solidFill>
                <a:latin typeface="Calibri" pitchFamily="34" charset="0"/>
                <a:cs typeface="Times New Roman" pitchFamily="18" charset="0"/>
              </a:rPr>
              <a:t>other services</a:t>
            </a:r>
            <a:endParaRPr lang="pt-BR" i="1" dirty="0">
              <a:solidFill>
                <a:srgbClr val="CC6633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552" y="4232121"/>
            <a:ext cx="3888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information about the collection</a:t>
            </a:r>
            <a:endParaRPr lang="pt-BR" sz="1200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36096" y="4232121"/>
            <a:ext cx="2448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datacleaning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 reports</a:t>
            </a:r>
            <a:endParaRPr lang="pt-BR" sz="1200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07704" y="6348928"/>
            <a:ext cx="5184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data analysis, indicators reports,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georeferencing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 suggestions</a:t>
            </a:r>
            <a:endParaRPr lang="pt-BR" sz="1200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60032" y="713241"/>
            <a:ext cx="40324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 </a:t>
            </a:r>
            <a:r>
              <a:rPr lang="en-US" sz="10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speciesLink</a:t>
            </a:r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and </a:t>
            </a:r>
            <a:r>
              <a:rPr lang="en-US" sz="10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inct</a:t>
            </a:r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-virtual herbarium of flora and fungi</a:t>
            </a:r>
            <a:endParaRPr lang="pt-BR" sz="10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7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0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3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7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66304" y="661366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19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00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43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89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05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335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12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782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559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228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448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894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671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341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117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010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351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787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33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128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905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685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462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239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015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792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123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569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346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899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676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457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564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 descr="APTA-IB.gif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52400" y="1052736"/>
            <a:ext cx="720000" cy="720000"/>
          </a:xfrm>
          <a:prstGeom prst="rect">
            <a:avLst/>
          </a:prstGeom>
        </p:spPr>
      </p:pic>
      <p:pic>
        <p:nvPicPr>
          <p:cNvPr id="50" name="Picture 49" descr="BERKELEY.gif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8424" y="1052736"/>
            <a:ext cx="720000" cy="720000"/>
          </a:xfrm>
          <a:prstGeom prst="rect">
            <a:avLst/>
          </a:prstGeom>
        </p:spPr>
      </p:pic>
      <p:pic>
        <p:nvPicPr>
          <p:cNvPr id="51" name="Picture 50" descr="BUTANTAN.gif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5949280"/>
            <a:ext cx="720000" cy="720000"/>
          </a:xfrm>
          <a:prstGeom prst="rect">
            <a:avLst/>
          </a:prstGeom>
        </p:spPr>
      </p:pic>
      <p:pic>
        <p:nvPicPr>
          <p:cNvPr id="52" name="Picture 51" descr="CGMS.gif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24328" y="4365104"/>
            <a:ext cx="720000" cy="720000"/>
          </a:xfrm>
          <a:prstGeom prst="rect">
            <a:avLst/>
          </a:prstGeom>
        </p:spPr>
      </p:pic>
      <p:pic>
        <p:nvPicPr>
          <p:cNvPr id="53" name="Picture 52" descr="CPQRR.gif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11960" y="5949280"/>
            <a:ext cx="720000" cy="720000"/>
          </a:xfrm>
          <a:prstGeom prst="rect">
            <a:avLst/>
          </a:prstGeom>
        </p:spPr>
      </p:pic>
      <p:pic>
        <p:nvPicPr>
          <p:cNvPr id="54" name="Picture 53" descr="CPqRR_old.gif"/>
          <p:cNvPicPr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576" y="6093296"/>
            <a:ext cx="720000" cy="720000"/>
          </a:xfrm>
          <a:prstGeom prst="rect">
            <a:avLst/>
          </a:prstGeom>
        </p:spPr>
      </p:pic>
      <p:pic>
        <p:nvPicPr>
          <p:cNvPr id="55" name="Picture 54" descr="CRIA.gif"/>
          <p:cNvPicPr>
            <a:picLocks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524328" y="5157192"/>
            <a:ext cx="720000" cy="720000"/>
          </a:xfrm>
          <a:prstGeom prst="rect">
            <a:avLst/>
          </a:prstGeom>
        </p:spPr>
      </p:pic>
      <p:pic>
        <p:nvPicPr>
          <p:cNvPr id="56" name="Picture 55" descr="EBDA.gif"/>
          <p:cNvPicPr>
            <a:picLocks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524328" y="3717032"/>
            <a:ext cx="720000" cy="720000"/>
          </a:xfrm>
          <a:prstGeom prst="rect">
            <a:avLst/>
          </a:prstGeom>
        </p:spPr>
      </p:pic>
      <p:pic>
        <p:nvPicPr>
          <p:cNvPr id="57" name="Picture 56" descr="EMBRAPA.gif"/>
          <p:cNvPicPr>
            <a:picLocks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388424" y="2060848"/>
            <a:ext cx="720000" cy="720000"/>
          </a:xfrm>
          <a:prstGeom prst="rect">
            <a:avLst/>
          </a:prstGeom>
        </p:spPr>
      </p:pic>
      <p:pic>
        <p:nvPicPr>
          <p:cNvPr id="58" name="Picture 57" descr="ESALQ.gif"/>
          <p:cNvPicPr>
            <a:picLocks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388504" y="2924944"/>
            <a:ext cx="720000" cy="720000"/>
          </a:xfrm>
          <a:prstGeom prst="rect">
            <a:avLst/>
          </a:prstGeom>
        </p:spPr>
      </p:pic>
      <p:pic>
        <p:nvPicPr>
          <p:cNvPr id="59" name="Picture 58" descr="FAPESP.gif"/>
          <p:cNvPicPr>
            <a:picLocks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452320" y="1988840"/>
            <a:ext cx="720000" cy="720000"/>
          </a:xfrm>
          <a:prstGeom prst="rect">
            <a:avLst/>
          </a:prstGeom>
        </p:spPr>
      </p:pic>
      <p:pic>
        <p:nvPicPr>
          <p:cNvPr id="60" name="Picture 59" descr="FEMACT.gif"/>
          <p:cNvPicPr>
            <a:picLocks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452320" y="2852936"/>
            <a:ext cx="720000" cy="720000"/>
          </a:xfrm>
          <a:prstGeom prst="rect">
            <a:avLst/>
          </a:prstGeom>
        </p:spPr>
      </p:pic>
      <p:pic>
        <p:nvPicPr>
          <p:cNvPr id="62" name="Picture 61" descr="FPR.gif"/>
          <p:cNvPicPr>
            <a:picLocks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660232" y="1052736"/>
            <a:ext cx="720000" cy="720000"/>
          </a:xfrm>
          <a:prstGeom prst="rect">
            <a:avLst/>
          </a:prstGeom>
        </p:spPr>
      </p:pic>
      <p:pic>
        <p:nvPicPr>
          <p:cNvPr id="63" name="Picture 62" descr="FSL.gif"/>
          <p:cNvPicPr>
            <a:picLocks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619672" y="5229200"/>
            <a:ext cx="720000" cy="720000"/>
          </a:xfrm>
          <a:prstGeom prst="rect">
            <a:avLst/>
          </a:prstGeom>
        </p:spPr>
      </p:pic>
      <p:pic>
        <p:nvPicPr>
          <p:cNvPr id="64" name="Picture 63" descr="FURB.gif"/>
          <p:cNvPicPr>
            <a:picLocks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411760" y="5157192"/>
            <a:ext cx="720000" cy="720000"/>
          </a:xfrm>
          <a:prstGeom prst="rect">
            <a:avLst/>
          </a:prstGeom>
        </p:spPr>
      </p:pic>
      <p:pic>
        <p:nvPicPr>
          <p:cNvPr id="65" name="Picture 64" descr="GBIF.gif"/>
          <p:cNvPicPr>
            <a:picLocks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5940152" y="1772816"/>
            <a:ext cx="720000" cy="720000"/>
          </a:xfrm>
          <a:prstGeom prst="rect">
            <a:avLst/>
          </a:prstGeom>
        </p:spPr>
      </p:pic>
      <p:pic>
        <p:nvPicPr>
          <p:cNvPr id="66" name="Picture 65" descr="IAC.gif"/>
          <p:cNvPicPr>
            <a:picLocks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5940152" y="3645024"/>
            <a:ext cx="720000" cy="720000"/>
          </a:xfrm>
          <a:prstGeom prst="rect">
            <a:avLst/>
          </a:prstGeom>
        </p:spPr>
      </p:pic>
      <p:pic>
        <p:nvPicPr>
          <p:cNvPr id="67" name="Picture 66" descr="IAL.gif"/>
          <p:cNvPicPr>
            <a:picLocks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4932040" y="4365104"/>
            <a:ext cx="720000" cy="720000"/>
          </a:xfrm>
          <a:prstGeom prst="rect">
            <a:avLst/>
          </a:prstGeom>
        </p:spPr>
      </p:pic>
      <p:pic>
        <p:nvPicPr>
          <p:cNvPr id="68" name="Picture 67" descr="IBT.gif"/>
          <p:cNvPicPr>
            <a:picLocks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3275936" y="6021288"/>
            <a:ext cx="720000" cy="720000"/>
          </a:xfrm>
          <a:prstGeom prst="rect">
            <a:avLst/>
          </a:prstGeom>
        </p:spPr>
      </p:pic>
      <p:pic>
        <p:nvPicPr>
          <p:cNvPr id="69" name="Picture 68" descr="IF.gif"/>
          <p:cNvPicPr>
            <a:picLocks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827584" y="5229200"/>
            <a:ext cx="720000" cy="720000"/>
          </a:xfrm>
          <a:prstGeom prst="rect">
            <a:avLst/>
          </a:prstGeom>
        </p:spPr>
      </p:pic>
      <p:pic>
        <p:nvPicPr>
          <p:cNvPr id="70" name="Picture 69" descr="IMA.gif"/>
          <p:cNvPicPr>
            <a:picLocks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3347864" y="5229200"/>
            <a:ext cx="720000" cy="720000"/>
          </a:xfrm>
          <a:prstGeom prst="rect">
            <a:avLst/>
          </a:prstGeom>
        </p:spPr>
      </p:pic>
      <p:pic>
        <p:nvPicPr>
          <p:cNvPr id="71" name="Picture 70" descr="INCAPER.gif"/>
          <p:cNvPicPr>
            <a:picLocks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4283968" y="5157192"/>
            <a:ext cx="720000" cy="720000"/>
          </a:xfrm>
          <a:prstGeom prst="rect">
            <a:avLst/>
          </a:prstGeom>
        </p:spPr>
      </p:pic>
      <p:pic>
        <p:nvPicPr>
          <p:cNvPr id="72" name="Picture 71" descr="INPA.gif"/>
          <p:cNvPicPr>
            <a:picLocks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5724128" y="5013176"/>
            <a:ext cx="720000" cy="720000"/>
          </a:xfrm>
          <a:prstGeom prst="rect">
            <a:avLst/>
          </a:prstGeom>
        </p:spPr>
      </p:pic>
      <p:pic>
        <p:nvPicPr>
          <p:cNvPr id="73" name="Picture 72" descr="IPA.gif"/>
          <p:cNvPicPr>
            <a:picLocks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4932040" y="5013176"/>
            <a:ext cx="720000" cy="720000"/>
          </a:xfrm>
          <a:prstGeom prst="rect">
            <a:avLst/>
          </a:prstGeom>
        </p:spPr>
      </p:pic>
      <p:pic>
        <p:nvPicPr>
          <p:cNvPr id="74" name="Picture 73" descr="IPT.gif"/>
          <p:cNvPicPr>
            <a:picLocks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5868144" y="4365104"/>
            <a:ext cx="720000" cy="720000"/>
          </a:xfrm>
          <a:prstGeom prst="rect">
            <a:avLst/>
          </a:prstGeom>
        </p:spPr>
      </p:pic>
      <p:pic>
        <p:nvPicPr>
          <p:cNvPr id="75" name="Picture 74" descr="JBRJ.gif"/>
          <p:cNvPicPr>
            <a:picLocks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6732240" y="3573016"/>
            <a:ext cx="720000" cy="720000"/>
          </a:xfrm>
          <a:prstGeom prst="rect">
            <a:avLst/>
          </a:prstGeom>
        </p:spPr>
      </p:pic>
      <p:pic>
        <p:nvPicPr>
          <p:cNvPr id="76" name="Picture 75" descr="JRS.gif"/>
          <p:cNvPicPr>
            <a:picLocks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4139952" y="4437112"/>
            <a:ext cx="720000" cy="720000"/>
          </a:xfrm>
          <a:prstGeom prst="rect">
            <a:avLst/>
          </a:prstGeom>
        </p:spPr>
      </p:pic>
      <p:pic>
        <p:nvPicPr>
          <p:cNvPr id="77" name="Picture 76" descr="MBM.gif"/>
          <p:cNvPicPr>
            <a:picLocks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5796216" y="2780928"/>
            <a:ext cx="720000" cy="720000"/>
          </a:xfrm>
          <a:prstGeom prst="rect">
            <a:avLst/>
          </a:prstGeom>
        </p:spPr>
      </p:pic>
      <p:pic>
        <p:nvPicPr>
          <p:cNvPr id="78" name="Picture 77" descr="MBML.gif"/>
          <p:cNvPicPr>
            <a:picLocks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3347944" y="4509120"/>
            <a:ext cx="720000" cy="720000"/>
          </a:xfrm>
          <a:prstGeom prst="rect">
            <a:avLst/>
          </a:prstGeom>
        </p:spPr>
      </p:pic>
      <p:pic>
        <p:nvPicPr>
          <p:cNvPr id="79" name="Picture 78" descr="MN.gif"/>
          <p:cNvPicPr>
            <a:picLocks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2339752" y="4509120"/>
            <a:ext cx="720000" cy="720000"/>
          </a:xfrm>
          <a:prstGeom prst="rect">
            <a:avLst/>
          </a:prstGeom>
        </p:spPr>
      </p:pic>
      <p:pic>
        <p:nvPicPr>
          <p:cNvPr id="80" name="Picture 79" descr="MNHN.gif"/>
          <p:cNvPicPr>
            <a:picLocks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1619672" y="4509120"/>
            <a:ext cx="720000" cy="720000"/>
          </a:xfrm>
          <a:prstGeom prst="rect">
            <a:avLst/>
          </a:prstGeom>
        </p:spPr>
      </p:pic>
      <p:pic>
        <p:nvPicPr>
          <p:cNvPr id="81" name="Picture 80" descr="MNHN_P_PC_BR.gif"/>
          <p:cNvPicPr>
            <a:picLocks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755656" y="4509120"/>
            <a:ext cx="720000" cy="720000"/>
          </a:xfrm>
          <a:prstGeom prst="rect">
            <a:avLst/>
          </a:prstGeom>
        </p:spPr>
      </p:pic>
      <p:pic>
        <p:nvPicPr>
          <p:cNvPr id="82" name="Picture 81" descr="MOBOT.gif"/>
          <p:cNvPicPr>
            <a:picLocks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0" y="4509120"/>
            <a:ext cx="720000" cy="720000"/>
          </a:xfrm>
          <a:prstGeom prst="rect">
            <a:avLst/>
          </a:prstGeom>
        </p:spPr>
      </p:pic>
      <p:pic>
        <p:nvPicPr>
          <p:cNvPr id="83" name="Picture 82" descr="NYBG.gif"/>
          <p:cNvPicPr>
            <a:picLocks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5004048" y="3573016"/>
            <a:ext cx="720000" cy="720000"/>
          </a:xfrm>
          <a:prstGeom prst="rect">
            <a:avLst/>
          </a:prstGeom>
        </p:spPr>
      </p:pic>
      <p:pic>
        <p:nvPicPr>
          <p:cNvPr id="84" name="Picture 83" descr="OBIS.gif"/>
          <p:cNvPicPr>
            <a:picLocks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4139952" y="3573016"/>
            <a:ext cx="720000" cy="720000"/>
          </a:xfrm>
          <a:prstGeom prst="rect">
            <a:avLst/>
          </a:prstGeom>
        </p:spPr>
      </p:pic>
      <p:pic>
        <p:nvPicPr>
          <p:cNvPr id="85" name="Picture 84" descr="PNFM.gif"/>
          <p:cNvPicPr>
            <a:picLocks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3347864" y="3645024"/>
            <a:ext cx="720000" cy="720000"/>
          </a:xfrm>
          <a:prstGeom prst="rect">
            <a:avLst/>
          </a:prstGeom>
        </p:spPr>
      </p:pic>
      <p:pic>
        <p:nvPicPr>
          <p:cNvPr id="86" name="Picture 85" descr="PUCE.gif"/>
          <p:cNvPicPr>
            <a:picLocks/>
          </p:cNvPicPr>
          <p:nvPr/>
        </p:nvPicPr>
        <p:blipFill>
          <a:blip r:embed="rId37" cstate="print"/>
          <a:stretch>
            <a:fillRect/>
          </a:stretch>
        </p:blipFill>
        <p:spPr>
          <a:xfrm>
            <a:off x="2339752" y="3573016"/>
            <a:ext cx="720000" cy="720000"/>
          </a:xfrm>
          <a:prstGeom prst="rect">
            <a:avLst/>
          </a:prstGeom>
        </p:spPr>
      </p:pic>
      <p:pic>
        <p:nvPicPr>
          <p:cNvPr id="87" name="Picture 86" descr="PUCRS.gif"/>
          <p:cNvPicPr>
            <a:picLocks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2339832" y="6021288"/>
            <a:ext cx="720000" cy="720000"/>
          </a:xfrm>
          <a:prstGeom prst="rect">
            <a:avLst/>
          </a:prstGeom>
        </p:spPr>
      </p:pic>
      <p:pic>
        <p:nvPicPr>
          <p:cNvPr id="88" name="Picture 87" descr="SMITHSONIAN.gif"/>
          <p:cNvPicPr>
            <a:picLocks/>
          </p:cNvPicPr>
          <p:nvPr/>
        </p:nvPicPr>
        <p:blipFill>
          <a:blip r:embed="rId39" cstate="print"/>
          <a:stretch>
            <a:fillRect/>
          </a:stretch>
        </p:blipFill>
        <p:spPr>
          <a:xfrm>
            <a:off x="6660232" y="5157192"/>
            <a:ext cx="720000" cy="720000"/>
          </a:xfrm>
          <a:prstGeom prst="rect">
            <a:avLst/>
          </a:prstGeom>
        </p:spPr>
      </p:pic>
      <p:pic>
        <p:nvPicPr>
          <p:cNvPr id="89" name="Picture 88" descr="UEFS.gif"/>
          <p:cNvPicPr>
            <a:picLocks/>
          </p:cNvPicPr>
          <p:nvPr/>
        </p:nvPicPr>
        <p:blipFill>
          <a:blip r:embed="rId40" cstate="print"/>
          <a:stretch>
            <a:fillRect/>
          </a:stretch>
        </p:blipFill>
        <p:spPr>
          <a:xfrm>
            <a:off x="1619672" y="3573016"/>
            <a:ext cx="720000" cy="720000"/>
          </a:xfrm>
          <a:prstGeom prst="rect">
            <a:avLst/>
          </a:prstGeom>
        </p:spPr>
      </p:pic>
      <p:pic>
        <p:nvPicPr>
          <p:cNvPr id="90" name="Picture 89" descr="UEL.gif"/>
          <p:cNvPicPr>
            <a:picLocks/>
          </p:cNvPicPr>
          <p:nvPr/>
        </p:nvPicPr>
        <p:blipFill>
          <a:blip r:embed="rId41" cstate="print"/>
          <a:stretch>
            <a:fillRect/>
          </a:stretch>
        </p:blipFill>
        <p:spPr>
          <a:xfrm>
            <a:off x="755576" y="3645024"/>
            <a:ext cx="720000" cy="720000"/>
          </a:xfrm>
          <a:prstGeom prst="rect">
            <a:avLst/>
          </a:prstGeom>
        </p:spPr>
      </p:pic>
      <p:pic>
        <p:nvPicPr>
          <p:cNvPr id="91" name="Picture 90" descr="UEM.gif"/>
          <p:cNvPicPr>
            <a:picLocks/>
          </p:cNvPicPr>
          <p:nvPr/>
        </p:nvPicPr>
        <p:blipFill>
          <a:blip r:embed="rId42" cstate="print"/>
          <a:stretch>
            <a:fillRect/>
          </a:stretch>
        </p:blipFill>
        <p:spPr>
          <a:xfrm>
            <a:off x="-36512" y="3645024"/>
            <a:ext cx="720000" cy="720000"/>
          </a:xfrm>
          <a:prstGeom prst="rect">
            <a:avLst/>
          </a:prstGeom>
        </p:spPr>
      </p:pic>
      <p:pic>
        <p:nvPicPr>
          <p:cNvPr id="92" name="Picture 91" descr="UEPG.gif"/>
          <p:cNvPicPr>
            <a:picLocks/>
          </p:cNvPicPr>
          <p:nvPr/>
        </p:nvPicPr>
        <p:blipFill>
          <a:blip r:embed="rId43" cstate="print"/>
          <a:stretch>
            <a:fillRect/>
          </a:stretch>
        </p:blipFill>
        <p:spPr>
          <a:xfrm>
            <a:off x="6660232" y="2852936"/>
            <a:ext cx="720000" cy="720000"/>
          </a:xfrm>
          <a:prstGeom prst="rect">
            <a:avLst/>
          </a:prstGeom>
        </p:spPr>
      </p:pic>
      <p:pic>
        <p:nvPicPr>
          <p:cNvPr id="93" name="Picture 92" descr="UFAC.gif"/>
          <p:cNvPicPr>
            <a:picLocks/>
          </p:cNvPicPr>
          <p:nvPr/>
        </p:nvPicPr>
        <p:blipFill>
          <a:blip r:embed="rId44" cstate="print"/>
          <a:srcRect l="16092" r="18940"/>
          <a:stretch>
            <a:fillRect/>
          </a:stretch>
        </p:blipFill>
        <p:spPr>
          <a:xfrm>
            <a:off x="1547664" y="6001200"/>
            <a:ext cx="720000" cy="720000"/>
          </a:xfrm>
          <a:prstGeom prst="rect">
            <a:avLst/>
          </a:prstGeom>
        </p:spPr>
      </p:pic>
      <p:pic>
        <p:nvPicPr>
          <p:cNvPr id="94" name="Picture 93" descr="UFBA.gif"/>
          <p:cNvPicPr>
            <a:picLocks/>
          </p:cNvPicPr>
          <p:nvPr/>
        </p:nvPicPr>
        <p:blipFill>
          <a:blip r:embed="rId45" cstate="print"/>
          <a:stretch>
            <a:fillRect/>
          </a:stretch>
        </p:blipFill>
        <p:spPr>
          <a:xfrm>
            <a:off x="6660232" y="4365104"/>
            <a:ext cx="720000" cy="720000"/>
          </a:xfrm>
          <a:prstGeom prst="rect">
            <a:avLst/>
          </a:prstGeom>
        </p:spPr>
      </p:pic>
      <p:pic>
        <p:nvPicPr>
          <p:cNvPr id="95" name="Picture 94" descr="UFC.gif"/>
          <p:cNvPicPr>
            <a:picLocks/>
          </p:cNvPicPr>
          <p:nvPr/>
        </p:nvPicPr>
        <p:blipFill>
          <a:blip r:embed="rId46" cstate="print"/>
          <a:stretch>
            <a:fillRect/>
          </a:stretch>
        </p:blipFill>
        <p:spPr>
          <a:xfrm>
            <a:off x="5004048" y="2708920"/>
            <a:ext cx="720000" cy="720000"/>
          </a:xfrm>
          <a:prstGeom prst="rect">
            <a:avLst/>
          </a:prstGeom>
        </p:spPr>
      </p:pic>
      <p:pic>
        <p:nvPicPr>
          <p:cNvPr id="96" name="Picture 95" descr="UFCG.gif"/>
          <p:cNvPicPr>
            <a:picLocks/>
          </p:cNvPicPr>
          <p:nvPr/>
        </p:nvPicPr>
        <p:blipFill>
          <a:blip r:embed="rId47" cstate="print"/>
          <a:stretch>
            <a:fillRect/>
          </a:stretch>
        </p:blipFill>
        <p:spPr>
          <a:xfrm>
            <a:off x="4139952" y="2780928"/>
            <a:ext cx="720000" cy="720000"/>
          </a:xfrm>
          <a:prstGeom prst="rect">
            <a:avLst/>
          </a:prstGeom>
        </p:spPr>
      </p:pic>
      <p:pic>
        <p:nvPicPr>
          <p:cNvPr id="97" name="Picture 96" descr="UFERSA.gif"/>
          <p:cNvPicPr>
            <a:picLocks/>
          </p:cNvPicPr>
          <p:nvPr/>
        </p:nvPicPr>
        <p:blipFill>
          <a:blip r:embed="rId48" cstate="print"/>
          <a:stretch>
            <a:fillRect/>
          </a:stretch>
        </p:blipFill>
        <p:spPr>
          <a:xfrm>
            <a:off x="3347864" y="2780928"/>
            <a:ext cx="720000" cy="720000"/>
          </a:xfrm>
          <a:prstGeom prst="rect">
            <a:avLst/>
          </a:prstGeom>
        </p:spPr>
      </p:pic>
      <p:pic>
        <p:nvPicPr>
          <p:cNvPr id="98" name="Picture 97" descr="UFES.gif"/>
          <p:cNvPicPr>
            <a:picLocks/>
          </p:cNvPicPr>
          <p:nvPr/>
        </p:nvPicPr>
        <p:blipFill>
          <a:blip r:embed="rId49" cstate="print"/>
          <a:stretch>
            <a:fillRect/>
          </a:stretch>
        </p:blipFill>
        <p:spPr>
          <a:xfrm>
            <a:off x="2411760" y="2564904"/>
            <a:ext cx="720000" cy="720000"/>
          </a:xfrm>
          <a:prstGeom prst="rect">
            <a:avLst/>
          </a:prstGeom>
        </p:spPr>
      </p:pic>
      <p:pic>
        <p:nvPicPr>
          <p:cNvPr id="99" name="Picture 98" descr="UFG.gif"/>
          <p:cNvPicPr>
            <a:picLocks/>
          </p:cNvPicPr>
          <p:nvPr/>
        </p:nvPicPr>
        <p:blipFill>
          <a:blip r:embed="rId50" cstate="print"/>
          <a:stretch>
            <a:fillRect/>
          </a:stretch>
        </p:blipFill>
        <p:spPr>
          <a:xfrm>
            <a:off x="1619672" y="2492896"/>
            <a:ext cx="720000" cy="720000"/>
          </a:xfrm>
          <a:prstGeom prst="rect">
            <a:avLst/>
          </a:prstGeom>
        </p:spPr>
      </p:pic>
      <p:pic>
        <p:nvPicPr>
          <p:cNvPr id="100" name="Picture 99" descr="UFJF.gif"/>
          <p:cNvPicPr>
            <a:picLocks/>
          </p:cNvPicPr>
          <p:nvPr/>
        </p:nvPicPr>
        <p:blipFill>
          <a:blip r:embed="rId51" cstate="print"/>
          <a:stretch>
            <a:fillRect/>
          </a:stretch>
        </p:blipFill>
        <p:spPr>
          <a:xfrm>
            <a:off x="755576" y="2708920"/>
            <a:ext cx="720000" cy="720000"/>
          </a:xfrm>
          <a:prstGeom prst="rect">
            <a:avLst/>
          </a:prstGeom>
        </p:spPr>
      </p:pic>
      <p:pic>
        <p:nvPicPr>
          <p:cNvPr id="101" name="Picture 100" descr="UFMG.gif"/>
          <p:cNvPicPr>
            <a:picLocks/>
          </p:cNvPicPr>
          <p:nvPr/>
        </p:nvPicPr>
        <p:blipFill>
          <a:blip r:embed="rId52" cstate="print"/>
          <a:stretch>
            <a:fillRect/>
          </a:stretch>
        </p:blipFill>
        <p:spPr>
          <a:xfrm>
            <a:off x="35576" y="2780928"/>
            <a:ext cx="720000" cy="720000"/>
          </a:xfrm>
          <a:prstGeom prst="rect">
            <a:avLst/>
          </a:prstGeom>
        </p:spPr>
      </p:pic>
      <p:pic>
        <p:nvPicPr>
          <p:cNvPr id="102" name="Picture 101" descr="UFOP.gif"/>
          <p:cNvPicPr>
            <a:picLocks/>
          </p:cNvPicPr>
          <p:nvPr/>
        </p:nvPicPr>
        <p:blipFill>
          <a:blip r:embed="rId53" cstate="print"/>
          <a:stretch>
            <a:fillRect/>
          </a:stretch>
        </p:blipFill>
        <p:spPr>
          <a:xfrm>
            <a:off x="6660232" y="1916832"/>
            <a:ext cx="720000" cy="720000"/>
          </a:xfrm>
          <a:prstGeom prst="rect">
            <a:avLst/>
          </a:prstGeom>
        </p:spPr>
      </p:pic>
      <p:pic>
        <p:nvPicPr>
          <p:cNvPr id="103" name="Picture 102" descr="UFPB.gif"/>
          <p:cNvPicPr>
            <a:picLocks/>
          </p:cNvPicPr>
          <p:nvPr/>
        </p:nvPicPr>
        <p:blipFill>
          <a:blip r:embed="rId54" cstate="print"/>
          <a:stretch>
            <a:fillRect/>
          </a:stretch>
        </p:blipFill>
        <p:spPr>
          <a:xfrm>
            <a:off x="0" y="5373216"/>
            <a:ext cx="720000" cy="720000"/>
          </a:xfrm>
          <a:prstGeom prst="rect">
            <a:avLst/>
          </a:prstGeom>
        </p:spPr>
      </p:pic>
      <p:pic>
        <p:nvPicPr>
          <p:cNvPr id="104" name="Picture 103" descr="UFPE.gif"/>
          <p:cNvPicPr>
            <a:picLocks/>
          </p:cNvPicPr>
          <p:nvPr/>
        </p:nvPicPr>
        <p:blipFill>
          <a:blip r:embed="rId55" cstate="print"/>
          <a:stretch>
            <a:fillRect/>
          </a:stretch>
        </p:blipFill>
        <p:spPr>
          <a:xfrm>
            <a:off x="755576" y="6001200"/>
            <a:ext cx="720000" cy="720000"/>
          </a:xfrm>
          <a:prstGeom prst="rect">
            <a:avLst/>
          </a:prstGeom>
        </p:spPr>
      </p:pic>
      <p:pic>
        <p:nvPicPr>
          <p:cNvPr id="105" name="Picture 104" descr="UFPI.gif"/>
          <p:cNvPicPr>
            <a:picLocks/>
          </p:cNvPicPr>
          <p:nvPr/>
        </p:nvPicPr>
        <p:blipFill>
          <a:blip r:embed="rId56" cstate="print"/>
          <a:stretch>
            <a:fillRect/>
          </a:stretch>
        </p:blipFill>
        <p:spPr>
          <a:xfrm>
            <a:off x="5868224" y="1052736"/>
            <a:ext cx="720000" cy="720000"/>
          </a:xfrm>
          <a:prstGeom prst="rect">
            <a:avLst/>
          </a:prstGeom>
        </p:spPr>
      </p:pic>
      <p:pic>
        <p:nvPicPr>
          <p:cNvPr id="106" name="Picture 105" descr="UFPR.gif"/>
          <p:cNvPicPr>
            <a:picLocks/>
          </p:cNvPicPr>
          <p:nvPr/>
        </p:nvPicPr>
        <p:blipFill>
          <a:blip r:embed="rId57" cstate="print"/>
          <a:stretch>
            <a:fillRect/>
          </a:stretch>
        </p:blipFill>
        <p:spPr>
          <a:xfrm>
            <a:off x="5076136" y="1052736"/>
            <a:ext cx="720000" cy="720000"/>
          </a:xfrm>
          <a:prstGeom prst="rect">
            <a:avLst/>
          </a:prstGeom>
        </p:spPr>
      </p:pic>
      <p:pic>
        <p:nvPicPr>
          <p:cNvPr id="107" name="Picture 106" descr="UFRN.gif"/>
          <p:cNvPicPr>
            <a:picLocks/>
          </p:cNvPicPr>
          <p:nvPr/>
        </p:nvPicPr>
        <p:blipFill>
          <a:blip r:embed="rId58" cstate="print"/>
          <a:stretch>
            <a:fillRect/>
          </a:stretch>
        </p:blipFill>
        <p:spPr>
          <a:xfrm>
            <a:off x="5076056" y="1844824"/>
            <a:ext cx="720000" cy="720000"/>
          </a:xfrm>
          <a:prstGeom prst="rect">
            <a:avLst/>
          </a:prstGeom>
        </p:spPr>
      </p:pic>
      <p:pic>
        <p:nvPicPr>
          <p:cNvPr id="108" name="Picture 107" descr="UFRPE.gif"/>
          <p:cNvPicPr>
            <a:picLocks/>
          </p:cNvPicPr>
          <p:nvPr/>
        </p:nvPicPr>
        <p:blipFill>
          <a:blip r:embed="rId59" cstate="print"/>
          <a:stretch>
            <a:fillRect/>
          </a:stretch>
        </p:blipFill>
        <p:spPr>
          <a:xfrm>
            <a:off x="4139952" y="1772816"/>
            <a:ext cx="720000" cy="720000"/>
          </a:xfrm>
          <a:prstGeom prst="rect">
            <a:avLst/>
          </a:prstGeom>
        </p:spPr>
      </p:pic>
      <p:pic>
        <p:nvPicPr>
          <p:cNvPr id="109" name="Picture 108" descr="UFS.gif"/>
          <p:cNvPicPr>
            <a:picLocks/>
          </p:cNvPicPr>
          <p:nvPr/>
        </p:nvPicPr>
        <p:blipFill>
          <a:blip r:embed="rId60" cstate="print"/>
          <a:stretch>
            <a:fillRect/>
          </a:stretch>
        </p:blipFill>
        <p:spPr>
          <a:xfrm>
            <a:off x="3347864" y="1844824"/>
            <a:ext cx="720000" cy="720000"/>
          </a:xfrm>
          <a:prstGeom prst="rect">
            <a:avLst/>
          </a:prstGeom>
        </p:spPr>
      </p:pic>
      <p:pic>
        <p:nvPicPr>
          <p:cNvPr id="110" name="Picture 109" descr="UFU.gif"/>
          <p:cNvPicPr>
            <a:picLocks/>
          </p:cNvPicPr>
          <p:nvPr/>
        </p:nvPicPr>
        <p:blipFill>
          <a:blip r:embed="rId61" cstate="print"/>
          <a:stretch>
            <a:fillRect/>
          </a:stretch>
        </p:blipFill>
        <p:spPr>
          <a:xfrm>
            <a:off x="2483768" y="1772816"/>
            <a:ext cx="720000" cy="720000"/>
          </a:xfrm>
          <a:prstGeom prst="rect">
            <a:avLst/>
          </a:prstGeom>
        </p:spPr>
      </p:pic>
      <p:pic>
        <p:nvPicPr>
          <p:cNvPr id="111" name="Picture 110" descr="UMC.gif"/>
          <p:cNvPicPr>
            <a:picLocks/>
          </p:cNvPicPr>
          <p:nvPr/>
        </p:nvPicPr>
        <p:blipFill>
          <a:blip r:embed="rId62" cstate="print"/>
          <a:stretch>
            <a:fillRect/>
          </a:stretch>
        </p:blipFill>
        <p:spPr>
          <a:xfrm>
            <a:off x="1691680" y="1772816"/>
            <a:ext cx="720000" cy="720000"/>
          </a:xfrm>
          <a:prstGeom prst="rect">
            <a:avLst/>
          </a:prstGeom>
        </p:spPr>
      </p:pic>
      <p:pic>
        <p:nvPicPr>
          <p:cNvPr id="112" name="Picture 111" descr="UNB.gif"/>
          <p:cNvPicPr>
            <a:picLocks/>
          </p:cNvPicPr>
          <p:nvPr/>
        </p:nvPicPr>
        <p:blipFill>
          <a:blip r:embed="rId63" cstate="print"/>
          <a:stretch>
            <a:fillRect/>
          </a:stretch>
        </p:blipFill>
        <p:spPr>
          <a:xfrm>
            <a:off x="827584" y="1772816"/>
            <a:ext cx="720000" cy="720000"/>
          </a:xfrm>
          <a:prstGeom prst="rect">
            <a:avLst/>
          </a:prstGeom>
        </p:spPr>
      </p:pic>
      <p:pic>
        <p:nvPicPr>
          <p:cNvPr id="113" name="Picture 112" descr="UNESC.gif"/>
          <p:cNvPicPr>
            <a:picLocks/>
          </p:cNvPicPr>
          <p:nvPr/>
        </p:nvPicPr>
        <p:blipFill>
          <a:blip r:embed="rId64" cstate="print"/>
          <a:stretch>
            <a:fillRect/>
          </a:stretch>
        </p:blipFill>
        <p:spPr>
          <a:xfrm>
            <a:off x="35496" y="1844824"/>
            <a:ext cx="720000" cy="720000"/>
          </a:xfrm>
          <a:prstGeom prst="rect">
            <a:avLst/>
          </a:prstGeom>
        </p:spPr>
      </p:pic>
      <p:pic>
        <p:nvPicPr>
          <p:cNvPr id="114" name="Picture 113" descr="UNESP.gif"/>
          <p:cNvPicPr>
            <a:picLocks/>
          </p:cNvPicPr>
          <p:nvPr/>
        </p:nvPicPr>
        <p:blipFill>
          <a:blip r:embed="rId65" cstate="print"/>
          <a:stretch>
            <a:fillRect/>
          </a:stretch>
        </p:blipFill>
        <p:spPr>
          <a:xfrm>
            <a:off x="4211960" y="1051200"/>
            <a:ext cx="720000" cy="720000"/>
          </a:xfrm>
          <a:prstGeom prst="rect">
            <a:avLst/>
          </a:prstGeom>
        </p:spPr>
      </p:pic>
      <p:pic>
        <p:nvPicPr>
          <p:cNvPr id="115" name="Picture 114" descr="UNICAMP.gif"/>
          <p:cNvPicPr>
            <a:picLocks/>
          </p:cNvPicPr>
          <p:nvPr/>
        </p:nvPicPr>
        <p:blipFill>
          <a:blip r:embed="rId66" cstate="print"/>
          <a:stretch>
            <a:fillRect/>
          </a:stretch>
        </p:blipFill>
        <p:spPr>
          <a:xfrm>
            <a:off x="3419872" y="1051200"/>
            <a:ext cx="720000" cy="720000"/>
          </a:xfrm>
          <a:prstGeom prst="rect">
            <a:avLst/>
          </a:prstGeom>
        </p:spPr>
      </p:pic>
      <p:pic>
        <p:nvPicPr>
          <p:cNvPr id="116" name="Picture 115" descr="UNICAP.gif"/>
          <p:cNvPicPr>
            <a:picLocks/>
          </p:cNvPicPr>
          <p:nvPr/>
        </p:nvPicPr>
        <p:blipFill>
          <a:blip r:embed="rId6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55776" y="1001994"/>
            <a:ext cx="720000" cy="720000"/>
          </a:xfrm>
          <a:prstGeom prst="rect">
            <a:avLst/>
          </a:prstGeom>
        </p:spPr>
      </p:pic>
      <p:pic>
        <p:nvPicPr>
          <p:cNvPr id="117" name="Picture 116" descr="UNIVASF.gif"/>
          <p:cNvPicPr>
            <a:picLocks/>
          </p:cNvPicPr>
          <p:nvPr/>
        </p:nvPicPr>
        <p:blipFill>
          <a:blip r:embed="rId6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1680" y="980728"/>
            <a:ext cx="720000" cy="720000"/>
          </a:xfrm>
          <a:prstGeom prst="rect">
            <a:avLst/>
          </a:prstGeom>
        </p:spPr>
      </p:pic>
      <p:pic>
        <p:nvPicPr>
          <p:cNvPr id="118" name="Picture 117" descr="USP.gif"/>
          <p:cNvPicPr>
            <a:picLocks/>
          </p:cNvPicPr>
          <p:nvPr/>
        </p:nvPicPr>
        <p:blipFill>
          <a:blip r:embed="rId69" cstate="print"/>
          <a:stretch>
            <a:fillRect/>
          </a:stretch>
        </p:blipFill>
        <p:spPr>
          <a:xfrm>
            <a:off x="827584" y="980728"/>
            <a:ext cx="720000" cy="720000"/>
          </a:xfrm>
          <a:prstGeom prst="rect">
            <a:avLst/>
          </a:prstGeom>
        </p:spPr>
      </p:pic>
      <p:pic>
        <p:nvPicPr>
          <p:cNvPr id="119" name="Picture 118" descr="UTFPR.gif"/>
          <p:cNvPicPr>
            <a:picLocks/>
          </p:cNvPicPr>
          <p:nvPr/>
        </p:nvPicPr>
        <p:blipFill>
          <a:blip r:embed="rId70" cstate="print"/>
          <a:stretch>
            <a:fillRect/>
          </a:stretch>
        </p:blipFill>
        <p:spPr>
          <a:xfrm>
            <a:off x="35576" y="1051200"/>
            <a:ext cx="720000" cy="720000"/>
          </a:xfrm>
          <a:prstGeom prst="rect">
            <a:avLst/>
          </a:prstGeom>
        </p:spPr>
      </p:pic>
      <p:sp>
        <p:nvSpPr>
          <p:cNvPr id="121" name="Text Box 2"/>
          <p:cNvSpPr txBox="1">
            <a:spLocks noChangeArrowheads="1"/>
          </p:cNvSpPr>
          <p:nvPr/>
        </p:nvSpPr>
        <p:spPr bwMode="auto">
          <a:xfrm>
            <a:off x="3779913" y="188640"/>
            <a:ext cx="51125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800" i="1" dirty="0" smtClean="0">
                <a:solidFill>
                  <a:srgbClr val="688E23"/>
                </a:solidFill>
                <a:latin typeface="Calibri" pitchFamily="34" charset="0"/>
                <a:cs typeface="Times New Roman" pitchFamily="18" charset="0"/>
              </a:rPr>
              <a:t>partners and sponsors</a:t>
            </a:r>
            <a:endParaRPr lang="pt-BR" sz="1800" i="1" dirty="0">
              <a:solidFill>
                <a:srgbClr val="688E23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4860032" y="713241"/>
            <a:ext cx="40324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 </a:t>
            </a:r>
            <a:r>
              <a:rPr lang="en-US" sz="10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speciesLink</a:t>
            </a:r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and </a:t>
            </a:r>
            <a:r>
              <a:rPr lang="en-US" sz="10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inct</a:t>
            </a:r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-virtual herbarium of flora and fungi</a:t>
            </a:r>
            <a:endParaRPr lang="pt-BR" sz="10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107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330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553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777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1666304" y="661366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1219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1000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1443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1889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3005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2335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2112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2782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2559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3228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3448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3894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3671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4341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4117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5010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8574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8351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4787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5233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8128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7905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7685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7462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7239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7015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6792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6123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6569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6346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5899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5676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5457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4564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1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4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6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8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9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1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3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4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6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7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8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9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1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2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3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4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6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7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8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9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1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2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3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4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5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6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70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8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90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60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6100"/>
                            </p:stCondLst>
                            <p:childTnLst>
                              <p:par>
                                <p:cTn id="1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620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6300"/>
                            </p:stCondLst>
                            <p:childTnLst>
                              <p:par>
                                <p:cTn id="1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6400"/>
                            </p:stCondLst>
                            <p:childTnLst>
                              <p:par>
                                <p:cTn id="1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65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6600"/>
                            </p:stCondLst>
                            <p:childTnLst>
                              <p:par>
                                <p:cTn id="1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700"/>
                            </p:stCondLst>
                            <p:childTnLst>
                              <p:par>
                                <p:cTn id="1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800"/>
                            </p:stCondLst>
                            <p:childTnLst>
                              <p:par>
                                <p:cTn id="2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6900"/>
                            </p:stCondLst>
                            <p:childTnLst>
                              <p:par>
                                <p:cTn id="2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7000"/>
                            </p:stCondLst>
                            <p:childTnLst>
                              <p:par>
                                <p:cTn id="2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7100"/>
                            </p:stCondLst>
                            <p:childTnLst>
                              <p:par>
                                <p:cTn id="2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7200"/>
                            </p:stCondLst>
                            <p:childTnLst>
                              <p:par>
                                <p:cTn id="2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1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7300"/>
                            </p:stCondLst>
                            <p:childTnLst>
                              <p:par>
                                <p:cTn id="2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7400"/>
                            </p:stCondLst>
                            <p:childTnLst>
                              <p:par>
                                <p:cTn id="2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600"/>
                            </p:stCondLst>
                            <p:childTnLst>
                              <p:par>
                                <p:cTn id="2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1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7700"/>
                            </p:stCondLst>
                            <p:childTnLst>
                              <p:par>
                                <p:cTn id="2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1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7800"/>
                            </p:stCondLst>
                            <p:childTnLst>
                              <p:par>
                                <p:cTn id="2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1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900"/>
                            </p:stCondLst>
                            <p:childTnLst>
                              <p:par>
                                <p:cTn id="2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1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8000"/>
                            </p:stCondLst>
                            <p:childTnLst>
                              <p:par>
                                <p:cTn id="2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1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8100"/>
                            </p:stCondLst>
                            <p:childTnLst>
                              <p:par>
                                <p:cTn id="2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1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8200"/>
                            </p:stCondLst>
                            <p:childTnLst>
                              <p:par>
                                <p:cTn id="2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1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8300"/>
                            </p:stCondLst>
                            <p:childTnLst>
                              <p:par>
                                <p:cTn id="2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1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8400"/>
                            </p:stCondLst>
                            <p:childTnLst>
                              <p:par>
                                <p:cTn id="2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1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500"/>
                            </p:stCondLst>
                            <p:childTnLst>
                              <p:par>
                                <p:cTn id="2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1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8600"/>
                            </p:stCondLst>
                            <p:childTnLst>
                              <p:par>
                                <p:cTn id="2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1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8700"/>
                            </p:stCondLst>
                            <p:childTnLst>
                              <p:par>
                                <p:cTn id="2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1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800"/>
                            </p:stCondLst>
                            <p:childTnLst>
                              <p:par>
                                <p:cTn id="2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1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8900"/>
                            </p:stCondLst>
                            <p:childTnLst>
                              <p:par>
                                <p:cTn id="2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1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1600" i="1" dirty="0" smtClean="0"/>
              <a:t>objectives</a:t>
            </a:r>
            <a:endParaRPr lang="pt-BR" sz="1600" i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2924944"/>
            <a:ext cx="8219256" cy="3201219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n-GB" sz="1400" b="1" dirty="0" smtClean="0">
                <a:solidFill>
                  <a:srgbClr val="CC6633"/>
                </a:solidFill>
              </a:rPr>
              <a:t>Interoperation</a:t>
            </a:r>
            <a:r>
              <a:rPr lang="en-GB" sz="1400" b="1" dirty="0" smtClean="0">
                <a:solidFill>
                  <a:srgbClr val="688E23"/>
                </a:solidFill>
              </a:rPr>
              <a:t> of existing Brazilian and European e-Infrastructures in the distributed computing, </a:t>
            </a:r>
            <a:r>
              <a:rPr lang="en-GB" sz="1400" b="1" dirty="0" smtClean="0">
                <a:solidFill>
                  <a:srgbClr val="CC6633"/>
                </a:solidFill>
              </a:rPr>
              <a:t>scientific data </a:t>
            </a:r>
            <a:r>
              <a:rPr lang="en-GB" sz="1400" b="1" dirty="0" smtClean="0">
                <a:solidFill>
                  <a:srgbClr val="688E23"/>
                </a:solidFill>
              </a:rPr>
              <a:t>and portals &amp; platform layers</a:t>
            </a:r>
          </a:p>
          <a:p>
            <a:pPr>
              <a:buFont typeface="+mj-lt"/>
              <a:buAutoNum type="arabicPeriod"/>
            </a:pPr>
            <a:endParaRPr lang="en-GB" sz="1400" b="1" dirty="0" smtClean="0">
              <a:solidFill>
                <a:srgbClr val="688E23"/>
              </a:solidFill>
            </a:endParaRPr>
          </a:p>
          <a:p>
            <a:pPr>
              <a:buFont typeface="+mj-lt"/>
              <a:buAutoNum type="arabicPeriod"/>
            </a:pPr>
            <a:r>
              <a:rPr lang="en-GB" sz="1400" b="1" dirty="0" smtClean="0">
                <a:solidFill>
                  <a:srgbClr val="688E23"/>
                </a:solidFill>
              </a:rPr>
              <a:t>Focus on the </a:t>
            </a:r>
            <a:r>
              <a:rPr lang="en-GB" sz="1400" b="1" dirty="0" smtClean="0">
                <a:solidFill>
                  <a:srgbClr val="CC6633"/>
                </a:solidFill>
              </a:rPr>
              <a:t>integration</a:t>
            </a:r>
            <a:r>
              <a:rPr lang="en-GB" sz="1400" b="1" dirty="0" smtClean="0">
                <a:solidFill>
                  <a:srgbClr val="688E23"/>
                </a:solidFill>
              </a:rPr>
              <a:t> of data and </a:t>
            </a:r>
            <a:r>
              <a:rPr lang="en-GB" sz="1400" b="1" dirty="0" smtClean="0">
                <a:solidFill>
                  <a:srgbClr val="CC6633"/>
                </a:solidFill>
              </a:rPr>
              <a:t>software</a:t>
            </a:r>
            <a:r>
              <a:rPr lang="en-GB" sz="1400" b="1" dirty="0" smtClean="0">
                <a:solidFill>
                  <a:srgbClr val="688E23"/>
                </a:solidFill>
              </a:rPr>
              <a:t> platforms running through all of infrastructures</a:t>
            </a:r>
          </a:p>
          <a:p>
            <a:pPr>
              <a:buFont typeface="+mj-lt"/>
              <a:buAutoNum type="arabicPeriod"/>
            </a:pPr>
            <a:endParaRPr lang="en-GB" sz="1400" b="1" dirty="0" smtClean="0">
              <a:solidFill>
                <a:srgbClr val="688E23"/>
              </a:solidFill>
            </a:endParaRPr>
          </a:p>
          <a:p>
            <a:pPr>
              <a:buFont typeface="+mj-lt"/>
              <a:buAutoNum type="arabicPeriod"/>
            </a:pPr>
            <a:r>
              <a:rPr lang="en-GB" sz="1400" b="1" dirty="0" smtClean="0">
                <a:solidFill>
                  <a:srgbClr val="688E23"/>
                </a:solidFill>
              </a:rPr>
              <a:t>Identification of </a:t>
            </a:r>
            <a:r>
              <a:rPr lang="en-GB" sz="1400" b="1" dirty="0" smtClean="0">
                <a:solidFill>
                  <a:srgbClr val="CC6633"/>
                </a:solidFill>
              </a:rPr>
              <a:t>further</a:t>
            </a:r>
            <a:r>
              <a:rPr lang="en-GB" sz="1400" b="1" dirty="0" smtClean="0">
                <a:solidFill>
                  <a:srgbClr val="688E23"/>
                </a:solidFill>
              </a:rPr>
              <a:t> </a:t>
            </a:r>
            <a:r>
              <a:rPr lang="en-GB" sz="1400" b="1" dirty="0" smtClean="0">
                <a:solidFill>
                  <a:srgbClr val="CC6633"/>
                </a:solidFill>
              </a:rPr>
              <a:t>future</a:t>
            </a:r>
            <a:r>
              <a:rPr lang="en-GB" sz="1400" b="1" dirty="0" smtClean="0">
                <a:solidFill>
                  <a:srgbClr val="688E23"/>
                </a:solidFill>
              </a:rPr>
              <a:t> EU-Brazil </a:t>
            </a:r>
            <a:r>
              <a:rPr lang="en-GB" sz="1400" b="1" dirty="0" smtClean="0">
                <a:solidFill>
                  <a:srgbClr val="CC6633"/>
                </a:solidFill>
              </a:rPr>
              <a:t>collaboration</a:t>
            </a:r>
            <a:r>
              <a:rPr lang="en-GB" sz="1400" b="1" dirty="0" smtClean="0">
                <a:solidFill>
                  <a:srgbClr val="688E23"/>
                </a:solidFill>
              </a:rPr>
              <a:t> in support to the biodiversity area in all types of infrastructures </a:t>
            </a:r>
            <a:endParaRPr lang="pt-BR" sz="1400" b="1" dirty="0">
              <a:solidFill>
                <a:srgbClr val="688E23"/>
              </a:solidFill>
            </a:endParaRPr>
          </a:p>
        </p:txBody>
      </p:sp>
      <p:pic>
        <p:nvPicPr>
          <p:cNvPr id="4" name="Picture 1" descr=":::::::private:var:folders:TF:TF5XjzM8ETyIpxk7N69DPU+++TQ:-Tmp-:com.apple.mail.drag-T0x100520c20.tmp.KnHzu6:OpenBio-Logo_final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4869160"/>
            <a:ext cx="324036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47105" name="AutoShape 7"/>
          <p:cNvSpPr>
            <a:spLocks noChangeArrowheads="1"/>
          </p:cNvSpPr>
          <p:nvPr/>
        </p:nvSpPr>
        <p:spPr bwMode="auto">
          <a:xfrm>
            <a:off x="467544" y="1268761"/>
            <a:ext cx="7848872" cy="1152128"/>
          </a:xfrm>
          <a:prstGeom prst="roundRect">
            <a:avLst>
              <a:gd name="adj" fmla="val 16667"/>
            </a:avLst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3">
                <a:lumMod val="40000"/>
                <a:lumOff val="60000"/>
              </a:schemeClr>
            </a:solidFill>
            <a:round/>
            <a:headEnd/>
            <a:tailEnd/>
          </a:ln>
          <a:effectLst>
            <a:outerShdw dist="25400" dir="5400000" algn="ctr" rotWithShape="0">
              <a:srgbClr val="808080">
                <a:alpha val="35001"/>
              </a:srgbClr>
            </a:outerShdw>
          </a:effec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1" u="none" strike="noStrike" cap="none" normalizeH="0" baseline="0" dirty="0" smtClean="0">
                <a:ln>
                  <a:noFill/>
                </a:ln>
                <a:solidFill>
                  <a:srgbClr val="CC6633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“Deploy an e-Infrastructure of open access resources (data,</a:t>
            </a:r>
            <a:r>
              <a:rPr kumimoji="0" lang="en-US" b="1" i="1" u="none" strike="noStrike" cap="none" normalizeH="0" dirty="0" smtClean="0">
                <a:ln>
                  <a:noFill/>
                </a:ln>
                <a:solidFill>
                  <a:srgbClr val="CC6633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 tools and services) </a:t>
            </a:r>
            <a:r>
              <a:rPr kumimoji="0" lang="en-US" b="1" i="1" u="none" strike="noStrike" cap="none" normalizeH="0" baseline="0" dirty="0" smtClean="0">
                <a:ln>
                  <a:noFill/>
                </a:ln>
                <a:solidFill>
                  <a:srgbClr val="CC6633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supporting the needs of the biodiversity scientific community. This e-Infrastructure will result from the federation and integration of existing EU and Brazilian developed infrastructures and resources.”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rgbClr val="CC6633"/>
              </a:solidFill>
              <a:effectLst/>
              <a:latin typeface="+mn-lt"/>
              <a:cs typeface="Arial" pitchFamily="34" charset="0"/>
            </a:endParaRPr>
          </a:p>
        </p:txBody>
      </p:sp>
      <p:pic>
        <p:nvPicPr>
          <p:cNvPr id="7" name="Picture 6" descr="Picture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6543779"/>
            <a:ext cx="3923928" cy="314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92080" y="713241"/>
            <a:ext cx="36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 </a:t>
            </a:r>
            <a:r>
              <a:rPr lang="en-US" sz="10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openbio</a:t>
            </a:r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project</a:t>
            </a:r>
            <a:endParaRPr lang="pt-BR" sz="10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0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3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7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4"/>
          <p:cNvSpPr txBox="1">
            <a:spLocks noChangeArrowheads="1"/>
          </p:cNvSpPr>
          <p:nvPr/>
        </p:nvSpPr>
        <p:spPr bwMode="auto">
          <a:xfrm>
            <a:off x="2339752" y="1412776"/>
            <a:ext cx="6264275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endParaRPr lang="en-US" dirty="0">
              <a:solidFill>
                <a:srgbClr val="688E23"/>
              </a:solidFill>
              <a:latin typeface="Calibri" pitchFamily="34" charset="0"/>
            </a:endParaRPr>
          </a:p>
          <a:p>
            <a:pPr algn="r"/>
            <a:endParaRPr lang="en-US" dirty="0">
              <a:solidFill>
                <a:srgbClr val="688E23"/>
              </a:solidFill>
              <a:latin typeface="Calibri" pitchFamily="34" charset="0"/>
            </a:endParaRPr>
          </a:p>
          <a:p>
            <a:pPr algn="r"/>
            <a:endParaRPr lang="en-US" dirty="0">
              <a:solidFill>
                <a:srgbClr val="688E23"/>
              </a:solidFill>
              <a:latin typeface="Calibri" pitchFamily="34" charset="0"/>
            </a:endParaRPr>
          </a:p>
          <a:p>
            <a:pPr algn="r"/>
            <a:endParaRPr lang="en-US" dirty="0">
              <a:solidFill>
                <a:srgbClr val="688E23"/>
              </a:solidFill>
              <a:latin typeface="Calibri" pitchFamily="34" charset="0"/>
            </a:endParaRPr>
          </a:p>
          <a:p>
            <a:pPr algn="r"/>
            <a:r>
              <a:rPr lang="en-US" dirty="0" err="1">
                <a:solidFill>
                  <a:srgbClr val="688E23"/>
                </a:solidFill>
                <a:latin typeface="Calibri" pitchFamily="34" charset="0"/>
              </a:rPr>
              <a:t>Sidnei</a:t>
            </a:r>
            <a:r>
              <a:rPr lang="en-US" dirty="0">
                <a:solidFill>
                  <a:srgbClr val="688E23"/>
                </a:solidFill>
                <a:latin typeface="Calibri" pitchFamily="34" charset="0"/>
              </a:rPr>
              <a:t> de Souza</a:t>
            </a:r>
          </a:p>
          <a:p>
            <a:pPr algn="r"/>
            <a:r>
              <a:rPr lang="en-US" i="1" dirty="0">
                <a:solidFill>
                  <a:srgbClr val="688E23"/>
                </a:solidFill>
                <a:latin typeface="Calibri" pitchFamily="34" charset="0"/>
              </a:rPr>
              <a:t>sidnei@cria.org.br</a:t>
            </a:r>
          </a:p>
          <a:p>
            <a:pPr algn="r"/>
            <a:endParaRPr lang="en-US" i="1" dirty="0">
              <a:solidFill>
                <a:srgbClr val="688E23"/>
              </a:solidFill>
              <a:latin typeface="Calibri" pitchFamily="34" charset="0"/>
            </a:endParaRPr>
          </a:p>
          <a:p>
            <a:pPr algn="r"/>
            <a:endParaRPr lang="en-US" i="1" dirty="0">
              <a:solidFill>
                <a:srgbClr val="688E23"/>
              </a:solidFill>
              <a:latin typeface="Calibri" pitchFamily="34" charset="0"/>
            </a:endParaRPr>
          </a:p>
          <a:p>
            <a:pPr algn="r"/>
            <a:r>
              <a:rPr lang="en-US" dirty="0">
                <a:solidFill>
                  <a:srgbClr val="688E23"/>
                </a:solidFill>
                <a:latin typeface="Calibri" pitchFamily="34" charset="0"/>
              </a:rPr>
              <a:t>Centro de </a:t>
            </a:r>
            <a:r>
              <a:rPr lang="en-US" dirty="0" err="1">
                <a:solidFill>
                  <a:srgbClr val="688E23"/>
                </a:solidFill>
                <a:latin typeface="Calibri" pitchFamily="34" charset="0"/>
              </a:rPr>
              <a:t>Referência</a:t>
            </a:r>
            <a:r>
              <a:rPr lang="en-US" dirty="0">
                <a:solidFill>
                  <a:srgbClr val="688E23"/>
                </a:solidFill>
                <a:latin typeface="Calibri" pitchFamily="34" charset="0"/>
              </a:rPr>
              <a:t> </a:t>
            </a:r>
            <a:r>
              <a:rPr lang="en-US" dirty="0" err="1">
                <a:solidFill>
                  <a:srgbClr val="688E23"/>
                </a:solidFill>
                <a:latin typeface="Calibri" pitchFamily="34" charset="0"/>
              </a:rPr>
              <a:t>em</a:t>
            </a:r>
            <a:r>
              <a:rPr lang="en-US" dirty="0">
                <a:solidFill>
                  <a:srgbClr val="688E23"/>
                </a:solidFill>
                <a:latin typeface="Calibri" pitchFamily="34" charset="0"/>
              </a:rPr>
              <a:t> </a:t>
            </a:r>
            <a:r>
              <a:rPr lang="en-US" dirty="0" err="1">
                <a:solidFill>
                  <a:srgbClr val="688E23"/>
                </a:solidFill>
                <a:latin typeface="Calibri" pitchFamily="34" charset="0"/>
              </a:rPr>
              <a:t>Informação</a:t>
            </a:r>
            <a:r>
              <a:rPr lang="en-US" dirty="0">
                <a:solidFill>
                  <a:srgbClr val="688E23"/>
                </a:solidFill>
                <a:latin typeface="Calibri" pitchFamily="34" charset="0"/>
              </a:rPr>
              <a:t> </a:t>
            </a:r>
            <a:r>
              <a:rPr lang="en-US" dirty="0" err="1">
                <a:solidFill>
                  <a:srgbClr val="688E23"/>
                </a:solidFill>
                <a:latin typeface="Calibri" pitchFamily="34" charset="0"/>
              </a:rPr>
              <a:t>Ambiental</a:t>
            </a:r>
            <a:r>
              <a:rPr lang="en-US" dirty="0">
                <a:solidFill>
                  <a:srgbClr val="688E23"/>
                </a:solidFill>
                <a:latin typeface="Calibri" pitchFamily="34" charset="0"/>
              </a:rPr>
              <a:t>, CRIA</a:t>
            </a:r>
          </a:p>
          <a:p>
            <a:pPr algn="r"/>
            <a:r>
              <a:rPr lang="en-US" i="1" dirty="0" smtClean="0">
                <a:solidFill>
                  <a:srgbClr val="688E23"/>
                </a:solidFill>
                <a:latin typeface="Calibri" pitchFamily="34" charset="0"/>
              </a:rPr>
              <a:t>www.cria.org.br</a:t>
            </a:r>
          </a:p>
          <a:p>
            <a:pPr algn="r"/>
            <a:endParaRPr lang="en-US" i="1" dirty="0" smtClean="0">
              <a:solidFill>
                <a:srgbClr val="688E23"/>
              </a:solidFill>
              <a:latin typeface="Calibri" pitchFamily="34" charset="0"/>
            </a:endParaRPr>
          </a:p>
          <a:p>
            <a:pPr algn="r"/>
            <a:endParaRPr lang="en-US" dirty="0">
              <a:solidFill>
                <a:srgbClr val="688E23"/>
              </a:solidFill>
              <a:latin typeface="Calibri" pitchFamily="34" charset="0"/>
            </a:endParaRPr>
          </a:p>
        </p:txBody>
      </p:sp>
      <p:sp>
        <p:nvSpPr>
          <p:cNvPr id="237575" name="Text Box 7"/>
          <p:cNvSpPr txBox="1">
            <a:spLocks noChangeArrowheads="1"/>
          </p:cNvSpPr>
          <p:nvPr/>
        </p:nvSpPr>
        <p:spPr bwMode="auto">
          <a:xfrm>
            <a:off x="3132138" y="188913"/>
            <a:ext cx="576034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pt-BR" i="1" dirty="0" smtClean="0">
                <a:solidFill>
                  <a:srgbClr val="688E23"/>
                </a:solidFill>
                <a:cs typeface="Times New Roman" pitchFamily="18" charset="0"/>
              </a:rPr>
              <a:t>Thank you, obrigado!</a:t>
            </a:r>
            <a:endParaRPr lang="pt-BR" i="1" dirty="0">
              <a:solidFill>
                <a:srgbClr val="688E23"/>
              </a:solidFill>
              <a:cs typeface="Times New Roman" pitchFamily="18" charset="0"/>
            </a:endParaRPr>
          </a:p>
        </p:txBody>
      </p:sp>
      <p:pic>
        <p:nvPicPr>
          <p:cNvPr id="4" name="Picture 1" descr=":::::::private:var:folders:TF:TF5XjzM8ETyIpxk7N69DPU+++TQ:-Tmp-:com.apple.mail.drag-T0x100520c20.tmp.KnHzu6:OpenBio-Logo_final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4509120"/>
            <a:ext cx="324036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Picture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6183739"/>
            <a:ext cx="3923928" cy="314221"/>
          </a:xfrm>
          <a:prstGeom prst="rect">
            <a:avLst/>
          </a:prstGeom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 cstate="print"/>
          <a:srcRect l="399" t="14084" r="33121" b="31737"/>
          <a:stretch>
            <a:fillRect/>
          </a:stretch>
        </p:blipFill>
        <p:spPr bwMode="auto">
          <a:xfrm>
            <a:off x="251520" y="1412776"/>
            <a:ext cx="3028836" cy="1941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07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0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3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7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66304" y="661366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19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0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43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89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05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35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12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82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59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28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48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94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71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41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17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797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10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574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351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787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233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128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905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685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462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239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15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792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123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569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346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899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676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457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564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GB" sz="2000" b="1" dirty="0" smtClean="0">
                <a:solidFill>
                  <a:srgbClr val="CC6633"/>
                </a:solidFill>
              </a:rPr>
              <a:t>Use Case I – Integration between Regional &amp; Global Taxonomies</a:t>
            </a:r>
          </a:p>
          <a:p>
            <a:pPr>
              <a:buNone/>
            </a:pPr>
            <a:endParaRPr lang="en-GB" sz="2000" b="1" dirty="0" smtClean="0">
              <a:solidFill>
                <a:srgbClr val="CC6633"/>
              </a:solidFill>
            </a:endParaRPr>
          </a:p>
          <a:p>
            <a:r>
              <a:rPr lang="en-GB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Focus on </a:t>
            </a:r>
            <a:r>
              <a:rPr lang="en-GB" sz="1400" b="1" dirty="0" smtClean="0">
                <a:solidFill>
                  <a:srgbClr val="688E23"/>
                </a:solidFill>
              </a:rPr>
              <a:t>taxonomical information</a:t>
            </a:r>
          </a:p>
          <a:p>
            <a:r>
              <a:rPr lang="en-GB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 pilot study to </a:t>
            </a:r>
            <a:r>
              <a:rPr lang="en-GB" sz="1400" b="1" dirty="0" smtClean="0">
                <a:solidFill>
                  <a:srgbClr val="688E23"/>
                </a:solidFill>
              </a:rPr>
              <a:t>analyse</a:t>
            </a:r>
            <a:r>
              <a:rPr lang="en-GB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and </a:t>
            </a:r>
            <a:r>
              <a:rPr lang="en-GB" sz="1400" b="1" dirty="0" smtClean="0">
                <a:solidFill>
                  <a:srgbClr val="688E23"/>
                </a:solidFill>
              </a:rPr>
              <a:t>cross-map </a:t>
            </a:r>
            <a:r>
              <a:rPr lang="en-GB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regional </a:t>
            </a:r>
            <a:r>
              <a:rPr lang="en-GB" sz="1400" b="1" dirty="0" smtClean="0">
                <a:solidFill>
                  <a:srgbClr val="688E23"/>
                </a:solidFill>
              </a:rPr>
              <a:t>List of Species of Brazilian Flora </a:t>
            </a:r>
            <a:r>
              <a:rPr lang="en-GB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served by CRIA with the </a:t>
            </a:r>
            <a:r>
              <a:rPr lang="en-GB" sz="1400" b="1" dirty="0" smtClean="0">
                <a:solidFill>
                  <a:srgbClr val="688E23"/>
                </a:solidFill>
              </a:rPr>
              <a:t>Global </a:t>
            </a:r>
            <a:r>
              <a:rPr lang="en-GB" sz="1400" b="1" dirty="0" err="1" smtClean="0">
                <a:solidFill>
                  <a:srgbClr val="688E23"/>
                </a:solidFill>
              </a:rPr>
              <a:t>Catalog</a:t>
            </a:r>
            <a:r>
              <a:rPr lang="en-GB" sz="1400" b="1" dirty="0" smtClean="0">
                <a:solidFill>
                  <a:srgbClr val="688E23"/>
                </a:solidFill>
              </a:rPr>
              <a:t> of Life </a:t>
            </a:r>
            <a:r>
              <a:rPr lang="en-GB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served by Sp2000</a:t>
            </a:r>
          </a:p>
          <a:p>
            <a:r>
              <a:rPr lang="en-GB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Use of two tools under development in the i4Life project – the </a:t>
            </a:r>
            <a:r>
              <a:rPr lang="en-GB" sz="1400" b="1" dirty="0" err="1" smtClean="0">
                <a:solidFill>
                  <a:srgbClr val="688E23"/>
                </a:solidFill>
              </a:rPr>
              <a:t>CoL</a:t>
            </a:r>
            <a:r>
              <a:rPr lang="en-GB" sz="1400" b="1" dirty="0" smtClean="0">
                <a:solidFill>
                  <a:srgbClr val="688E23"/>
                </a:solidFill>
              </a:rPr>
              <a:t> Cross-mapping Tool</a:t>
            </a:r>
            <a:r>
              <a:rPr lang="en-GB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and the </a:t>
            </a:r>
            <a:r>
              <a:rPr lang="en-GB" sz="1400" b="1" dirty="0" err="1" smtClean="0">
                <a:solidFill>
                  <a:srgbClr val="688E23"/>
                </a:solidFill>
              </a:rPr>
              <a:t>CoL</a:t>
            </a:r>
            <a:r>
              <a:rPr lang="en-GB" sz="1400" b="1" dirty="0" smtClean="0">
                <a:solidFill>
                  <a:srgbClr val="688E23"/>
                </a:solidFill>
              </a:rPr>
              <a:t> Piping Tool</a:t>
            </a:r>
            <a:r>
              <a:rPr lang="en-GB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</a:p>
          <a:p>
            <a:r>
              <a:rPr lang="en-GB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activity should enhance the </a:t>
            </a:r>
            <a:r>
              <a:rPr lang="en-GB" sz="1400" b="1" dirty="0" err="1" smtClean="0">
                <a:solidFill>
                  <a:srgbClr val="688E23"/>
                </a:solidFill>
              </a:rPr>
              <a:t>gCube</a:t>
            </a:r>
            <a:r>
              <a:rPr lang="en-GB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400" b="1" dirty="0" smtClean="0">
                <a:solidFill>
                  <a:srgbClr val="688E23"/>
                </a:solidFill>
              </a:rPr>
              <a:t>Search</a:t>
            </a:r>
            <a:r>
              <a:rPr lang="en-GB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developed in the existing </a:t>
            </a:r>
            <a:r>
              <a:rPr lang="en-GB" sz="1400" b="1" dirty="0" smtClean="0">
                <a:solidFill>
                  <a:srgbClr val="688E23"/>
                </a:solidFill>
              </a:rPr>
              <a:t>D4Science-II</a:t>
            </a:r>
            <a:r>
              <a:rPr lang="en-GB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project</a:t>
            </a:r>
          </a:p>
          <a:p>
            <a:endParaRPr lang="en-GB" sz="1400" b="1" dirty="0" smtClean="0"/>
          </a:p>
          <a:p>
            <a:pPr>
              <a:buNone/>
            </a:pPr>
            <a:r>
              <a:rPr lang="en-GB" sz="2000" b="1" dirty="0" smtClean="0">
                <a:solidFill>
                  <a:srgbClr val="CC6633"/>
                </a:solidFill>
              </a:rPr>
              <a:t>Use Case II - Data usability and the use of ecological niche modelling</a:t>
            </a:r>
          </a:p>
          <a:p>
            <a:pPr>
              <a:buNone/>
            </a:pPr>
            <a:endParaRPr lang="en-GB" sz="2000" b="1" dirty="0" smtClean="0">
              <a:solidFill>
                <a:srgbClr val="CC6633"/>
              </a:solidFill>
            </a:endParaRPr>
          </a:p>
          <a:p>
            <a:r>
              <a:rPr lang="en-GB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Focus on </a:t>
            </a:r>
            <a:r>
              <a:rPr lang="en-GB" sz="1400" b="1" dirty="0" smtClean="0">
                <a:solidFill>
                  <a:srgbClr val="688E23"/>
                </a:solidFill>
              </a:rPr>
              <a:t>plants data </a:t>
            </a:r>
            <a:r>
              <a:rPr lang="en-GB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(accepted names, synonyms and distribution)</a:t>
            </a:r>
          </a:p>
          <a:p>
            <a:r>
              <a:rPr lang="en-GB" sz="1400" b="1" dirty="0" smtClean="0">
                <a:solidFill>
                  <a:srgbClr val="688E23"/>
                </a:solidFill>
              </a:rPr>
              <a:t>Determine the number of usable occurrence points </a:t>
            </a:r>
            <a:r>
              <a:rPr lang="en-GB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each species</a:t>
            </a:r>
          </a:p>
          <a:p>
            <a:r>
              <a:rPr lang="en-GB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Run </a:t>
            </a:r>
            <a:r>
              <a:rPr lang="en-GB" sz="1400" b="1" dirty="0" smtClean="0">
                <a:solidFill>
                  <a:srgbClr val="688E23"/>
                </a:solidFill>
              </a:rPr>
              <a:t>ecological niche modelling </a:t>
            </a:r>
            <a:r>
              <a:rPr lang="en-GB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with automatically selection of algorithms </a:t>
            </a:r>
          </a:p>
          <a:p>
            <a:r>
              <a:rPr lang="en-GB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Use of </a:t>
            </a:r>
            <a:r>
              <a:rPr lang="en-GB" sz="1400" b="1" dirty="0" err="1" smtClean="0">
                <a:solidFill>
                  <a:srgbClr val="688E23"/>
                </a:solidFill>
              </a:rPr>
              <a:t>openModeller</a:t>
            </a:r>
            <a:r>
              <a:rPr lang="en-GB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in a distributed environment to run the models</a:t>
            </a:r>
          </a:p>
          <a:p>
            <a:r>
              <a:rPr lang="en-GB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</a:t>
            </a:r>
            <a:r>
              <a:rPr lang="en-GB" sz="1400" b="1" dirty="0" smtClean="0">
                <a:solidFill>
                  <a:srgbClr val="688E23"/>
                </a:solidFill>
              </a:rPr>
              <a:t>resulting models </a:t>
            </a:r>
            <a:r>
              <a:rPr lang="en-GB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will be saved to be </a:t>
            </a:r>
            <a:r>
              <a:rPr lang="en-GB" sz="1400" b="1" dirty="0" smtClean="0">
                <a:solidFill>
                  <a:srgbClr val="688E23"/>
                </a:solidFill>
              </a:rPr>
              <a:t>checked and validated by specialists</a:t>
            </a:r>
            <a:endParaRPr lang="pt-BR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683568" y="116632"/>
            <a:ext cx="822960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688E23"/>
                </a:solidFill>
                <a:uLnTx/>
                <a:uFillTx/>
                <a:latin typeface="+mn-lt"/>
                <a:ea typeface="+mj-ea"/>
                <a:cs typeface="+mj-cs"/>
              </a:rPr>
              <a:t>use</a:t>
            </a:r>
            <a:r>
              <a:rPr kumimoji="0" lang="en-GB" sz="1800" b="1" i="1" u="none" strike="noStrike" kern="1200" cap="none" spc="0" normalizeH="0" noProof="0" dirty="0" smtClean="0">
                <a:ln>
                  <a:noFill/>
                </a:ln>
                <a:solidFill>
                  <a:srgbClr val="688E23"/>
                </a:solidFill>
                <a:uLnTx/>
                <a:uFillTx/>
                <a:latin typeface="+mn-lt"/>
                <a:ea typeface="+mj-ea"/>
                <a:cs typeface="+mj-cs"/>
              </a:rPr>
              <a:t> cases</a:t>
            </a:r>
            <a:endParaRPr kumimoji="0" lang="pt-BR" sz="1800" b="1" i="1" u="none" strike="noStrike" kern="1200" cap="none" spc="0" normalizeH="0" baseline="0" noProof="0" dirty="0">
              <a:ln>
                <a:noFill/>
              </a:ln>
              <a:solidFill>
                <a:srgbClr val="688E23"/>
              </a:solidFill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6" name="Picture 1" descr=":::::::private:var:folders:TF:TF5XjzM8ETyIpxk7N69DPU+++TQ:-Tmp-:com.apple.mail.drag-T0x100520c20.tmp.KnHzu6:OpenBio-Logo_fina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6165304"/>
            <a:ext cx="103102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292080" y="713241"/>
            <a:ext cx="36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 </a:t>
            </a:r>
            <a:r>
              <a:rPr lang="en-US" sz="10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openbio</a:t>
            </a:r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project</a:t>
            </a:r>
            <a:endParaRPr lang="pt-BR" sz="10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0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3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7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00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683568" y="116632"/>
            <a:ext cx="822960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688E23"/>
                </a:solidFill>
                <a:uLnTx/>
                <a:uFillTx/>
                <a:latin typeface="+mn-lt"/>
                <a:ea typeface="+mj-ea"/>
                <a:cs typeface="+mj-cs"/>
              </a:rPr>
              <a:t>objectives</a:t>
            </a:r>
            <a:endParaRPr kumimoji="0" lang="pt-BR" sz="1800" b="1" i="1" u="none" strike="noStrike" kern="1200" cap="none" spc="0" normalizeH="0" baseline="0" noProof="0" dirty="0">
              <a:ln>
                <a:noFill/>
              </a:ln>
              <a:solidFill>
                <a:srgbClr val="688E23"/>
              </a:solidFill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6" name="Picture 1" descr=":::::::private:var:folders:TF:TF5XjzM8ETyIpxk7N69DPU+++TQ:-Tmp-:com.apple.mail.drag-T0x100520c20.tmp.KnHzu6:OpenBio-Logo_fina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6237312"/>
            <a:ext cx="103102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/>
          <p:nvPr/>
        </p:nvGrpSpPr>
        <p:grpSpPr>
          <a:xfrm>
            <a:off x="1763688" y="1340768"/>
            <a:ext cx="6480720" cy="4248472"/>
            <a:chOff x="899592" y="2132856"/>
            <a:chExt cx="6480720" cy="4248472"/>
          </a:xfrm>
        </p:grpSpPr>
        <p:pic>
          <p:nvPicPr>
            <p:cNvPr id="4" name="Picture 5" descr="EUBrazilOpenBio_Objectives.jpg"/>
            <p:cNvPicPr/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99592" y="2132856"/>
              <a:ext cx="6480720" cy="42484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r="19361"/>
            <a:stretch>
              <a:fillRect/>
            </a:stretch>
          </p:blipFill>
          <p:spPr bwMode="auto">
            <a:xfrm>
              <a:off x="1043607" y="3083744"/>
              <a:ext cx="936104" cy="1934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91680" y="4437112"/>
              <a:ext cx="905594" cy="2507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TextBox 10"/>
          <p:cNvSpPr txBox="1"/>
          <p:nvPr/>
        </p:nvSpPr>
        <p:spPr>
          <a:xfrm>
            <a:off x="252000" y="3429000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study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2000" y="4149080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analyze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2000" y="4869160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explore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2000" y="5589240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propose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92080" y="713241"/>
            <a:ext cx="36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 </a:t>
            </a:r>
            <a:r>
              <a:rPr lang="en-US" sz="10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openbio</a:t>
            </a:r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project</a:t>
            </a:r>
            <a:endParaRPr lang="pt-BR" sz="10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7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0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3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7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19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00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79513" y="1268760"/>
          <a:ext cx="6480720" cy="5173502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663016"/>
                <a:gridCol w="1634268"/>
                <a:gridCol w="1183436"/>
              </a:tblGrid>
              <a:tr h="363552">
                <a:tc>
                  <a:txBody>
                    <a:bodyPr/>
                    <a:lstStyle/>
                    <a:p>
                      <a:endParaRPr lang="pt-BR" sz="1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627500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CC6633"/>
                          </a:solidFill>
                        </a:rPr>
                        <a:t>Centro </a:t>
                      </a:r>
                      <a:r>
                        <a:rPr lang="en-US" sz="1200" b="1" dirty="0" err="1" smtClean="0">
                          <a:solidFill>
                            <a:srgbClr val="CC6633"/>
                          </a:solidFill>
                        </a:rPr>
                        <a:t>Nacional</a:t>
                      </a:r>
                      <a:r>
                        <a:rPr lang="en-US" sz="1200" b="1" baseline="0" dirty="0" smtClean="0">
                          <a:solidFill>
                            <a:srgbClr val="CC6633"/>
                          </a:solidFill>
                        </a:rPr>
                        <a:t> de </a:t>
                      </a:r>
                      <a:r>
                        <a:rPr lang="en-US" sz="1200" b="1" baseline="0" dirty="0" err="1" smtClean="0">
                          <a:solidFill>
                            <a:srgbClr val="CC6633"/>
                          </a:solidFill>
                        </a:rPr>
                        <a:t>Supercomputación</a:t>
                      </a:r>
                      <a:r>
                        <a:rPr lang="en-US" sz="1200" b="1" baseline="0" dirty="0" smtClean="0">
                          <a:solidFill>
                            <a:srgbClr val="CC6633"/>
                          </a:solidFill>
                        </a:rPr>
                        <a:t> de Barcelona</a:t>
                      </a:r>
                    </a:p>
                    <a:p>
                      <a:r>
                        <a:rPr lang="en-US" sz="1200" b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Barcelona Supercomputing Center</a:t>
                      </a:r>
                      <a:endParaRPr lang="pt-BR" sz="1200" b="1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BSC</a:t>
                      </a:r>
                      <a:endParaRPr lang="pt-BR" sz="1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Spain</a:t>
                      </a:r>
                      <a:endParaRPr lang="pt-BR" sz="1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627500">
                <a:tc>
                  <a:txBody>
                    <a:bodyPr/>
                    <a:lstStyle/>
                    <a:p>
                      <a:r>
                        <a:rPr lang="en-US" sz="1200" b="1" dirty="0" err="1" smtClean="0">
                          <a:solidFill>
                            <a:srgbClr val="CC6633"/>
                          </a:solidFill>
                        </a:rPr>
                        <a:t>Consiglio</a:t>
                      </a:r>
                      <a:r>
                        <a:rPr lang="en-US" sz="1200" b="1" dirty="0" smtClean="0">
                          <a:solidFill>
                            <a:srgbClr val="CC6633"/>
                          </a:solidFill>
                        </a:rPr>
                        <a:t> </a:t>
                      </a:r>
                      <a:r>
                        <a:rPr lang="en-US" sz="1200" b="1" dirty="0" err="1" smtClean="0">
                          <a:solidFill>
                            <a:srgbClr val="CC6633"/>
                          </a:solidFill>
                        </a:rPr>
                        <a:t>Nazionale</a:t>
                      </a:r>
                      <a:r>
                        <a:rPr lang="en-US" sz="1200" b="1" baseline="0" dirty="0" smtClean="0">
                          <a:solidFill>
                            <a:srgbClr val="CC6633"/>
                          </a:solidFill>
                        </a:rPr>
                        <a:t> </a:t>
                      </a:r>
                      <a:r>
                        <a:rPr lang="en-US" sz="1200" b="1" baseline="0" dirty="0" err="1" smtClean="0">
                          <a:solidFill>
                            <a:srgbClr val="CC6633"/>
                          </a:solidFill>
                        </a:rPr>
                        <a:t>delle</a:t>
                      </a:r>
                      <a:r>
                        <a:rPr lang="en-US" sz="1200" b="1" baseline="0" dirty="0" smtClean="0">
                          <a:solidFill>
                            <a:srgbClr val="CC6633"/>
                          </a:solidFill>
                        </a:rPr>
                        <a:t> </a:t>
                      </a:r>
                      <a:r>
                        <a:rPr lang="en-US" sz="1200" b="1" baseline="0" dirty="0" err="1" smtClean="0">
                          <a:solidFill>
                            <a:srgbClr val="CC6633"/>
                          </a:solidFill>
                        </a:rPr>
                        <a:t>Ricerche</a:t>
                      </a:r>
                      <a:endParaRPr lang="en-US" sz="1200" b="1" baseline="0" dirty="0" smtClean="0">
                        <a:solidFill>
                          <a:srgbClr val="CC6633"/>
                        </a:solidFill>
                      </a:endParaRPr>
                    </a:p>
                    <a:p>
                      <a:r>
                        <a:rPr lang="en-US" sz="1200" b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National Research Council</a:t>
                      </a:r>
                      <a:endParaRPr lang="pt-BR" sz="1200" b="1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CNR</a:t>
                      </a:r>
                      <a:endParaRPr lang="pt-BR" sz="1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Italy</a:t>
                      </a:r>
                      <a:endParaRPr lang="pt-BR" sz="1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63552">
                <a:tc>
                  <a:txBody>
                    <a:bodyPr/>
                    <a:lstStyle/>
                    <a:p>
                      <a:r>
                        <a:rPr lang="en-GB" sz="1200" b="1" dirty="0" smtClean="0">
                          <a:solidFill>
                            <a:srgbClr val="CC6633"/>
                          </a:solidFill>
                        </a:rPr>
                        <a:t>Trust IT Services Ltd</a:t>
                      </a:r>
                      <a:endParaRPr lang="pt-BR" sz="1200" b="1" dirty="0">
                        <a:solidFill>
                          <a:srgbClr val="CC663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TRUST-IT</a:t>
                      </a:r>
                      <a:endParaRPr lang="pt-BR" sz="1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UK</a:t>
                      </a:r>
                      <a:endParaRPr lang="pt-BR" sz="1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66168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CC6633"/>
                          </a:solidFill>
                        </a:rPr>
                        <a:t>Species 2000</a:t>
                      </a:r>
                      <a:endParaRPr lang="pt-BR" sz="1200" b="1" dirty="0">
                        <a:solidFill>
                          <a:srgbClr val="CC663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SP2000</a:t>
                      </a:r>
                      <a:endParaRPr lang="pt-BR" sz="1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UK</a:t>
                      </a:r>
                      <a:endParaRPr lang="pt-BR" sz="1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896430">
                <a:tc>
                  <a:txBody>
                    <a:bodyPr/>
                    <a:lstStyle/>
                    <a:p>
                      <a:r>
                        <a:rPr lang="en-US" sz="1200" b="1" dirty="0" err="1" smtClean="0">
                          <a:solidFill>
                            <a:srgbClr val="CC6633"/>
                          </a:solidFill>
                        </a:rPr>
                        <a:t>Universitat</a:t>
                      </a:r>
                      <a:r>
                        <a:rPr lang="en-US" sz="1200" b="1" baseline="0" dirty="0" smtClean="0">
                          <a:solidFill>
                            <a:srgbClr val="CC6633"/>
                          </a:solidFill>
                        </a:rPr>
                        <a:t> </a:t>
                      </a:r>
                      <a:r>
                        <a:rPr lang="en-US" sz="1200" b="1" baseline="0" dirty="0" err="1" smtClean="0">
                          <a:solidFill>
                            <a:srgbClr val="CC6633"/>
                          </a:solidFill>
                        </a:rPr>
                        <a:t>Politècnica</a:t>
                      </a:r>
                      <a:r>
                        <a:rPr lang="en-US" sz="1200" b="1" baseline="0" dirty="0" smtClean="0">
                          <a:solidFill>
                            <a:srgbClr val="CC6633"/>
                          </a:solidFill>
                        </a:rPr>
                        <a:t> de </a:t>
                      </a:r>
                      <a:r>
                        <a:rPr lang="en-US" sz="1200" b="1" baseline="0" dirty="0" err="1" smtClean="0">
                          <a:solidFill>
                            <a:srgbClr val="CC6633"/>
                          </a:solidFill>
                        </a:rPr>
                        <a:t>València</a:t>
                      </a:r>
                      <a:endParaRPr lang="en-US" sz="1200" b="1" baseline="0" dirty="0" smtClean="0">
                        <a:solidFill>
                          <a:srgbClr val="CC6633"/>
                        </a:solidFill>
                      </a:endParaRPr>
                    </a:p>
                    <a:p>
                      <a:r>
                        <a:rPr lang="en-US" sz="1200" b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Valencia Polytechnic University</a:t>
                      </a:r>
                    </a:p>
                    <a:p>
                      <a:endParaRPr lang="pt-BR" sz="1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UPVLC</a:t>
                      </a:r>
                      <a:endParaRPr lang="pt-BR" sz="1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Spain</a:t>
                      </a:r>
                      <a:endParaRPr lang="pt-BR" sz="1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63552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CC6633"/>
                          </a:solidFill>
                        </a:rPr>
                        <a:t>Centro de </a:t>
                      </a:r>
                      <a:r>
                        <a:rPr lang="en-US" sz="1200" b="1" dirty="0" err="1" smtClean="0">
                          <a:solidFill>
                            <a:srgbClr val="CC6633"/>
                          </a:solidFill>
                        </a:rPr>
                        <a:t>Referência</a:t>
                      </a:r>
                      <a:r>
                        <a:rPr lang="en-US" sz="1200" b="1" baseline="0" dirty="0" smtClean="0">
                          <a:solidFill>
                            <a:srgbClr val="CC6633"/>
                          </a:solidFill>
                        </a:rPr>
                        <a:t> </a:t>
                      </a:r>
                      <a:r>
                        <a:rPr lang="en-US" sz="1200" b="1" baseline="0" dirty="0" err="1" smtClean="0">
                          <a:solidFill>
                            <a:srgbClr val="CC6633"/>
                          </a:solidFill>
                        </a:rPr>
                        <a:t>em</a:t>
                      </a:r>
                      <a:r>
                        <a:rPr lang="en-US" sz="1200" b="1" baseline="0" dirty="0" smtClean="0">
                          <a:solidFill>
                            <a:srgbClr val="CC6633"/>
                          </a:solidFill>
                        </a:rPr>
                        <a:t> </a:t>
                      </a:r>
                      <a:r>
                        <a:rPr lang="en-US" sz="1200" b="1" baseline="0" dirty="0" err="1" smtClean="0">
                          <a:solidFill>
                            <a:srgbClr val="CC6633"/>
                          </a:solidFill>
                        </a:rPr>
                        <a:t>Informação</a:t>
                      </a:r>
                      <a:r>
                        <a:rPr lang="en-US" sz="1200" b="1" baseline="0" dirty="0" smtClean="0">
                          <a:solidFill>
                            <a:srgbClr val="CC6633"/>
                          </a:solidFill>
                        </a:rPr>
                        <a:t> </a:t>
                      </a:r>
                      <a:r>
                        <a:rPr lang="en-US" sz="1200" b="1" baseline="0" dirty="0" err="1" smtClean="0">
                          <a:solidFill>
                            <a:srgbClr val="CC6633"/>
                          </a:solidFill>
                        </a:rPr>
                        <a:t>Ambiental</a:t>
                      </a:r>
                      <a:endParaRPr lang="en-US" sz="1200" b="1" baseline="0" dirty="0" smtClean="0">
                        <a:solidFill>
                          <a:srgbClr val="CC6633"/>
                        </a:solidFill>
                      </a:endParaRPr>
                    </a:p>
                    <a:p>
                      <a:r>
                        <a:rPr lang="en-US" sz="1200" b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Reference Center on Environmental Information</a:t>
                      </a:r>
                      <a:endParaRPr lang="pt-BR" sz="1200" b="1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CRIA</a:t>
                      </a:r>
                      <a:endParaRPr lang="pt-BR" sz="1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Brazil</a:t>
                      </a:r>
                      <a:endParaRPr lang="pt-BR" sz="1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63552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CC6633"/>
                          </a:solidFill>
                        </a:rPr>
                        <a:t>Centro de </a:t>
                      </a:r>
                      <a:r>
                        <a:rPr lang="en-US" sz="1200" b="1" dirty="0" err="1" smtClean="0">
                          <a:solidFill>
                            <a:srgbClr val="CC6633"/>
                          </a:solidFill>
                        </a:rPr>
                        <a:t>Estudos</a:t>
                      </a:r>
                      <a:r>
                        <a:rPr lang="en-US" sz="1200" b="1" baseline="0" dirty="0" smtClean="0">
                          <a:solidFill>
                            <a:srgbClr val="CC6633"/>
                          </a:solidFill>
                        </a:rPr>
                        <a:t> e </a:t>
                      </a:r>
                      <a:r>
                        <a:rPr lang="en-US" sz="1200" b="1" baseline="0" dirty="0" err="1" smtClean="0">
                          <a:solidFill>
                            <a:srgbClr val="CC6633"/>
                          </a:solidFill>
                        </a:rPr>
                        <a:t>Sistemas</a:t>
                      </a:r>
                      <a:r>
                        <a:rPr lang="en-US" sz="1200" b="1" baseline="0" dirty="0" smtClean="0">
                          <a:solidFill>
                            <a:srgbClr val="CC6633"/>
                          </a:solidFill>
                        </a:rPr>
                        <a:t> </a:t>
                      </a:r>
                      <a:r>
                        <a:rPr lang="en-US" sz="1200" b="1" baseline="0" dirty="0" err="1" smtClean="0">
                          <a:solidFill>
                            <a:srgbClr val="CC6633"/>
                          </a:solidFill>
                        </a:rPr>
                        <a:t>Avançados</a:t>
                      </a:r>
                      <a:r>
                        <a:rPr lang="en-US" sz="1200" b="1" baseline="0" dirty="0" smtClean="0">
                          <a:solidFill>
                            <a:srgbClr val="CC6633"/>
                          </a:solidFill>
                        </a:rPr>
                        <a:t> do Recife</a:t>
                      </a:r>
                    </a:p>
                    <a:p>
                      <a:r>
                        <a:rPr lang="en-US" sz="1200" b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Recife Center for Advanced Studies and Systems</a:t>
                      </a:r>
                      <a:endParaRPr lang="pt-BR" sz="1200" b="1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C.E.S.A.R</a:t>
                      </a:r>
                      <a:endParaRPr lang="pt-BR" sz="1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Brazil</a:t>
                      </a:r>
                      <a:endParaRPr lang="pt-BR" sz="1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63552">
                <a:tc>
                  <a:txBody>
                    <a:bodyPr/>
                    <a:lstStyle/>
                    <a:p>
                      <a:r>
                        <a:rPr lang="en-US" sz="1200" b="1" dirty="0" err="1" smtClean="0">
                          <a:solidFill>
                            <a:srgbClr val="CC6633"/>
                          </a:solidFill>
                        </a:rPr>
                        <a:t>Universidade</a:t>
                      </a:r>
                      <a:r>
                        <a:rPr lang="en-US" sz="1200" b="1" baseline="0" dirty="0" smtClean="0">
                          <a:solidFill>
                            <a:srgbClr val="CC6633"/>
                          </a:solidFill>
                        </a:rPr>
                        <a:t> Federal </a:t>
                      </a:r>
                      <a:r>
                        <a:rPr lang="en-US" sz="1200" b="1" baseline="0" dirty="0" err="1" smtClean="0">
                          <a:solidFill>
                            <a:srgbClr val="CC6633"/>
                          </a:solidFill>
                        </a:rPr>
                        <a:t>Fluminense</a:t>
                      </a:r>
                      <a:endParaRPr lang="en-US" sz="1200" b="1" baseline="0" dirty="0" smtClean="0">
                        <a:solidFill>
                          <a:srgbClr val="CC6633"/>
                        </a:solidFill>
                      </a:endParaRPr>
                    </a:p>
                    <a:p>
                      <a:r>
                        <a:rPr lang="en-US" sz="1200" b="1" baseline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Fluminense</a:t>
                      </a:r>
                      <a:r>
                        <a:rPr lang="en-US" sz="1200" b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Federal University</a:t>
                      </a:r>
                      <a:endParaRPr lang="pt-BR" sz="1200" b="1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UFF</a:t>
                      </a:r>
                      <a:endParaRPr lang="pt-BR" sz="1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Brazil</a:t>
                      </a:r>
                      <a:endParaRPr lang="pt-BR" sz="1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63552">
                <a:tc>
                  <a:txBody>
                    <a:bodyPr/>
                    <a:lstStyle/>
                    <a:p>
                      <a:r>
                        <a:rPr lang="en-US" sz="1200" b="1" dirty="0" err="1" smtClean="0">
                          <a:solidFill>
                            <a:srgbClr val="CC6633"/>
                          </a:solidFill>
                        </a:rPr>
                        <a:t>Rede</a:t>
                      </a:r>
                      <a:r>
                        <a:rPr lang="en-US" sz="1200" b="1" dirty="0" smtClean="0">
                          <a:solidFill>
                            <a:srgbClr val="CC6633"/>
                          </a:solidFill>
                        </a:rPr>
                        <a:t> </a:t>
                      </a:r>
                      <a:r>
                        <a:rPr lang="en-US" sz="1200" b="1" dirty="0" err="1" smtClean="0">
                          <a:solidFill>
                            <a:srgbClr val="CC6633"/>
                          </a:solidFill>
                        </a:rPr>
                        <a:t>Nacional</a:t>
                      </a:r>
                      <a:r>
                        <a:rPr lang="en-US" sz="1200" b="1" dirty="0" smtClean="0">
                          <a:solidFill>
                            <a:srgbClr val="CC6633"/>
                          </a:solidFill>
                        </a:rPr>
                        <a:t> de </a:t>
                      </a:r>
                      <a:r>
                        <a:rPr lang="en-US" sz="1200" b="1" dirty="0" err="1" smtClean="0">
                          <a:solidFill>
                            <a:srgbClr val="CC6633"/>
                          </a:solidFill>
                        </a:rPr>
                        <a:t>Pesquisas</a:t>
                      </a:r>
                      <a:endParaRPr lang="en-US" sz="1200" b="1" dirty="0" smtClean="0">
                        <a:solidFill>
                          <a:srgbClr val="CC6633"/>
                        </a:solidFill>
                      </a:endParaRPr>
                    </a:p>
                    <a:p>
                      <a:r>
                        <a:rPr lang="en-US" sz="1200" b="1" i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National Education and Research Network</a:t>
                      </a:r>
                      <a:endParaRPr lang="pt-BR" sz="1200" b="1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RNP</a:t>
                      </a:r>
                      <a:endParaRPr lang="pt-BR" sz="1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Brazil</a:t>
                      </a:r>
                      <a:endParaRPr lang="pt-BR" sz="1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93955" y="2876619"/>
            <a:ext cx="1710493" cy="37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3789040"/>
            <a:ext cx="720080" cy="66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 cstate="print"/>
          <a:srcRect r="72680"/>
          <a:stretch>
            <a:fillRect/>
          </a:stretch>
        </p:blipFill>
        <p:spPr bwMode="auto">
          <a:xfrm>
            <a:off x="6804248" y="3429000"/>
            <a:ext cx="720080" cy="293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C:\Documents and Settings\Sidnei\Desktop\apresentacao_itau\CRIA_500.gif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40000" y="4632746"/>
            <a:ext cx="720080" cy="29763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/>
          <a:srcRect l="5991" t="14369" r="82926" b="77803"/>
          <a:stretch>
            <a:fillRect/>
          </a:stretch>
        </p:blipFill>
        <p:spPr bwMode="auto">
          <a:xfrm>
            <a:off x="7740352" y="5015490"/>
            <a:ext cx="720080" cy="473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68344" y="6000898"/>
            <a:ext cx="85725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40000" y="1700808"/>
            <a:ext cx="152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482652" y="2348880"/>
            <a:ext cx="1049788" cy="428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40000" y="5640858"/>
            <a:ext cx="576064" cy="292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ítulo 1"/>
          <p:cNvSpPr txBox="1">
            <a:spLocks/>
          </p:cNvSpPr>
          <p:nvPr/>
        </p:nvSpPr>
        <p:spPr>
          <a:xfrm>
            <a:off x="683568" y="116632"/>
            <a:ext cx="822960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688E23"/>
                </a:solidFill>
                <a:uLnTx/>
                <a:uFillTx/>
                <a:latin typeface="+mn-lt"/>
                <a:ea typeface="+mj-ea"/>
                <a:cs typeface="+mj-cs"/>
              </a:rPr>
              <a:t>stakeholders</a:t>
            </a:r>
            <a:endParaRPr kumimoji="0" lang="pt-BR" sz="1800" b="1" i="1" u="none" strike="noStrike" kern="1200" cap="none" spc="0" normalizeH="0" baseline="0" noProof="0" dirty="0">
              <a:ln>
                <a:noFill/>
              </a:ln>
              <a:solidFill>
                <a:srgbClr val="688E23"/>
              </a:solidFill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92080" y="713241"/>
            <a:ext cx="36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 </a:t>
            </a:r>
            <a:r>
              <a:rPr lang="en-US" sz="10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openbio</a:t>
            </a:r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project</a:t>
            </a:r>
            <a:endParaRPr lang="pt-BR" sz="10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7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0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3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7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19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00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43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779713" y="188913"/>
            <a:ext cx="51847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800" i="1" dirty="0" smtClean="0">
                <a:solidFill>
                  <a:srgbClr val="688E23"/>
                </a:solidFill>
                <a:latin typeface="Calibri" pitchFamily="34" charset="0"/>
                <a:cs typeface="Times New Roman" pitchFamily="18" charset="0"/>
              </a:rPr>
              <a:t>agenda</a:t>
            </a:r>
            <a:endParaRPr lang="pt-BR" sz="1800" i="1" dirty="0">
              <a:solidFill>
                <a:srgbClr val="688E23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553509" y="1268760"/>
            <a:ext cx="2032000" cy="2032000"/>
          </a:xfrm>
          <a:custGeom>
            <a:avLst/>
            <a:gdLst>
              <a:gd name="connsiteX0" fmla="*/ 0 w 2032000"/>
              <a:gd name="connsiteY0" fmla="*/ 2032000 h 2032000"/>
              <a:gd name="connsiteX1" fmla="*/ 1016000 w 2032000"/>
              <a:gd name="connsiteY1" fmla="*/ 0 h 2032000"/>
              <a:gd name="connsiteX2" fmla="*/ 2032000 w 2032000"/>
              <a:gd name="connsiteY2" fmla="*/ 2032000 h 2032000"/>
              <a:gd name="connsiteX3" fmla="*/ 0 w 2032000"/>
              <a:gd name="connsiteY3" fmla="*/ 2032000 h 20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2000" h="2032000">
                <a:moveTo>
                  <a:pt x="0" y="2032000"/>
                </a:moveTo>
                <a:lnTo>
                  <a:pt x="1016000" y="0"/>
                </a:lnTo>
                <a:lnTo>
                  <a:pt x="2032000" y="2032000"/>
                </a:lnTo>
                <a:lnTo>
                  <a:pt x="0" y="2032000"/>
                </a:lnTo>
                <a:close/>
              </a:path>
            </a:pathLst>
          </a:custGeom>
          <a:noFill/>
          <a:ln>
            <a:solidFill>
              <a:srgbClr val="688E23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shade val="80000"/>
              <a:hueOff val="0"/>
              <a:satOff val="0"/>
              <a:lumOff val="0"/>
              <a:alphaOff val="0"/>
            </a:schemeClr>
          </a:fillRef>
          <a:effectRef idx="2">
            <a:schemeClr val="accent3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9910" tIns="1057910" rIns="549910" bIns="41910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i="1" kern="1200" dirty="0" err="1" smtClean="0">
                <a:solidFill>
                  <a:schemeClr val="bg1"/>
                </a:solidFill>
                <a:cs typeface="Arial" pitchFamily="34" charset="0"/>
              </a:rPr>
              <a:t>species</a:t>
            </a:r>
            <a:r>
              <a:rPr lang="en-US" sz="1100" b="1" kern="1200" dirty="0" err="1" smtClean="0">
                <a:solidFill>
                  <a:schemeClr val="bg1"/>
                </a:solidFill>
                <a:cs typeface="Arial" pitchFamily="34" charset="0"/>
              </a:rPr>
              <a:t>Link</a:t>
            </a:r>
            <a:endParaRPr lang="en-US" sz="1100" b="1" kern="1200" dirty="0" smtClean="0">
              <a:solidFill>
                <a:schemeClr val="bg1"/>
              </a:solidFill>
              <a:cs typeface="Arial" pitchFamily="34" charset="0"/>
            </a:endParaRPr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kern="1200" dirty="0" smtClean="0">
                <a:solidFill>
                  <a:schemeClr val="bg1"/>
                </a:solidFill>
                <a:cs typeface="Arial" pitchFamily="34" charset="0"/>
              </a:rPr>
              <a:t> INCT-HVFF</a:t>
            </a:r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kern="1200" dirty="0" smtClean="0">
                <a:solidFill>
                  <a:schemeClr val="bg1"/>
                </a:solidFill>
                <a:cs typeface="Arial" pitchFamily="34" charset="0"/>
              </a:rPr>
              <a:t>networks</a:t>
            </a:r>
            <a:endParaRPr lang="pt-BR" sz="1100" b="1" kern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2537509" y="3300760"/>
            <a:ext cx="2032000" cy="2032000"/>
          </a:xfrm>
          <a:custGeom>
            <a:avLst/>
            <a:gdLst>
              <a:gd name="connsiteX0" fmla="*/ 0 w 2032000"/>
              <a:gd name="connsiteY0" fmla="*/ 2032000 h 2032000"/>
              <a:gd name="connsiteX1" fmla="*/ 1016000 w 2032000"/>
              <a:gd name="connsiteY1" fmla="*/ 0 h 2032000"/>
              <a:gd name="connsiteX2" fmla="*/ 2032000 w 2032000"/>
              <a:gd name="connsiteY2" fmla="*/ 2032000 h 2032000"/>
              <a:gd name="connsiteX3" fmla="*/ 0 w 2032000"/>
              <a:gd name="connsiteY3" fmla="*/ 2032000 h 20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2000" h="2032000">
                <a:moveTo>
                  <a:pt x="0" y="2032000"/>
                </a:moveTo>
                <a:lnTo>
                  <a:pt x="1016000" y="0"/>
                </a:lnTo>
                <a:lnTo>
                  <a:pt x="2032000" y="2032000"/>
                </a:lnTo>
                <a:lnTo>
                  <a:pt x="0" y="2032000"/>
                </a:lnTo>
                <a:close/>
              </a:path>
            </a:pathLst>
          </a:custGeom>
          <a:noFill/>
          <a:ln>
            <a:solidFill>
              <a:srgbClr val="688E23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shade val="80000"/>
              <a:hueOff val="72970"/>
              <a:satOff val="-477"/>
              <a:lumOff val="8185"/>
              <a:alphaOff val="0"/>
            </a:schemeClr>
          </a:fillRef>
          <a:effectRef idx="2">
            <a:schemeClr val="accent3">
              <a:shade val="80000"/>
              <a:hueOff val="72970"/>
              <a:satOff val="-477"/>
              <a:lumOff val="818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3720" tIns="1061720" rIns="553720" bIns="45720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kern="1200" dirty="0" smtClean="0">
                <a:solidFill>
                  <a:schemeClr val="bg1"/>
                </a:solidFill>
                <a:cs typeface="Arial" pitchFamily="34" charset="0"/>
              </a:rPr>
              <a:t>The List of Brazilian Flora and Fungi</a:t>
            </a:r>
            <a:endParaRPr lang="pt-BR" sz="1200" b="1" kern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9" name="Freeform 8"/>
          <p:cNvSpPr/>
          <p:nvPr/>
        </p:nvSpPr>
        <p:spPr>
          <a:xfrm rot="21600000">
            <a:off x="3553509" y="3300759"/>
            <a:ext cx="2032001" cy="2032001"/>
          </a:xfrm>
          <a:custGeom>
            <a:avLst/>
            <a:gdLst>
              <a:gd name="connsiteX0" fmla="*/ 0 w 2032000"/>
              <a:gd name="connsiteY0" fmla="*/ 2032000 h 2032000"/>
              <a:gd name="connsiteX1" fmla="*/ 1016000 w 2032000"/>
              <a:gd name="connsiteY1" fmla="*/ 0 h 2032000"/>
              <a:gd name="connsiteX2" fmla="*/ 2032000 w 2032000"/>
              <a:gd name="connsiteY2" fmla="*/ 2032000 h 2032000"/>
              <a:gd name="connsiteX3" fmla="*/ 0 w 2032000"/>
              <a:gd name="connsiteY3" fmla="*/ 2032000 h 20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2000" h="2032000">
                <a:moveTo>
                  <a:pt x="2032000" y="0"/>
                </a:moveTo>
                <a:lnTo>
                  <a:pt x="1016000" y="2032000"/>
                </a:lnTo>
                <a:lnTo>
                  <a:pt x="0" y="0"/>
                </a:lnTo>
                <a:lnTo>
                  <a:pt x="203200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shade val="80000"/>
              <a:hueOff val="145939"/>
              <a:satOff val="-954"/>
              <a:lumOff val="16369"/>
              <a:alphaOff val="0"/>
            </a:schemeClr>
          </a:fillRef>
          <a:effectRef idx="2">
            <a:schemeClr val="accent3">
              <a:shade val="80000"/>
              <a:hueOff val="145939"/>
              <a:satOff val="-954"/>
              <a:lumOff val="1636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3720" tIns="45721" rIns="553720" bIns="1061720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The </a:t>
            </a:r>
            <a:r>
              <a:rPr lang="en-US" sz="1200" b="1" kern="1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openBio</a:t>
            </a:r>
            <a:r>
              <a:rPr lang="en-US" sz="12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project</a:t>
            </a:r>
            <a:endParaRPr lang="pt-BR" sz="12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4569509" y="3300760"/>
            <a:ext cx="2032000" cy="2032000"/>
          </a:xfrm>
          <a:custGeom>
            <a:avLst/>
            <a:gdLst>
              <a:gd name="connsiteX0" fmla="*/ 0 w 2032000"/>
              <a:gd name="connsiteY0" fmla="*/ 2032000 h 2032000"/>
              <a:gd name="connsiteX1" fmla="*/ 1016000 w 2032000"/>
              <a:gd name="connsiteY1" fmla="*/ 0 h 2032000"/>
              <a:gd name="connsiteX2" fmla="*/ 2032000 w 2032000"/>
              <a:gd name="connsiteY2" fmla="*/ 2032000 h 2032000"/>
              <a:gd name="connsiteX3" fmla="*/ 0 w 2032000"/>
              <a:gd name="connsiteY3" fmla="*/ 2032000 h 20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2000" h="2032000">
                <a:moveTo>
                  <a:pt x="0" y="2032000"/>
                </a:moveTo>
                <a:lnTo>
                  <a:pt x="1016000" y="0"/>
                </a:lnTo>
                <a:lnTo>
                  <a:pt x="2032000" y="2032000"/>
                </a:lnTo>
                <a:lnTo>
                  <a:pt x="0" y="203200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shade val="80000"/>
              <a:hueOff val="218909"/>
              <a:satOff val="-1431"/>
              <a:lumOff val="24554"/>
              <a:alphaOff val="0"/>
            </a:schemeClr>
          </a:fillRef>
          <a:effectRef idx="2">
            <a:schemeClr val="accent3">
              <a:shade val="80000"/>
              <a:hueOff val="218909"/>
              <a:satOff val="-1431"/>
              <a:lumOff val="2455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3720" tIns="1061720" rIns="553720" bIns="45720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kern="12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The </a:t>
            </a:r>
            <a:r>
              <a:rPr lang="en-US" sz="1100" b="1" kern="12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openModeller</a:t>
            </a:r>
            <a:r>
              <a:rPr lang="en-US" sz="1200" b="1" kern="12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framework</a:t>
            </a:r>
            <a:endParaRPr lang="pt-BR" sz="1200" b="1" kern="12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30" name="Picture 1" descr=":::::::private:var:folders:TF:TF5XjzM8ETyIpxk7N69DPU+++TQ:-Tmp-:com.apple.mail.drag-T0x100520c20.tmp.KnHzu6:OpenBio-Logo_final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5589240"/>
            <a:ext cx="1872208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4550405"/>
            <a:ext cx="1584176" cy="39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m 8" descr="Lenfa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1258" y="5445224"/>
            <a:ext cx="860143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m 10" descr="Lenfa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596"/>
          <a:stretch>
            <a:fillRect/>
          </a:stretch>
        </p:blipFill>
        <p:spPr bwMode="auto">
          <a:xfrm>
            <a:off x="491259" y="3429000"/>
            <a:ext cx="873949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m 11" descr="Lenfa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1258" y="1196752"/>
            <a:ext cx="86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5" descr="figure4_espin_p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01" t="915" r="782" b="1825"/>
          <a:stretch>
            <a:fillRect/>
          </a:stretch>
        </p:blipFill>
        <p:spPr>
          <a:xfrm>
            <a:off x="491259" y="4509120"/>
            <a:ext cx="912389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Imagem 8" descr="exemplo_pontos.pn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32" t="1438" r="11474" b="2160"/>
          <a:stretch>
            <a:fillRect/>
          </a:stretch>
        </p:blipFill>
        <p:spPr bwMode="auto">
          <a:xfrm>
            <a:off x="491258" y="2348880"/>
            <a:ext cx="873845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107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0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3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77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66304" y="661366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19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00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43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6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8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9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779713" y="188913"/>
            <a:ext cx="51847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800" i="1" dirty="0" smtClean="0">
                <a:solidFill>
                  <a:srgbClr val="688E23"/>
                </a:solidFill>
                <a:latin typeface="Calibri" pitchFamily="34" charset="0"/>
                <a:cs typeface="Times New Roman" pitchFamily="18" charset="0"/>
              </a:rPr>
              <a:t>what is it?</a:t>
            </a:r>
            <a:endParaRPr lang="pt-BR" sz="1800" i="1" dirty="0">
              <a:solidFill>
                <a:srgbClr val="688E23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1600" y="1340768"/>
            <a:ext cx="7776864" cy="4942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 eaLnBrk="1" hangingPunct="1">
              <a:lnSpc>
                <a:spcPct val="90000"/>
              </a:lnSpc>
              <a:spcBef>
                <a:spcPct val="40000"/>
              </a:spcBef>
              <a:buFontTx/>
              <a:buNone/>
            </a:pPr>
            <a:r>
              <a:rPr lang="pt-BR" dirty="0" smtClean="0">
                <a:solidFill>
                  <a:srgbClr val="CC6633"/>
                </a:solidFill>
              </a:rPr>
              <a:t>openModeller</a:t>
            </a:r>
            <a:r>
              <a:rPr lang="pt-BR" dirty="0" smtClean="0">
                <a:solidFill>
                  <a:srgbClr val="666666"/>
                </a:solidFill>
              </a:rPr>
              <a:t> is an </a:t>
            </a:r>
            <a:r>
              <a:rPr lang="pt-BR" dirty="0" smtClean="0">
                <a:solidFill>
                  <a:srgbClr val="688E23"/>
                </a:solidFill>
              </a:rPr>
              <a:t>open source </a:t>
            </a:r>
            <a:r>
              <a:rPr lang="pt-BR" dirty="0" smtClean="0">
                <a:solidFill>
                  <a:srgbClr val="666666"/>
                </a:solidFill>
              </a:rPr>
              <a:t>C++ library dedicated to </a:t>
            </a:r>
            <a:r>
              <a:rPr lang="pt-BR" dirty="0" smtClean="0">
                <a:solidFill>
                  <a:srgbClr val="688E23"/>
                </a:solidFill>
              </a:rPr>
              <a:t>static spatial distribution modelling</a:t>
            </a:r>
            <a:r>
              <a:rPr lang="pt-BR" dirty="0" smtClean="0">
                <a:solidFill>
                  <a:srgbClr val="666666"/>
                </a:solidFill>
              </a:rPr>
              <a:t> developed to facilitate and speed up modelling tasks, offering an homogeneous environment to carry out experiments with different algorithms.</a:t>
            </a:r>
          </a:p>
          <a:p>
            <a:pPr marL="0" indent="0" algn="l" eaLnBrk="1" hangingPunct="1">
              <a:lnSpc>
                <a:spcPct val="90000"/>
              </a:lnSpc>
              <a:spcBef>
                <a:spcPct val="40000"/>
              </a:spcBef>
              <a:buFontTx/>
              <a:buNone/>
            </a:pPr>
            <a:endParaRPr lang="pt-BR" dirty="0" smtClean="0">
              <a:solidFill>
                <a:srgbClr val="666666"/>
              </a:solidFill>
            </a:endParaRPr>
          </a:p>
          <a:p>
            <a:pPr marL="0" indent="0" algn="l" eaLnBrk="1" hangingPunct="1">
              <a:lnSpc>
                <a:spcPct val="90000"/>
              </a:lnSpc>
              <a:spcBef>
                <a:spcPct val="40000"/>
              </a:spcBef>
              <a:buFontTx/>
              <a:buNone/>
            </a:pPr>
            <a:r>
              <a:rPr lang="en-US" dirty="0" err="1" smtClean="0">
                <a:solidFill>
                  <a:srgbClr val="CC6633"/>
                </a:solidFill>
              </a:rPr>
              <a:t>openModeller</a:t>
            </a:r>
            <a:r>
              <a:rPr lang="en-US" dirty="0" smtClean="0">
                <a:solidFill>
                  <a:srgbClr val="666666"/>
                </a:solidFill>
              </a:rPr>
              <a:t> is </a:t>
            </a:r>
            <a:r>
              <a:rPr lang="en-US" dirty="0" smtClean="0">
                <a:solidFill>
                  <a:srgbClr val="688E23"/>
                </a:solidFill>
              </a:rPr>
              <a:t>platform independent</a:t>
            </a:r>
            <a:r>
              <a:rPr lang="en-US" dirty="0" smtClean="0">
                <a:solidFill>
                  <a:srgbClr val="666666"/>
                </a:solidFill>
              </a:rPr>
              <a:t>, has </a:t>
            </a:r>
            <a:r>
              <a:rPr lang="en-US" dirty="0" smtClean="0">
                <a:solidFill>
                  <a:srgbClr val="688E23"/>
                </a:solidFill>
              </a:rPr>
              <a:t>multiple interfaces</a:t>
            </a:r>
            <a:r>
              <a:rPr lang="en-US" dirty="0" smtClean="0">
                <a:solidFill>
                  <a:srgbClr val="666666"/>
                </a:solidFill>
              </a:rPr>
              <a:t>, </a:t>
            </a:r>
            <a:r>
              <a:rPr lang="en-US" dirty="0" smtClean="0">
                <a:solidFill>
                  <a:srgbClr val="688E23"/>
                </a:solidFill>
              </a:rPr>
              <a:t>multiple algorithms</a:t>
            </a:r>
            <a:r>
              <a:rPr lang="en-US" dirty="0" smtClean="0">
                <a:solidFill>
                  <a:srgbClr val="666666"/>
                </a:solidFill>
              </a:rPr>
              <a:t> implemented and is open to new developers</a:t>
            </a:r>
          </a:p>
          <a:p>
            <a:pPr marL="0" indent="0" algn="l" eaLnBrk="1" hangingPunct="1">
              <a:lnSpc>
                <a:spcPct val="90000"/>
              </a:lnSpc>
              <a:spcBef>
                <a:spcPct val="40000"/>
              </a:spcBef>
              <a:buFontTx/>
              <a:buNone/>
            </a:pPr>
            <a:endParaRPr lang="en-US" dirty="0" smtClean="0">
              <a:solidFill>
                <a:srgbClr val="666666"/>
              </a:solidFill>
            </a:endParaRPr>
          </a:p>
          <a:p>
            <a:pPr marL="0" indent="0" algn="l" eaLnBrk="1" hangingPunct="1">
              <a:lnSpc>
                <a:spcPct val="90000"/>
              </a:lnSpc>
              <a:spcBef>
                <a:spcPct val="40000"/>
              </a:spcBef>
              <a:buFontTx/>
              <a:buNone/>
            </a:pPr>
            <a:r>
              <a:rPr lang="en-US" dirty="0" smtClean="0">
                <a:solidFill>
                  <a:srgbClr val="666666"/>
                </a:solidFill>
              </a:rPr>
              <a:t>Available at </a:t>
            </a:r>
            <a:r>
              <a:rPr lang="en-US" i="1" dirty="0" smtClean="0">
                <a:solidFill>
                  <a:srgbClr val="688E23"/>
                </a:solidFill>
              </a:rPr>
              <a:t>openmodeller.sourceforge.net</a:t>
            </a:r>
          </a:p>
          <a:p>
            <a:pPr marL="0" indent="0" algn="l" eaLnBrk="1" hangingPunct="1">
              <a:lnSpc>
                <a:spcPct val="90000"/>
              </a:lnSpc>
              <a:spcBef>
                <a:spcPct val="40000"/>
              </a:spcBef>
              <a:buFontTx/>
              <a:buNone/>
            </a:pPr>
            <a:endParaRPr lang="en-US" dirty="0" smtClean="0">
              <a:solidFill>
                <a:srgbClr val="666666"/>
              </a:solidFill>
            </a:endParaRPr>
          </a:p>
          <a:p>
            <a:pPr marL="0" indent="0" algn="l" eaLnBrk="1" hangingPunct="1">
              <a:lnSpc>
                <a:spcPct val="90000"/>
              </a:lnSpc>
              <a:spcBef>
                <a:spcPct val="40000"/>
              </a:spcBef>
              <a:buFontTx/>
              <a:buNone/>
            </a:pPr>
            <a:r>
              <a:rPr lang="en-US" dirty="0" smtClean="0">
                <a:solidFill>
                  <a:srgbClr val="666666"/>
                </a:solidFill>
              </a:rPr>
              <a:t>Developed by National Institute of </a:t>
            </a:r>
            <a:r>
              <a:rPr lang="en-US" dirty="0" err="1" smtClean="0">
                <a:solidFill>
                  <a:srgbClr val="666666"/>
                </a:solidFill>
              </a:rPr>
              <a:t>Spacial</a:t>
            </a:r>
            <a:r>
              <a:rPr lang="en-US" dirty="0" smtClean="0">
                <a:solidFill>
                  <a:srgbClr val="666666"/>
                </a:solidFill>
              </a:rPr>
              <a:t> Researches (</a:t>
            </a:r>
            <a:r>
              <a:rPr lang="en-US" dirty="0" smtClean="0">
                <a:solidFill>
                  <a:srgbClr val="688E23"/>
                </a:solidFill>
              </a:rPr>
              <a:t>INPE</a:t>
            </a:r>
            <a:r>
              <a:rPr lang="en-US" dirty="0" smtClean="0">
                <a:solidFill>
                  <a:srgbClr val="666666"/>
                </a:solidFill>
              </a:rPr>
              <a:t>), the </a:t>
            </a:r>
            <a:r>
              <a:rPr lang="en-US" dirty="0" smtClean="0">
                <a:solidFill>
                  <a:srgbClr val="666666"/>
                </a:solidFill>
              </a:rPr>
              <a:t>Polytechnic </a:t>
            </a:r>
            <a:r>
              <a:rPr lang="en-US" dirty="0" smtClean="0">
                <a:solidFill>
                  <a:srgbClr val="666666"/>
                </a:solidFill>
              </a:rPr>
              <a:t>School (</a:t>
            </a:r>
            <a:r>
              <a:rPr lang="en-US" dirty="0" err="1" smtClean="0">
                <a:solidFill>
                  <a:srgbClr val="688E23"/>
                </a:solidFill>
              </a:rPr>
              <a:t>Poli</a:t>
            </a:r>
            <a:r>
              <a:rPr lang="en-US" dirty="0" smtClean="0">
                <a:solidFill>
                  <a:srgbClr val="688E23"/>
                </a:solidFill>
              </a:rPr>
              <a:t>-USP</a:t>
            </a:r>
            <a:r>
              <a:rPr lang="en-US" dirty="0" smtClean="0">
                <a:solidFill>
                  <a:srgbClr val="666666"/>
                </a:solidFill>
              </a:rPr>
              <a:t>) and </a:t>
            </a:r>
            <a:r>
              <a:rPr lang="en-US" dirty="0" smtClean="0">
                <a:solidFill>
                  <a:srgbClr val="688E23"/>
                </a:solidFill>
              </a:rPr>
              <a:t>CRIA</a:t>
            </a:r>
          </a:p>
          <a:p>
            <a:pPr marL="0" indent="0" algn="l" eaLnBrk="1" hangingPunct="1">
              <a:lnSpc>
                <a:spcPct val="90000"/>
              </a:lnSpc>
              <a:spcBef>
                <a:spcPct val="40000"/>
              </a:spcBef>
              <a:buFontTx/>
              <a:buNone/>
            </a:pPr>
            <a:r>
              <a:rPr lang="en-US" dirty="0" smtClean="0">
                <a:solidFill>
                  <a:srgbClr val="666666"/>
                </a:solidFill>
              </a:rPr>
              <a:t>Collaboration of the </a:t>
            </a:r>
            <a:r>
              <a:rPr lang="en-US" dirty="0" smtClean="0">
                <a:solidFill>
                  <a:srgbClr val="688E23"/>
                </a:solidFill>
              </a:rPr>
              <a:t>University of Kansas </a:t>
            </a:r>
            <a:r>
              <a:rPr lang="en-US" dirty="0" smtClean="0">
                <a:solidFill>
                  <a:srgbClr val="666666"/>
                </a:solidFill>
              </a:rPr>
              <a:t>and the </a:t>
            </a:r>
            <a:r>
              <a:rPr lang="en-US" dirty="0" smtClean="0">
                <a:solidFill>
                  <a:srgbClr val="688E23"/>
                </a:solidFill>
              </a:rPr>
              <a:t>University of Reading</a:t>
            </a:r>
          </a:p>
          <a:p>
            <a:pPr marL="0" indent="0" algn="l" eaLnBrk="1" hangingPunct="1">
              <a:lnSpc>
                <a:spcPct val="90000"/>
              </a:lnSpc>
              <a:spcBef>
                <a:spcPct val="40000"/>
              </a:spcBef>
              <a:buFontTx/>
              <a:buNone/>
            </a:pPr>
            <a:endParaRPr lang="en-US" dirty="0" smtClean="0">
              <a:solidFill>
                <a:srgbClr val="666666"/>
              </a:solidFill>
            </a:endParaRPr>
          </a:p>
          <a:p>
            <a:pPr marL="0" indent="0" algn="l" eaLnBrk="1" hangingPunct="1">
              <a:lnSpc>
                <a:spcPct val="90000"/>
              </a:lnSpc>
              <a:spcBef>
                <a:spcPct val="40000"/>
              </a:spcBef>
              <a:buFontTx/>
              <a:buNone/>
            </a:pPr>
            <a:r>
              <a:rPr lang="en-US" dirty="0" smtClean="0">
                <a:solidFill>
                  <a:srgbClr val="666666"/>
                </a:solidFill>
              </a:rPr>
              <a:t>Project financed by </a:t>
            </a:r>
            <a:r>
              <a:rPr lang="en-US" dirty="0" err="1" smtClean="0">
                <a:solidFill>
                  <a:srgbClr val="688E23"/>
                </a:solidFill>
              </a:rPr>
              <a:t>Fapesp</a:t>
            </a:r>
            <a:endParaRPr lang="en-US" dirty="0" smtClean="0">
              <a:solidFill>
                <a:srgbClr val="688E23"/>
              </a:solidFill>
            </a:endParaRPr>
          </a:p>
          <a:p>
            <a:pPr marL="0" indent="0" algn="l" eaLnBrk="1" hangingPunct="1">
              <a:lnSpc>
                <a:spcPct val="90000"/>
              </a:lnSpc>
              <a:spcBef>
                <a:spcPct val="40000"/>
              </a:spcBef>
              <a:buFontTx/>
              <a:buNone/>
            </a:pPr>
            <a:endParaRPr lang="pt-BR" dirty="0" smtClean="0">
              <a:solidFill>
                <a:srgbClr val="666666"/>
              </a:solidFill>
            </a:endParaRPr>
          </a:p>
          <a:p>
            <a:pPr marL="0" indent="0" algn="l" eaLnBrk="1" hangingPunct="1">
              <a:lnSpc>
                <a:spcPct val="90000"/>
              </a:lnSpc>
              <a:spcBef>
                <a:spcPct val="40000"/>
              </a:spcBef>
              <a:buFontTx/>
              <a:buNone/>
            </a:pPr>
            <a:endParaRPr lang="pt-BR" dirty="0" smtClean="0">
              <a:solidFill>
                <a:srgbClr val="66666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92080" y="713241"/>
            <a:ext cx="36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 </a:t>
            </a:r>
            <a:r>
              <a:rPr lang="en-US" sz="10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openmodeller</a:t>
            </a:r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framework</a:t>
            </a:r>
            <a:endParaRPr lang="pt-BR" sz="10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5661248"/>
            <a:ext cx="8001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5661248"/>
            <a:ext cx="9525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5661248"/>
            <a:ext cx="9525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FAPESP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55776" y="5517232"/>
            <a:ext cx="1008112" cy="10081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7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07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3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7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66304" y="661366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199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003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431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89504" y="661883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endParaRPr lang="pt-BR" dirty="0">
              <a:solidFill>
                <a:srgbClr val="CC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11553</TotalTime>
  <Words>2863</Words>
  <Application>Microsoft Office PowerPoint</Application>
  <PresentationFormat>On-screen Show (4:3)</PresentationFormat>
  <Paragraphs>1237</Paragraphs>
  <Slides>40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Office Theme</vt:lpstr>
      <vt:lpstr>Bitmap Image</vt:lpstr>
      <vt:lpstr>Slide 1</vt:lpstr>
      <vt:lpstr>Slide 2</vt:lpstr>
      <vt:lpstr>Slide 3</vt:lpstr>
      <vt:lpstr>objectives</vt:lpstr>
      <vt:lpstr>Slide 5</vt:lpstr>
      <vt:lpstr>Slide 6</vt:lpstr>
      <vt:lpstr>Slide 7</vt:lpstr>
      <vt:lpstr>Slide 8</vt:lpstr>
      <vt:lpstr>Slide 9</vt:lpstr>
      <vt:lpstr>ecological niche modelling tool</vt:lpstr>
      <vt:lpstr>Slide 11</vt:lpstr>
      <vt:lpstr>Byrsonima subterranea Brad. &amp; Markgr.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OTIMIX - Frangos</dc:title>
  <dc:creator>Linear Softwares Matemáticos</dc:creator>
  <cp:lastModifiedBy>.</cp:lastModifiedBy>
  <cp:revision>940</cp:revision>
  <dcterms:created xsi:type="dcterms:W3CDTF">2002-08-01T18:33:07Z</dcterms:created>
  <dcterms:modified xsi:type="dcterms:W3CDTF">2011-10-16T13:46:49Z</dcterms:modified>
</cp:coreProperties>
</file>