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307" r:id="rId4"/>
    <p:sldId id="306" r:id="rId5"/>
    <p:sldId id="265" r:id="rId6"/>
    <p:sldId id="268" r:id="rId7"/>
    <p:sldId id="317" r:id="rId8"/>
    <p:sldId id="266" r:id="rId9"/>
    <p:sldId id="283" r:id="rId10"/>
    <p:sldId id="284" r:id="rId11"/>
    <p:sldId id="342" r:id="rId12"/>
    <p:sldId id="345" r:id="rId13"/>
    <p:sldId id="346" r:id="rId14"/>
    <p:sldId id="362" r:id="rId15"/>
    <p:sldId id="321" r:id="rId16"/>
    <p:sldId id="378" r:id="rId17"/>
    <p:sldId id="377" r:id="rId18"/>
    <p:sldId id="363" r:id="rId19"/>
    <p:sldId id="371" r:id="rId20"/>
    <p:sldId id="271" r:id="rId21"/>
    <p:sldId id="354" r:id="rId22"/>
    <p:sldId id="376" r:id="rId23"/>
    <p:sldId id="358" r:id="rId24"/>
    <p:sldId id="318" r:id="rId25"/>
    <p:sldId id="355" r:id="rId26"/>
    <p:sldId id="305" r:id="rId27"/>
    <p:sldId id="311" r:id="rId28"/>
    <p:sldId id="312" r:id="rId29"/>
    <p:sldId id="374" r:id="rId30"/>
    <p:sldId id="375" r:id="rId31"/>
    <p:sldId id="313" r:id="rId32"/>
    <p:sldId id="314" r:id="rId33"/>
    <p:sldId id="366" r:id="rId34"/>
    <p:sldId id="369" r:id="rId35"/>
    <p:sldId id="370" r:id="rId36"/>
    <p:sldId id="372" r:id="rId37"/>
    <p:sldId id="373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360" r:id="rId46"/>
    <p:sldId id="279" r:id="rId47"/>
    <p:sldId id="364" r:id="rId48"/>
    <p:sldId id="359" r:id="rId49"/>
    <p:sldId id="28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berto Santoro" initials="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96" autoAdjust="0"/>
    <p:restoredTop sz="99793" autoAdjust="0"/>
  </p:normalViewPr>
  <p:slideViewPr>
    <p:cSldViewPr snapToGrid="0" snapToObjects="1">
      <p:cViewPr>
        <p:scale>
          <a:sx n="85" d="100"/>
          <a:sy n="85" d="100"/>
        </p:scale>
        <p:origin x="-8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commentAuthors" Target="commentAuthors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06D4D-49F5-7D46-A9DC-297B43456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44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05455-8CB1-EE45-BE88-03868DA34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4897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A8101-CD71-CC4D-8176-C9EC5C9DC50E}" type="slidenum">
              <a:rPr lang="pt-BR"/>
              <a:pPr/>
              <a:t>3</a:t>
            </a:fld>
            <a:endParaRPr lang="pt-BR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87E32-550F-0C48-9CF6-C2B056FE6A22}" type="slidenum">
              <a:rPr lang="pt-BR"/>
              <a:pPr/>
              <a:t>4</a:t>
            </a:fld>
            <a:endParaRPr lang="pt-BR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3797" tIns="46899" rIns="93797" bIns="46899"/>
          <a:lstStyle/>
          <a:p>
            <a:endParaRPr lang="fr-FR"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654AD-5236-FF46-A98F-E9F856C8306F}" type="slidenum">
              <a:rPr lang="pt-BR"/>
              <a:pPr/>
              <a:t>6</a:t>
            </a:fld>
            <a:endParaRPr lang="pt-BR"/>
          </a:p>
        </p:txBody>
      </p:sp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818" tIns="43909" rIns="87818" bIns="43909" anchor="b">
            <a:prstTxWarp prst="textNoShape">
              <a:avLst/>
            </a:prstTxWarp>
          </a:bodyPr>
          <a:lstStyle/>
          <a:p>
            <a:pPr algn="r" defTabSz="877888"/>
            <a:fld id="{19E24EDB-77A1-F747-BF53-0143E0090C1A}" type="slidenum">
              <a:rPr lang="en-GB" sz="1100">
                <a:latin typeface="Arial" pitchFamily="-111" charset="0"/>
              </a:rPr>
              <a:pPr algn="r" defTabSz="877888"/>
              <a:t>6</a:t>
            </a:fld>
            <a:endParaRPr lang="en-GB" sz="1100">
              <a:latin typeface="Arial" pitchFamily="-111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3588" cy="3430588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88204" tIns="44102" rIns="88204" bIns="44102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3B2086-31A5-6C4B-9E7E-9F5B34AD69EE}" type="slidenum">
              <a:rPr lang="pt-BR"/>
              <a:pPr/>
              <a:t>8</a:t>
            </a:fld>
            <a:endParaRPr lang="pt-BR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3F92DF-9A70-DA44-BC1E-686A3E7F2381}" type="slidenum">
              <a:rPr lang="pt-BR"/>
              <a:pPr/>
              <a:t>9</a:t>
            </a:fld>
            <a:endParaRPr lang="pt-BR"/>
          </a:p>
        </p:txBody>
      </p:sp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65A1C19-3CCE-CA45-B34A-05A69A03DC41}" type="slidenum">
              <a:rPr lang="en-US" sz="1200"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rPr>
              <a:pPr algn="r"/>
              <a:t>9</a:t>
            </a:fld>
            <a:endParaRPr lang="en-US" sz="1200">
              <a:latin typeface="Calibri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5455-8CB1-EE45-BE88-03868DA34415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24CD59-7C3E-F34C-A082-1098A13652BB}" type="slidenum">
              <a:rPr lang="pt-BR"/>
              <a:pPr/>
              <a:t>24</a:t>
            </a:fld>
            <a:endParaRPr lang="pt-BR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 lIns="93077" tIns="46538" rIns="93077" bIns="46538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2220E-3698-3F4D-A52C-5FE6D89656DF}" type="slidenum">
              <a:rPr lang="pt-BR" smtClean="0"/>
              <a:pPr/>
              <a:t>41</a:t>
            </a:fld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x-none" smtClean="0"/>
              <a:t>17-18 October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2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5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3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3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6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1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0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0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27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9294" y="6500954"/>
            <a:ext cx="2411506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73500" y="6500954"/>
            <a:ext cx="2895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2612" y="6502496"/>
            <a:ext cx="244138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54A1-5618-2644-9145-DFFEDE189E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3348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 descr="Attached Message Part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243888" y="0"/>
            <a:ext cx="900112" cy="876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134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0195" y="109835"/>
            <a:ext cx="4461415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i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FÍSICA NO LHC</a:t>
            </a:r>
            <a:endParaRPr lang="x-none" sz="5400" b="1" i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" y="2256135"/>
            <a:ext cx="7242187" cy="3693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x-none" sz="54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Outline</a:t>
            </a:r>
          </a:p>
          <a:p>
            <a:r>
              <a:rPr lang="x-non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I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HEP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 </a:t>
            </a:r>
            <a:r>
              <a:rPr lang="x-non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CERN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 LHC</a:t>
            </a:r>
            <a:endParaRPr lang="x-non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r>
              <a:rPr lang="x-non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II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LHC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Experiments</a:t>
            </a:r>
          </a:p>
          <a:p>
            <a:r>
              <a:rPr lang="x-non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           </a:t>
            </a:r>
            <a:r>
              <a:rPr lang="x-none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ALICE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LHCb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ATLAS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CMS </a:t>
            </a:r>
          </a:p>
          <a:p>
            <a:r>
              <a:rPr lang="x-non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III- Physics</a:t>
            </a:r>
          </a:p>
          <a:p>
            <a:r>
              <a:rPr lang="x-non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IV - Conclusion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51059" y="3451429"/>
            <a:ext cx="124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</a:t>
            </a:r>
            <a:r>
              <a:rPr lang="en-US" dirty="0" err="1" smtClean="0"/>
              <a:t>minutos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8959" y="1033165"/>
            <a:ext cx="7137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6600"/>
                </a:solidFill>
                <a:latin typeface="Comic Sans MS"/>
                <a:cs typeface="Comic Sans MS"/>
              </a:rPr>
              <a:t>RNP –EVALSO – ELLA  REDE CLARA Conference</a:t>
            </a:r>
          </a:p>
          <a:p>
            <a:pPr algn="ctr"/>
            <a:r>
              <a:rPr lang="en-US" sz="2400" dirty="0" smtClean="0">
                <a:solidFill>
                  <a:srgbClr val="FF6600"/>
                </a:solidFill>
                <a:latin typeface="Comic Sans MS"/>
                <a:cs typeface="Comic Sans MS"/>
              </a:rPr>
              <a:t>October 17 - 18</a:t>
            </a:r>
            <a:endParaRPr lang="en-US" sz="240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000" y="1759126"/>
            <a:ext cx="2147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Alberto Santoro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 UERJ – Tier2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0525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EF93B-F619-CA4C-A090-ED1BEC1CB174}" type="slidenum">
              <a:rPr lang="pt-BR"/>
              <a:pPr/>
              <a:t>10</a:t>
            </a:fld>
            <a:endParaRPr lang="pt-BR"/>
          </a:p>
        </p:txBody>
      </p:sp>
      <p:grpSp>
        <p:nvGrpSpPr>
          <p:cNvPr id="276482" name="Group 2"/>
          <p:cNvGrpSpPr>
            <a:grpSpLocks/>
          </p:cNvGrpSpPr>
          <p:nvPr/>
        </p:nvGrpSpPr>
        <p:grpSpPr bwMode="auto">
          <a:xfrm>
            <a:off x="0" y="4367213"/>
            <a:ext cx="9144000" cy="2566987"/>
            <a:chOff x="0" y="1933"/>
            <a:chExt cx="5760" cy="1617"/>
          </a:xfrm>
        </p:grpSpPr>
        <p:grpSp>
          <p:nvGrpSpPr>
            <p:cNvPr id="276483" name="Group 3"/>
            <p:cNvGrpSpPr>
              <a:grpSpLocks/>
            </p:cNvGrpSpPr>
            <p:nvPr/>
          </p:nvGrpSpPr>
          <p:grpSpPr bwMode="auto">
            <a:xfrm>
              <a:off x="0" y="1933"/>
              <a:ext cx="2688" cy="1617"/>
              <a:chOff x="0" y="2703"/>
              <a:chExt cx="2688" cy="1617"/>
            </a:xfrm>
          </p:grpSpPr>
          <p:pic>
            <p:nvPicPr>
              <p:cNvPr id="276484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2703"/>
                <a:ext cx="2688" cy="161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485" name="Text Box 11"/>
              <p:cNvSpPr txBox="1">
                <a:spLocks noChangeArrowheads="1"/>
              </p:cNvSpPr>
              <p:nvPr/>
            </p:nvSpPr>
            <p:spPr bwMode="auto">
              <a:xfrm>
                <a:off x="839" y="3022"/>
                <a:ext cx="48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latin typeface="Times New Roman" pitchFamily="-111" charset="0"/>
                    <a:ea typeface="ＭＳ Ｐゴシック" pitchFamily="-111" charset="-128"/>
                    <a:cs typeface="ＭＳ Ｐゴシック" pitchFamily="-111" charset="-128"/>
                  </a:rPr>
                  <a:t>LHCb</a:t>
                </a:r>
              </a:p>
            </p:txBody>
          </p:sp>
        </p:grpSp>
        <p:grpSp>
          <p:nvGrpSpPr>
            <p:cNvPr id="276486" name="Group 6"/>
            <p:cNvGrpSpPr>
              <a:grpSpLocks/>
            </p:cNvGrpSpPr>
            <p:nvPr/>
          </p:nvGrpSpPr>
          <p:grpSpPr bwMode="auto">
            <a:xfrm>
              <a:off x="2653" y="1933"/>
              <a:ext cx="3107" cy="1548"/>
              <a:chOff x="2653" y="2801"/>
              <a:chExt cx="3107" cy="1548"/>
            </a:xfrm>
          </p:grpSpPr>
          <p:pic>
            <p:nvPicPr>
              <p:cNvPr id="276487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0" y="2801"/>
                <a:ext cx="2880" cy="150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488" name="Text Box 12"/>
              <p:cNvSpPr txBox="1">
                <a:spLocks noChangeArrowheads="1"/>
              </p:cNvSpPr>
              <p:nvPr/>
            </p:nvSpPr>
            <p:spPr bwMode="auto">
              <a:xfrm>
                <a:off x="2653" y="4137"/>
                <a:ext cx="2676" cy="2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latin typeface="Times New Roman" pitchFamily="-111" charset="0"/>
                    <a:ea typeface="ＭＳ Ｐゴシック" pitchFamily="-111" charset="-128"/>
                    <a:cs typeface="ＭＳ Ｐゴシック" pitchFamily="-111" charset="-128"/>
                  </a:rPr>
                  <a:t>ALICE – A Large Ion Collider Experiment</a:t>
                </a:r>
              </a:p>
            </p:txBody>
          </p:sp>
        </p:grpSp>
      </p:grpSp>
      <p:sp>
        <p:nvSpPr>
          <p:cNvPr id="276489" name="Text Box 9"/>
          <p:cNvSpPr txBox="1">
            <a:spLocks noChangeArrowheads="1"/>
          </p:cNvSpPr>
          <p:nvPr/>
        </p:nvSpPr>
        <p:spPr bwMode="auto">
          <a:xfrm>
            <a:off x="250826" y="765175"/>
            <a:ext cx="91403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ALICE is dedicated to the Plasma Physics –Quarks and Gluons</a:t>
            </a:r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 smtClean="0">
                <a:solidFill>
                  <a:srgbClr val="000099"/>
                </a:solidFill>
              </a:rPr>
              <a:t>Working </a:t>
            </a:r>
            <a:r>
              <a:rPr lang="en-US" sz="2800" dirty="0" err="1" smtClean="0">
                <a:solidFill>
                  <a:srgbClr val="000099"/>
                </a:solidFill>
              </a:rPr>
              <a:t>mainling</a:t>
            </a:r>
            <a:r>
              <a:rPr lang="en-US" sz="2800" dirty="0" smtClean="0">
                <a:solidFill>
                  <a:srgbClr val="000099"/>
                </a:solidFill>
              </a:rPr>
              <a:t> with Heavy Ions.</a:t>
            </a:r>
            <a:endParaRPr lang="pt-BR" sz="2800" dirty="0">
              <a:solidFill>
                <a:srgbClr val="000099"/>
              </a:solidFill>
            </a:endParaRPr>
          </a:p>
        </p:txBody>
      </p:sp>
      <p:sp>
        <p:nvSpPr>
          <p:cNvPr id="276490" name="Text Box 10"/>
          <p:cNvSpPr txBox="1">
            <a:spLocks noChangeArrowheads="1"/>
          </p:cNvSpPr>
          <p:nvPr/>
        </p:nvSpPr>
        <p:spPr bwMode="auto">
          <a:xfrm>
            <a:off x="179388" y="2205038"/>
            <a:ext cx="824696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996633"/>
                </a:solidFill>
              </a:rPr>
              <a:t>While the  </a:t>
            </a:r>
            <a:r>
              <a:rPr lang="en-US" sz="2800" b="1" dirty="0" err="1">
                <a:solidFill>
                  <a:srgbClr val="996633"/>
                </a:solidFill>
              </a:rPr>
              <a:t>LHCb</a:t>
            </a:r>
            <a:r>
              <a:rPr lang="en-US" sz="2800" b="1" dirty="0">
                <a:solidFill>
                  <a:srgbClr val="996633"/>
                </a:solidFill>
              </a:rPr>
              <a:t> </a:t>
            </a:r>
            <a:r>
              <a:rPr lang="en-US" sz="2800" b="1" dirty="0" smtClean="0">
                <a:solidFill>
                  <a:srgbClr val="996633"/>
                </a:solidFill>
              </a:rPr>
              <a:t>is dedicated to  the studies of quark b</a:t>
            </a:r>
            <a:endParaRPr lang="en-US" sz="2800" b="1" dirty="0">
              <a:solidFill>
                <a:srgbClr val="996633"/>
              </a:solidFill>
            </a:endParaRPr>
          </a:p>
          <a:p>
            <a:r>
              <a:rPr lang="en-US" sz="2800" b="1" dirty="0" smtClean="0">
                <a:solidFill>
                  <a:srgbClr val="996633"/>
                </a:solidFill>
              </a:rPr>
              <a:t>CP violation, and the problem Mater x </a:t>
            </a:r>
            <a:r>
              <a:rPr lang="en-US" sz="2800" b="1" dirty="0" err="1" smtClean="0">
                <a:solidFill>
                  <a:srgbClr val="996633"/>
                </a:solidFill>
              </a:rPr>
              <a:t>Antimater</a:t>
            </a:r>
            <a:r>
              <a:rPr lang="en-US" sz="2800" b="1" dirty="0" smtClean="0">
                <a:solidFill>
                  <a:srgbClr val="996633"/>
                </a:solidFill>
              </a:rPr>
              <a:t>.</a:t>
            </a:r>
            <a:endParaRPr lang="en-US" sz="2800" b="1" dirty="0">
              <a:solidFill>
                <a:srgbClr val="996633"/>
              </a:solidFill>
            </a:endParaRPr>
          </a:p>
        </p:txBody>
      </p:sp>
      <p:sp>
        <p:nvSpPr>
          <p:cNvPr id="276492" name="Rectangle 12"/>
          <p:cNvSpPr>
            <a:spLocks noChangeArrowheads="1"/>
          </p:cNvSpPr>
          <p:nvPr/>
        </p:nvSpPr>
        <p:spPr bwMode="auto">
          <a:xfrm>
            <a:off x="4371114" y="3331529"/>
            <a:ext cx="47728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000" b="1" dirty="0" err="1" smtClean="0">
                <a:solidFill>
                  <a:srgbClr val="FF0000"/>
                </a:solidFill>
              </a:rPr>
              <a:t>From</a:t>
            </a:r>
            <a:r>
              <a:rPr lang="pt-BR" sz="2000" b="1" dirty="0" smtClean="0">
                <a:solidFill>
                  <a:srgbClr val="FF0000"/>
                </a:solidFill>
              </a:rPr>
              <a:t> </a:t>
            </a:r>
            <a:r>
              <a:rPr lang="pt-BR" sz="2000" b="1" dirty="0" err="1" smtClean="0">
                <a:solidFill>
                  <a:srgbClr val="FF0000"/>
                </a:solidFill>
              </a:rPr>
              <a:t>Brazil</a:t>
            </a:r>
            <a:r>
              <a:rPr lang="pt-BR" sz="2000" b="1" dirty="0" smtClean="0">
                <a:solidFill>
                  <a:srgbClr val="FF0000"/>
                </a:solidFill>
              </a:rPr>
              <a:t> 2 </a:t>
            </a:r>
            <a:r>
              <a:rPr lang="pt-BR" sz="2000" b="1" dirty="0" err="1" smtClean="0">
                <a:solidFill>
                  <a:srgbClr val="FF0000"/>
                </a:solidFill>
              </a:rPr>
              <a:t>Institutions</a:t>
            </a:r>
            <a:r>
              <a:rPr lang="pt-BR" sz="2000" b="1" dirty="0" smtClean="0">
                <a:solidFill>
                  <a:srgbClr val="FF0000"/>
                </a:solidFill>
              </a:rPr>
              <a:t>: </a:t>
            </a:r>
            <a:r>
              <a:rPr lang="pt-BR" sz="2000" b="1" dirty="0">
                <a:solidFill>
                  <a:srgbClr val="FF0000"/>
                </a:solidFill>
              </a:rPr>
              <a:t>USP e UNICAMP</a:t>
            </a:r>
          </a:p>
        </p:txBody>
      </p:sp>
      <p:sp>
        <p:nvSpPr>
          <p:cNvPr id="276493" name="Rectangle 13"/>
          <p:cNvSpPr>
            <a:spLocks noChangeArrowheads="1"/>
          </p:cNvSpPr>
          <p:nvPr/>
        </p:nvSpPr>
        <p:spPr bwMode="auto">
          <a:xfrm>
            <a:off x="-36175" y="3892490"/>
            <a:ext cx="42601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 </a:t>
            </a:r>
            <a:r>
              <a:rPr lang="en-US" sz="2000" b="1" dirty="0" smtClean="0">
                <a:solidFill>
                  <a:srgbClr val="FF0000"/>
                </a:solidFill>
              </a:rPr>
              <a:t>Institutions </a:t>
            </a:r>
            <a:r>
              <a:rPr lang="en-US" sz="2000" b="1" dirty="0">
                <a:solidFill>
                  <a:srgbClr val="FF0000"/>
                </a:solidFill>
              </a:rPr>
              <a:t>– CBPF – UFRJ – PUC/Rio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276494" name="Rectangle 14"/>
          <p:cNvSpPr>
            <a:spLocks noChangeArrowheads="1"/>
          </p:cNvSpPr>
          <p:nvPr/>
        </p:nvSpPr>
        <p:spPr bwMode="auto">
          <a:xfrm>
            <a:off x="0" y="4292600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21 </a:t>
            </a:r>
            <a:r>
              <a:rPr lang="en-US" sz="2000" b="1" dirty="0" smtClean="0">
                <a:solidFill>
                  <a:schemeClr val="accent2"/>
                </a:solidFill>
              </a:rPr>
              <a:t>[m] long, 10 meters height and weighs  </a:t>
            </a:r>
            <a:r>
              <a:rPr lang="en-US" sz="2000" b="1" dirty="0">
                <a:solidFill>
                  <a:schemeClr val="accent2"/>
                </a:solidFill>
              </a:rPr>
              <a:t>5600 T.</a:t>
            </a:r>
            <a:endParaRPr lang="pt-BR" sz="2000" b="1" dirty="0">
              <a:solidFill>
                <a:schemeClr val="accent2"/>
              </a:solidFill>
            </a:endParaRPr>
          </a:p>
        </p:txBody>
      </p:sp>
      <p:sp>
        <p:nvSpPr>
          <p:cNvPr id="276495" name="Text Box 15"/>
          <p:cNvSpPr txBox="1">
            <a:spLocks noChangeArrowheads="1"/>
          </p:cNvSpPr>
          <p:nvPr/>
        </p:nvSpPr>
        <p:spPr bwMode="auto">
          <a:xfrm>
            <a:off x="4771557" y="3665538"/>
            <a:ext cx="41216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26 </a:t>
            </a:r>
            <a:r>
              <a:rPr lang="en-US" sz="2000" b="1" dirty="0" smtClean="0">
                <a:solidFill>
                  <a:srgbClr val="0000CC"/>
                </a:solidFill>
              </a:rPr>
              <a:t>[m] long, </a:t>
            </a:r>
            <a:r>
              <a:rPr lang="en-US" sz="2000" b="1" dirty="0">
                <a:solidFill>
                  <a:srgbClr val="0000CC"/>
                </a:solidFill>
              </a:rPr>
              <a:t>16 </a:t>
            </a:r>
            <a:r>
              <a:rPr lang="en-US" sz="2000" b="1" dirty="0" smtClean="0">
                <a:solidFill>
                  <a:srgbClr val="0000CC"/>
                </a:solidFill>
              </a:rPr>
              <a:t>[m] height,</a:t>
            </a:r>
            <a:r>
              <a:rPr lang="en-US" sz="2000" b="1" dirty="0">
                <a:solidFill>
                  <a:srgbClr val="0000CC"/>
                </a:solidFill>
              </a:rPr>
              <a:t>16 </a:t>
            </a:r>
            <a:r>
              <a:rPr lang="en-US" sz="2000" b="1" dirty="0" smtClean="0">
                <a:solidFill>
                  <a:srgbClr val="0000CC"/>
                </a:solidFill>
              </a:rPr>
              <a:t>m wide </a:t>
            </a:r>
            <a:endParaRPr lang="en-US" sz="2000" b="1" dirty="0">
              <a:solidFill>
                <a:srgbClr val="0000CC"/>
              </a:solidFill>
            </a:endParaRPr>
          </a:p>
          <a:p>
            <a:r>
              <a:rPr lang="en-US" sz="2000" b="1" dirty="0" smtClean="0">
                <a:solidFill>
                  <a:srgbClr val="0000CC"/>
                </a:solidFill>
              </a:rPr>
              <a:t>And weighs 10.000 </a:t>
            </a:r>
            <a:r>
              <a:rPr lang="en-US" sz="2000" b="1" dirty="0">
                <a:solidFill>
                  <a:srgbClr val="0000CC"/>
                </a:solidFill>
              </a:rPr>
              <a:t>T.</a:t>
            </a:r>
            <a:endParaRPr lang="pt-BR" sz="2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714E-C272-8847-9A80-5691583CA254}" type="slidenum">
              <a:rPr lang="pt-BR"/>
              <a:pPr/>
              <a:t>11</a:t>
            </a:fld>
            <a:endParaRPr lang="pt-BR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956236" y="0"/>
            <a:ext cx="770068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 will talk more about 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CMS 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which is a general purpose Detector. This is important for us. Open opportunity for much more people. 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47" y="1200328"/>
            <a:ext cx="8089153" cy="565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326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71471-89E1-B247-821E-47D9424BC06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Immagine 5" descr="CMS_Slice_static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55889"/>
            <a:ext cx="8839200" cy="499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60823" y="29886"/>
            <a:ext cx="6967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The particles detected in CMS: electron, </a:t>
            </a:r>
            <a:r>
              <a:rPr lang="en-US" sz="2400" dirty="0" err="1" smtClean="0">
                <a:latin typeface="Comic Sans MS"/>
                <a:cs typeface="Comic Sans MS"/>
              </a:rPr>
              <a:t>muon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</a:p>
          <a:p>
            <a:r>
              <a:rPr lang="en-US" sz="2400" dirty="0" smtClean="0">
                <a:latin typeface="Comic Sans MS"/>
                <a:cs typeface="Comic Sans MS"/>
              </a:rPr>
              <a:t>Charged Hadron, Neutral Hadron, Photon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2166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125" y="1331913"/>
            <a:ext cx="7331075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itle 1"/>
          <p:cNvSpPr>
            <a:spLocks/>
          </p:cNvSpPr>
          <p:nvPr/>
        </p:nvSpPr>
        <p:spPr bwMode="auto">
          <a:xfrm>
            <a:off x="855663" y="152400"/>
            <a:ext cx="78692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pt-BR" sz="3200" b="1" dirty="0" err="1" smtClean="0">
                <a:latin typeface="Arial" pitchFamily="-112" charset="0"/>
              </a:rPr>
              <a:t>Forward</a:t>
            </a:r>
            <a:r>
              <a:rPr lang="pt-BR" sz="3200" b="1" dirty="0" smtClean="0">
                <a:latin typeface="Arial" pitchFamily="-112" charset="0"/>
              </a:rPr>
              <a:t> </a:t>
            </a:r>
            <a:r>
              <a:rPr lang="pt-BR" sz="3200" b="1" dirty="0" err="1" smtClean="0">
                <a:latin typeface="Arial" pitchFamily="-112" charset="0"/>
              </a:rPr>
              <a:t>Detectors</a:t>
            </a:r>
            <a:r>
              <a:rPr lang="pt-BR" sz="3200" b="1" dirty="0">
                <a:latin typeface="Arial" pitchFamily="-112" charset="0"/>
              </a:rPr>
              <a:t>: </a:t>
            </a:r>
            <a:r>
              <a:rPr lang="pt-BR" sz="2800" b="1" dirty="0">
                <a:latin typeface="Arial" pitchFamily="-112" charset="0"/>
              </a:rPr>
              <a:t>CASTOR, </a:t>
            </a:r>
            <a:r>
              <a:rPr lang="pt-BR" sz="2800" b="1" dirty="0" smtClean="0">
                <a:latin typeface="Arial" pitchFamily="-112" charset="0"/>
              </a:rPr>
              <a:t>FP420, ZDC</a:t>
            </a:r>
            <a:endParaRPr lang="pt-BR" sz="2800" b="1" dirty="0">
              <a:latin typeface="Arial" pitchFamily="-112" charset="0"/>
            </a:endParaRPr>
          </a:p>
        </p:txBody>
      </p:sp>
      <p:sp>
        <p:nvSpPr>
          <p:cNvPr id="34824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4825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k-SK" smtClean="0"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rPr>
              <a:t>Alberto Santoro (UERJ)</a:t>
            </a:r>
            <a:endParaRPr lang="en-US">
              <a:latin typeface="Helvetic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6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68"/>
          </a:xfrm>
        </p:spPr>
        <p:txBody>
          <a:bodyPr>
            <a:noAutofit/>
          </a:bodyPr>
          <a:lstStyle/>
          <a:p>
            <a:r>
              <a:rPr lang="pt-BR" sz="2800" dirty="0" smtClean="0"/>
              <a:t>CASTOR</a:t>
            </a:r>
            <a:endParaRPr lang="pt-BR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24858"/>
            <a:ext cx="7581900" cy="107584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</a:t>
            </a:r>
            <a:r>
              <a:rPr lang="en-US" dirty="0" err="1" smtClean="0"/>
              <a:t>entauro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nd </a:t>
            </a:r>
            <a:r>
              <a:rPr lang="en-US" b="1" dirty="0" err="1" smtClean="0">
                <a:solidFill>
                  <a:srgbClr val="FF0000"/>
                </a:solidFill>
              </a:rPr>
              <a:t>ST</a:t>
            </a:r>
            <a:r>
              <a:rPr lang="en-US" dirty="0" err="1" smtClean="0"/>
              <a:t>range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bject </a:t>
            </a:r>
            <a:r>
              <a:rPr lang="en-US" b="1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esearch</a:t>
            </a:r>
            <a:endParaRPr lang="en-US" b="1" dirty="0" smtClean="0">
              <a:solidFill>
                <a:srgbClr val="000000"/>
              </a:solidFill>
              <a:latin typeface="Lucida Sans" charset="0"/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Calorímetro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Tungstênio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Quartzo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Situado</a:t>
            </a:r>
            <a:r>
              <a:rPr lang="en-US" dirty="0" smtClean="0">
                <a:solidFill>
                  <a:srgbClr val="000000"/>
                </a:solidFill>
              </a:rPr>
              <a:t> a 14.3 </a:t>
            </a:r>
            <a:r>
              <a:rPr lang="en-US" dirty="0" err="1" smtClean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 do </a:t>
            </a:r>
            <a:r>
              <a:rPr lang="en-US" dirty="0" err="1" smtClean="0">
                <a:solidFill>
                  <a:srgbClr val="000000"/>
                </a:solidFill>
              </a:rPr>
              <a:t>centro</a:t>
            </a:r>
            <a:r>
              <a:rPr lang="en-US" dirty="0" smtClean="0">
                <a:solidFill>
                  <a:srgbClr val="000000"/>
                </a:solidFill>
              </a:rPr>
              <a:t> do CMS </a:t>
            </a:r>
          </a:p>
          <a:p>
            <a:endParaRPr lang="pt-BR" sz="32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03/08/2011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Renafae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C3FF-E74B-D748-8ED6-5C8A5C5E6C59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1" y="2365806"/>
            <a:ext cx="7670800" cy="40540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flipV="1">
            <a:off x="3962400" y="6146801"/>
            <a:ext cx="4343400" cy="20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4"/>
          <p:cNvSpPr/>
          <p:nvPr/>
        </p:nvSpPr>
        <p:spPr>
          <a:xfrm>
            <a:off x="787401" y="6146801"/>
            <a:ext cx="711200" cy="20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/>
          <p:cNvSpPr txBox="1"/>
          <p:nvPr/>
        </p:nvSpPr>
        <p:spPr>
          <a:xfrm>
            <a:off x="5269100" y="5931647"/>
            <a:ext cx="3679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Partially financed by FAPERJ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6178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1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10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6249-C7F4-4946-9B4E-4A6164CAC401}" type="slidenum">
              <a:rPr lang="pt-BR"/>
              <a:pPr/>
              <a:t>15</a:t>
            </a:fld>
            <a:endParaRPr lang="pt-BR"/>
          </a:p>
        </p:txBody>
      </p:sp>
      <p:grpSp>
        <p:nvGrpSpPr>
          <p:cNvPr id="261122" name="Group 2"/>
          <p:cNvGrpSpPr>
            <a:grpSpLocks/>
          </p:cNvGrpSpPr>
          <p:nvPr/>
        </p:nvGrpSpPr>
        <p:grpSpPr bwMode="auto">
          <a:xfrm>
            <a:off x="0" y="0"/>
            <a:ext cx="9177338" cy="6778625"/>
            <a:chOff x="61" y="0"/>
            <a:chExt cx="5781" cy="4270"/>
          </a:xfrm>
        </p:grpSpPr>
        <p:sp>
          <p:nvSpPr>
            <p:cNvPr id="261123" name="Text Box 3"/>
            <p:cNvSpPr txBox="1">
              <a:spLocks noChangeArrowheads="1"/>
            </p:cNvSpPr>
            <p:nvPr/>
          </p:nvSpPr>
          <p:spPr bwMode="auto">
            <a:xfrm>
              <a:off x="1168" y="0"/>
              <a:ext cx="36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Tx/>
                <a:buChar char="•"/>
              </a:pPr>
              <a:r>
                <a:rPr lang="pt-BR" sz="2400" b="1" dirty="0" err="1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Computing</a:t>
              </a:r>
              <a:r>
                <a:rPr lang="pt-BR" sz="2400" b="1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 </a:t>
              </a:r>
              <a:r>
                <a:rPr lang="pt-BR" sz="2400" b="1" dirty="0">
                  <a:solidFill>
                    <a:schemeClr val="accent2"/>
                  </a:solidFill>
                  <a:latin typeface="Comic Sans MS"/>
                  <a:cs typeface="Comic Sans MS"/>
                </a:rPr>
                <a:t>– </a:t>
              </a:r>
              <a:r>
                <a:rPr lang="pt-BR" sz="2400" b="1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Hardware </a:t>
              </a:r>
              <a:r>
                <a:rPr lang="pt-BR" sz="2400" b="1" dirty="0" err="1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and</a:t>
              </a:r>
              <a:r>
                <a:rPr lang="pt-BR" sz="2400" b="1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 Software</a:t>
              </a:r>
              <a:endParaRPr lang="pt-BR" sz="2400" b="1" dirty="0">
                <a:solidFill>
                  <a:srgbClr val="FF33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61125" name="Line 5"/>
            <p:cNvSpPr>
              <a:spLocks noChangeShapeType="1"/>
            </p:cNvSpPr>
            <p:nvPr/>
          </p:nvSpPr>
          <p:spPr bwMode="auto">
            <a:xfrm flipH="1">
              <a:off x="3942" y="3209"/>
              <a:ext cx="3" cy="332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26" name="Line 6"/>
            <p:cNvSpPr>
              <a:spLocks noChangeShapeType="1"/>
            </p:cNvSpPr>
            <p:nvPr/>
          </p:nvSpPr>
          <p:spPr bwMode="auto">
            <a:xfrm flipH="1">
              <a:off x="3110" y="3209"/>
              <a:ext cx="3" cy="332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27" name="Oval 7"/>
            <p:cNvSpPr>
              <a:spLocks noChangeArrowheads="1"/>
            </p:cNvSpPr>
            <p:nvPr/>
          </p:nvSpPr>
          <p:spPr bwMode="auto">
            <a:xfrm>
              <a:off x="5044" y="2448"/>
              <a:ext cx="798" cy="261"/>
            </a:xfrm>
            <a:prstGeom prst="ellipse">
              <a:avLst/>
            </a:prstGeom>
            <a:solidFill>
              <a:srgbClr val="CC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28" name="Text Box 8"/>
            <p:cNvSpPr txBox="1">
              <a:spLocks noChangeArrowheads="1"/>
            </p:cNvSpPr>
            <p:nvPr/>
          </p:nvSpPr>
          <p:spPr bwMode="auto">
            <a:xfrm>
              <a:off x="401" y="935"/>
              <a:ext cx="1387" cy="251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CMS Experiment</a:t>
              </a:r>
            </a:p>
          </p:txBody>
        </p:sp>
        <p:pic>
          <p:nvPicPr>
            <p:cNvPr id="261129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" y="1159"/>
              <a:ext cx="1404" cy="7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61130" name="Text Box 10"/>
            <p:cNvSpPr txBox="1">
              <a:spLocks noChangeArrowheads="1"/>
            </p:cNvSpPr>
            <p:nvPr/>
          </p:nvSpPr>
          <p:spPr bwMode="auto">
            <a:xfrm>
              <a:off x="1993" y="1295"/>
              <a:ext cx="988" cy="448"/>
            </a:xfrm>
            <a:prstGeom prst="rect">
              <a:avLst/>
            </a:prstGeom>
            <a:solidFill>
              <a:srgbClr val="00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Online System</a:t>
              </a:r>
            </a:p>
          </p:txBody>
        </p:sp>
        <p:sp>
          <p:nvSpPr>
            <p:cNvPr id="261131" name="Oval 11"/>
            <p:cNvSpPr>
              <a:spLocks noChangeArrowheads="1"/>
            </p:cNvSpPr>
            <p:nvPr/>
          </p:nvSpPr>
          <p:spPr bwMode="auto">
            <a:xfrm>
              <a:off x="3487" y="1644"/>
              <a:ext cx="1845" cy="650"/>
            </a:xfrm>
            <a:prstGeom prst="ellipse">
              <a:avLst/>
            </a:prstGeom>
            <a:solidFill>
              <a:srgbClr val="FF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32" name="Text Box 12"/>
            <p:cNvSpPr txBox="1">
              <a:spLocks noChangeArrowheads="1"/>
            </p:cNvSpPr>
            <p:nvPr/>
          </p:nvSpPr>
          <p:spPr bwMode="auto">
            <a:xfrm>
              <a:off x="3614" y="1753"/>
              <a:ext cx="1676" cy="4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CERN Computer Center</a:t>
              </a:r>
            </a:p>
          </p:txBody>
        </p:sp>
        <p:grpSp>
          <p:nvGrpSpPr>
            <p:cNvPr id="261133" name="Group 13"/>
            <p:cNvGrpSpPr>
              <a:grpSpLocks/>
            </p:cNvGrpSpPr>
            <p:nvPr/>
          </p:nvGrpSpPr>
          <p:grpSpPr bwMode="auto">
            <a:xfrm>
              <a:off x="4223" y="2440"/>
              <a:ext cx="758" cy="278"/>
              <a:chOff x="4162" y="2167"/>
              <a:chExt cx="758" cy="278"/>
            </a:xfrm>
          </p:grpSpPr>
          <p:sp>
            <p:nvSpPr>
              <p:cNvPr id="261134" name="Oval 14"/>
              <p:cNvSpPr>
                <a:spLocks noChangeArrowheads="1"/>
              </p:cNvSpPr>
              <p:nvPr/>
            </p:nvSpPr>
            <p:spPr bwMode="auto">
              <a:xfrm>
                <a:off x="4162" y="2167"/>
                <a:ext cx="759" cy="261"/>
              </a:xfrm>
              <a:prstGeom prst="ellipse">
                <a:avLst/>
              </a:prstGeom>
              <a:solidFill>
                <a:srgbClr val="CC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35" name="Text Box 15"/>
              <p:cNvSpPr txBox="1">
                <a:spLocks noChangeArrowheads="1"/>
              </p:cNvSpPr>
              <p:nvPr/>
            </p:nvSpPr>
            <p:spPr bwMode="auto">
              <a:xfrm>
                <a:off x="4174" y="2214"/>
                <a:ext cx="717" cy="2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spcBef>
                    <a:spcPts val="1125"/>
                  </a:spcBef>
                  <a:buClr>
                    <a:srgbClr val="F70931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800" b="1">
                    <a:solidFill>
                      <a:srgbClr val="F70931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FNAL</a:t>
                </a:r>
              </a:p>
            </p:txBody>
          </p:sp>
        </p:grpSp>
        <p:grpSp>
          <p:nvGrpSpPr>
            <p:cNvPr id="261136" name="Group 16"/>
            <p:cNvGrpSpPr>
              <a:grpSpLocks/>
            </p:cNvGrpSpPr>
            <p:nvPr/>
          </p:nvGrpSpPr>
          <p:grpSpPr bwMode="auto">
            <a:xfrm>
              <a:off x="1081" y="2433"/>
              <a:ext cx="777" cy="260"/>
              <a:chOff x="1020" y="2160"/>
              <a:chExt cx="777" cy="260"/>
            </a:xfrm>
          </p:grpSpPr>
          <p:sp>
            <p:nvSpPr>
              <p:cNvPr id="261137" name="Oval 17"/>
              <p:cNvSpPr>
                <a:spLocks noChangeArrowheads="1"/>
              </p:cNvSpPr>
              <p:nvPr/>
            </p:nvSpPr>
            <p:spPr bwMode="auto">
              <a:xfrm>
                <a:off x="1020" y="2160"/>
                <a:ext cx="778" cy="261"/>
              </a:xfrm>
              <a:prstGeom prst="ellipse">
                <a:avLst/>
              </a:prstGeom>
              <a:solidFill>
                <a:srgbClr val="CCFFFF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38" name="Text Box 18"/>
              <p:cNvSpPr txBox="1">
                <a:spLocks noChangeArrowheads="1"/>
              </p:cNvSpPr>
              <p:nvPr/>
            </p:nvSpPr>
            <p:spPr bwMode="auto">
              <a:xfrm>
                <a:off x="1061" y="2189"/>
                <a:ext cx="735" cy="2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spcBef>
                    <a:spcPts val="1125"/>
                  </a:spcBef>
                  <a:buClr>
                    <a:srgbClr val="F70931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800" b="1">
                    <a:solidFill>
                      <a:srgbClr val="F70931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Korea</a:t>
                </a:r>
              </a:p>
            </p:txBody>
          </p:sp>
        </p:grpSp>
        <p:grpSp>
          <p:nvGrpSpPr>
            <p:cNvPr id="261139" name="Group 19"/>
            <p:cNvGrpSpPr>
              <a:grpSpLocks/>
            </p:cNvGrpSpPr>
            <p:nvPr/>
          </p:nvGrpSpPr>
          <p:grpSpPr bwMode="auto">
            <a:xfrm>
              <a:off x="3185" y="2440"/>
              <a:ext cx="844" cy="260"/>
              <a:chOff x="3124" y="2167"/>
              <a:chExt cx="844" cy="260"/>
            </a:xfrm>
          </p:grpSpPr>
          <p:sp>
            <p:nvSpPr>
              <p:cNvPr id="261140" name="Oval 20"/>
              <p:cNvSpPr>
                <a:spLocks noChangeArrowheads="1"/>
              </p:cNvSpPr>
              <p:nvPr/>
            </p:nvSpPr>
            <p:spPr bwMode="auto">
              <a:xfrm>
                <a:off x="3124" y="2167"/>
                <a:ext cx="845" cy="261"/>
              </a:xfrm>
              <a:prstGeom prst="ellipse">
                <a:avLst/>
              </a:prstGeom>
              <a:solidFill>
                <a:srgbClr val="CCFFFF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41" name="Text Box 21"/>
              <p:cNvSpPr txBox="1">
                <a:spLocks noChangeArrowheads="1"/>
              </p:cNvSpPr>
              <p:nvPr/>
            </p:nvSpPr>
            <p:spPr bwMode="auto">
              <a:xfrm>
                <a:off x="3129" y="2196"/>
                <a:ext cx="798" cy="2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spcBef>
                    <a:spcPts val="1125"/>
                  </a:spcBef>
                  <a:buClr>
                    <a:srgbClr val="F70931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800" b="1">
                    <a:solidFill>
                      <a:srgbClr val="F70931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 Russia</a:t>
                </a:r>
              </a:p>
            </p:txBody>
          </p:sp>
        </p:grpSp>
        <p:grpSp>
          <p:nvGrpSpPr>
            <p:cNvPr id="261142" name="Group 22"/>
            <p:cNvGrpSpPr>
              <a:grpSpLocks/>
            </p:cNvGrpSpPr>
            <p:nvPr/>
          </p:nvGrpSpPr>
          <p:grpSpPr bwMode="auto">
            <a:xfrm>
              <a:off x="2102" y="2440"/>
              <a:ext cx="747" cy="262"/>
              <a:chOff x="2041" y="2167"/>
              <a:chExt cx="747" cy="262"/>
            </a:xfrm>
          </p:grpSpPr>
          <p:sp>
            <p:nvSpPr>
              <p:cNvPr id="261143" name="Oval 23"/>
              <p:cNvSpPr>
                <a:spLocks noChangeArrowheads="1"/>
              </p:cNvSpPr>
              <p:nvPr/>
            </p:nvSpPr>
            <p:spPr bwMode="auto">
              <a:xfrm>
                <a:off x="2041" y="2167"/>
                <a:ext cx="748" cy="261"/>
              </a:xfrm>
              <a:prstGeom prst="ellipse">
                <a:avLst/>
              </a:prstGeom>
              <a:solidFill>
                <a:srgbClr val="CCFFFF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44" name="Text Box 24"/>
              <p:cNvSpPr txBox="1">
                <a:spLocks noChangeArrowheads="1"/>
              </p:cNvSpPr>
              <p:nvPr/>
            </p:nvSpPr>
            <p:spPr bwMode="auto">
              <a:xfrm>
                <a:off x="2080" y="2198"/>
                <a:ext cx="707" cy="2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spcBef>
                    <a:spcPts val="1125"/>
                  </a:spcBef>
                  <a:buClr>
                    <a:srgbClr val="F70931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800" b="1">
                    <a:solidFill>
                      <a:srgbClr val="F70931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UK</a:t>
                </a:r>
              </a:p>
            </p:txBody>
          </p:sp>
        </p:grpSp>
        <p:grpSp>
          <p:nvGrpSpPr>
            <p:cNvPr id="261145" name="Group 25"/>
            <p:cNvGrpSpPr>
              <a:grpSpLocks/>
            </p:cNvGrpSpPr>
            <p:nvPr/>
          </p:nvGrpSpPr>
          <p:grpSpPr bwMode="auto">
            <a:xfrm>
              <a:off x="5571" y="2553"/>
              <a:ext cx="264" cy="36"/>
              <a:chOff x="5510" y="2280"/>
              <a:chExt cx="264" cy="36"/>
            </a:xfrm>
          </p:grpSpPr>
          <p:sp>
            <p:nvSpPr>
              <p:cNvPr id="261146" name="Oval 26"/>
              <p:cNvSpPr>
                <a:spLocks noChangeArrowheads="1"/>
              </p:cNvSpPr>
              <p:nvPr/>
            </p:nvSpPr>
            <p:spPr bwMode="auto">
              <a:xfrm>
                <a:off x="5722" y="2280"/>
                <a:ext cx="53" cy="37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47" name="Oval 27"/>
              <p:cNvSpPr>
                <a:spLocks noChangeArrowheads="1"/>
              </p:cNvSpPr>
              <p:nvPr/>
            </p:nvSpPr>
            <p:spPr bwMode="auto">
              <a:xfrm>
                <a:off x="5615" y="2280"/>
                <a:ext cx="53" cy="37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48" name="Oval 28"/>
              <p:cNvSpPr>
                <a:spLocks noChangeArrowheads="1"/>
              </p:cNvSpPr>
              <p:nvPr/>
            </p:nvSpPr>
            <p:spPr bwMode="auto">
              <a:xfrm>
                <a:off x="5510" y="2280"/>
                <a:ext cx="53" cy="37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1149" name="Group 29"/>
            <p:cNvGrpSpPr>
              <a:grpSpLocks/>
            </p:cNvGrpSpPr>
            <p:nvPr/>
          </p:nvGrpSpPr>
          <p:grpSpPr bwMode="auto">
            <a:xfrm>
              <a:off x="4347" y="3522"/>
              <a:ext cx="771" cy="278"/>
              <a:chOff x="4286" y="3249"/>
              <a:chExt cx="771" cy="278"/>
            </a:xfrm>
          </p:grpSpPr>
          <p:sp>
            <p:nvSpPr>
              <p:cNvPr id="261150" name="Oval 30"/>
              <p:cNvSpPr>
                <a:spLocks noChangeArrowheads="1"/>
              </p:cNvSpPr>
              <p:nvPr/>
            </p:nvSpPr>
            <p:spPr bwMode="auto">
              <a:xfrm>
                <a:off x="4286" y="3249"/>
                <a:ext cx="772" cy="279"/>
              </a:xfrm>
              <a:prstGeom prst="ellipse">
                <a:avLst/>
              </a:prstGeom>
              <a:solidFill>
                <a:srgbClr val="66FF3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51" name="Text Box 31"/>
              <p:cNvSpPr txBox="1">
                <a:spLocks noChangeArrowheads="1"/>
              </p:cNvSpPr>
              <p:nvPr/>
            </p:nvSpPr>
            <p:spPr bwMode="auto">
              <a:xfrm>
                <a:off x="4368" y="3293"/>
                <a:ext cx="608" cy="2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45720" tIns="46800" rIns="4572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 b="1">
                    <a:solidFill>
                      <a:srgbClr val="000000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….</a:t>
                </a:r>
              </a:p>
            </p:txBody>
          </p:sp>
        </p:grpSp>
        <p:sp>
          <p:nvSpPr>
            <p:cNvPr id="261152" name="Line 32"/>
            <p:cNvSpPr>
              <a:spLocks noChangeShapeType="1"/>
            </p:cNvSpPr>
            <p:nvPr/>
          </p:nvSpPr>
          <p:spPr bwMode="auto">
            <a:xfrm>
              <a:off x="1351" y="1374"/>
              <a:ext cx="641" cy="42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53" name="Line 33"/>
            <p:cNvSpPr>
              <a:spLocks noChangeShapeType="1"/>
            </p:cNvSpPr>
            <p:nvPr/>
          </p:nvSpPr>
          <p:spPr bwMode="auto">
            <a:xfrm flipV="1">
              <a:off x="1429" y="1658"/>
              <a:ext cx="580" cy="1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54" name="Line 34"/>
            <p:cNvSpPr>
              <a:spLocks noChangeShapeType="1"/>
            </p:cNvSpPr>
            <p:nvPr/>
          </p:nvSpPr>
          <p:spPr bwMode="auto">
            <a:xfrm>
              <a:off x="1461" y="1520"/>
              <a:ext cx="540" cy="29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55" name="Line 35"/>
            <p:cNvSpPr>
              <a:spLocks noChangeShapeType="1"/>
            </p:cNvSpPr>
            <p:nvPr/>
          </p:nvSpPr>
          <p:spPr bwMode="auto">
            <a:xfrm>
              <a:off x="2971" y="1525"/>
              <a:ext cx="673" cy="242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56" name="Line 36"/>
            <p:cNvSpPr>
              <a:spLocks noChangeShapeType="1"/>
            </p:cNvSpPr>
            <p:nvPr/>
          </p:nvSpPr>
          <p:spPr bwMode="auto">
            <a:xfrm flipH="1">
              <a:off x="1761" y="2118"/>
              <a:ext cx="1839" cy="406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57" name="Line 37"/>
            <p:cNvSpPr>
              <a:spLocks noChangeShapeType="1"/>
            </p:cNvSpPr>
            <p:nvPr/>
          </p:nvSpPr>
          <p:spPr bwMode="auto">
            <a:xfrm flipH="1">
              <a:off x="2804" y="2206"/>
              <a:ext cx="986" cy="31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58" name="Line 38"/>
            <p:cNvSpPr>
              <a:spLocks noChangeShapeType="1"/>
            </p:cNvSpPr>
            <p:nvPr/>
          </p:nvSpPr>
          <p:spPr bwMode="auto">
            <a:xfrm flipH="1">
              <a:off x="3832" y="2275"/>
              <a:ext cx="224" cy="186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59" name="Line 39"/>
            <p:cNvSpPr>
              <a:spLocks noChangeShapeType="1"/>
            </p:cNvSpPr>
            <p:nvPr/>
          </p:nvSpPr>
          <p:spPr bwMode="auto">
            <a:xfrm>
              <a:off x="4434" y="2291"/>
              <a:ext cx="106" cy="149"/>
            </a:xfrm>
            <a:prstGeom prst="line">
              <a:avLst/>
            </a:prstGeom>
            <a:noFill/>
            <a:ln w="25560">
              <a:solidFill>
                <a:srgbClr val="FF33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60" name="Line 40"/>
            <p:cNvSpPr>
              <a:spLocks noChangeShapeType="1"/>
            </p:cNvSpPr>
            <p:nvPr/>
          </p:nvSpPr>
          <p:spPr bwMode="auto">
            <a:xfrm flipH="1">
              <a:off x="5667" y="3169"/>
              <a:ext cx="3" cy="380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61" name="Text Box 41"/>
            <p:cNvSpPr txBox="1">
              <a:spLocks noChangeArrowheads="1"/>
            </p:cNvSpPr>
            <p:nvPr/>
          </p:nvSpPr>
          <p:spPr bwMode="auto">
            <a:xfrm>
              <a:off x="2353" y="1761"/>
              <a:ext cx="1138" cy="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spcBef>
                  <a:spcPts val="100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0.2 - 1.5 GB/s</a:t>
              </a:r>
            </a:p>
          </p:txBody>
        </p:sp>
        <p:sp>
          <p:nvSpPr>
            <p:cNvPr id="261162" name="Text Box 42"/>
            <p:cNvSpPr txBox="1">
              <a:spLocks noChangeArrowheads="1"/>
            </p:cNvSpPr>
            <p:nvPr/>
          </p:nvSpPr>
          <p:spPr bwMode="auto">
            <a:xfrm>
              <a:off x="1867" y="2700"/>
              <a:ext cx="1033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~10  Gb/s</a:t>
              </a:r>
            </a:p>
          </p:txBody>
        </p:sp>
        <p:grpSp>
          <p:nvGrpSpPr>
            <p:cNvPr id="261163" name="Group 43"/>
            <p:cNvGrpSpPr>
              <a:grpSpLocks/>
            </p:cNvGrpSpPr>
            <p:nvPr/>
          </p:nvGrpSpPr>
          <p:grpSpPr bwMode="auto">
            <a:xfrm>
              <a:off x="1603" y="3689"/>
              <a:ext cx="575" cy="278"/>
              <a:chOff x="1542" y="3416"/>
              <a:chExt cx="575" cy="278"/>
            </a:xfrm>
          </p:grpSpPr>
          <p:sp>
            <p:nvSpPr>
              <p:cNvPr id="261164" name="AutoShape 44"/>
              <p:cNvSpPr>
                <a:spLocks noChangeArrowheads="1"/>
              </p:cNvSpPr>
              <p:nvPr/>
            </p:nvSpPr>
            <p:spPr bwMode="auto">
              <a:xfrm>
                <a:off x="1542" y="3416"/>
                <a:ext cx="346" cy="140"/>
              </a:xfrm>
              <a:prstGeom prst="flowChartMagneticDisk">
                <a:avLst/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65" name="AutoShape 45"/>
              <p:cNvSpPr>
                <a:spLocks noChangeArrowheads="1"/>
              </p:cNvSpPr>
              <p:nvPr/>
            </p:nvSpPr>
            <p:spPr bwMode="auto">
              <a:xfrm>
                <a:off x="1594" y="3451"/>
                <a:ext cx="346" cy="140"/>
              </a:xfrm>
              <a:prstGeom prst="flowChartMagneticDisk">
                <a:avLst/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66" name="AutoShape 46"/>
              <p:cNvSpPr>
                <a:spLocks noChangeArrowheads="1"/>
              </p:cNvSpPr>
              <p:nvPr/>
            </p:nvSpPr>
            <p:spPr bwMode="auto">
              <a:xfrm>
                <a:off x="1696" y="3509"/>
                <a:ext cx="346" cy="139"/>
              </a:xfrm>
              <a:prstGeom prst="flowChartMagneticDisk">
                <a:avLst/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67" name="AutoShape 47"/>
              <p:cNvSpPr>
                <a:spLocks noChangeArrowheads="1"/>
              </p:cNvSpPr>
              <p:nvPr/>
            </p:nvSpPr>
            <p:spPr bwMode="auto">
              <a:xfrm>
                <a:off x="1772" y="3556"/>
                <a:ext cx="346" cy="140"/>
              </a:xfrm>
              <a:prstGeom prst="flowChartMagneticDisk">
                <a:avLst/>
              </a:prstGeom>
              <a:solidFill>
                <a:srgbClr val="B2B2B2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1168" name="Line 48"/>
            <p:cNvSpPr>
              <a:spLocks noChangeShapeType="1"/>
            </p:cNvSpPr>
            <p:nvPr/>
          </p:nvSpPr>
          <p:spPr bwMode="auto">
            <a:xfrm>
              <a:off x="2123" y="3785"/>
              <a:ext cx="416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69" name="Rectangle 49"/>
            <p:cNvSpPr>
              <a:spLocks noChangeArrowheads="1"/>
            </p:cNvSpPr>
            <p:nvPr/>
          </p:nvSpPr>
          <p:spPr bwMode="auto">
            <a:xfrm>
              <a:off x="1887" y="2127"/>
              <a:ext cx="893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49263" eaLnBrk="0" hangingPunct="0"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10 Gb/s</a:t>
              </a:r>
            </a:p>
          </p:txBody>
        </p:sp>
        <p:sp>
          <p:nvSpPr>
            <p:cNvPr id="261170" name="Line 50"/>
            <p:cNvSpPr>
              <a:spLocks noChangeShapeType="1"/>
            </p:cNvSpPr>
            <p:nvPr/>
          </p:nvSpPr>
          <p:spPr bwMode="auto">
            <a:xfrm>
              <a:off x="5004" y="2215"/>
              <a:ext cx="579" cy="238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71" name="Line 51"/>
            <p:cNvSpPr>
              <a:spLocks noChangeShapeType="1"/>
            </p:cNvSpPr>
            <p:nvPr/>
          </p:nvSpPr>
          <p:spPr bwMode="auto">
            <a:xfrm>
              <a:off x="4884" y="2701"/>
              <a:ext cx="376" cy="323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72" name="Line 52"/>
            <p:cNvSpPr>
              <a:spLocks noChangeShapeType="1"/>
            </p:cNvSpPr>
            <p:nvPr/>
          </p:nvSpPr>
          <p:spPr bwMode="auto">
            <a:xfrm flipH="1">
              <a:off x="3885" y="2685"/>
              <a:ext cx="552" cy="286"/>
            </a:xfrm>
            <a:prstGeom prst="line">
              <a:avLst/>
            </a:prstGeom>
            <a:noFill/>
            <a:ln w="38160">
              <a:solidFill>
                <a:srgbClr val="FF33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73" name="Line 53"/>
            <p:cNvSpPr>
              <a:spLocks noChangeShapeType="1"/>
            </p:cNvSpPr>
            <p:nvPr/>
          </p:nvSpPr>
          <p:spPr bwMode="auto">
            <a:xfrm flipH="1">
              <a:off x="3143" y="2625"/>
              <a:ext cx="1135" cy="344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74" name="Text Box 54"/>
            <p:cNvSpPr txBox="1">
              <a:spLocks noChangeArrowheads="1"/>
            </p:cNvSpPr>
            <p:nvPr/>
          </p:nvSpPr>
          <p:spPr bwMode="auto">
            <a:xfrm>
              <a:off x="2365" y="3249"/>
              <a:ext cx="955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~10 Gb/s</a:t>
              </a:r>
            </a:p>
          </p:txBody>
        </p:sp>
        <p:sp>
          <p:nvSpPr>
            <p:cNvPr id="261175" name="Text Box 55"/>
            <p:cNvSpPr txBox="1">
              <a:spLocks noChangeArrowheads="1"/>
            </p:cNvSpPr>
            <p:nvPr/>
          </p:nvSpPr>
          <p:spPr bwMode="auto">
            <a:xfrm>
              <a:off x="122" y="1867"/>
              <a:ext cx="749" cy="288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defTabSz="449263" eaLnBrk="0" hangingPunct="0">
                <a:spcBef>
                  <a:spcPts val="1500"/>
                </a:spcBef>
                <a:buClr>
                  <a:srgbClr val="009999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i="1">
                  <a:solidFill>
                    <a:srgbClr val="009999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Tier 0</a:t>
              </a:r>
            </a:p>
          </p:txBody>
        </p:sp>
        <p:sp>
          <p:nvSpPr>
            <p:cNvPr id="261176" name="Text Box 56"/>
            <p:cNvSpPr txBox="1">
              <a:spLocks noChangeArrowheads="1"/>
            </p:cNvSpPr>
            <p:nvPr/>
          </p:nvSpPr>
          <p:spPr bwMode="auto">
            <a:xfrm>
              <a:off x="122" y="2405"/>
              <a:ext cx="749" cy="288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defTabSz="449263" eaLnBrk="0" hangingPunct="0">
                <a:spcBef>
                  <a:spcPts val="1500"/>
                </a:spcBef>
                <a:buClr>
                  <a:srgbClr val="009999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i="1">
                  <a:solidFill>
                    <a:srgbClr val="009999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Tier 1</a:t>
              </a:r>
            </a:p>
          </p:txBody>
        </p:sp>
        <p:sp>
          <p:nvSpPr>
            <p:cNvPr id="261177" name="Text Box 57"/>
            <p:cNvSpPr txBox="1">
              <a:spLocks noChangeArrowheads="1"/>
            </p:cNvSpPr>
            <p:nvPr/>
          </p:nvSpPr>
          <p:spPr bwMode="auto">
            <a:xfrm>
              <a:off x="122" y="3514"/>
              <a:ext cx="749" cy="288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defTabSz="449263" eaLnBrk="0" hangingPunct="0">
                <a:spcBef>
                  <a:spcPts val="1500"/>
                </a:spcBef>
                <a:buClr>
                  <a:srgbClr val="009999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i="1">
                  <a:solidFill>
                    <a:srgbClr val="009999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Tier 3</a:t>
              </a:r>
            </a:p>
          </p:txBody>
        </p:sp>
        <p:sp>
          <p:nvSpPr>
            <p:cNvPr id="261178" name="Line 58"/>
            <p:cNvSpPr>
              <a:spLocks noChangeShapeType="1"/>
            </p:cNvSpPr>
            <p:nvPr/>
          </p:nvSpPr>
          <p:spPr bwMode="auto">
            <a:xfrm flipH="1">
              <a:off x="3420" y="3777"/>
              <a:ext cx="123" cy="169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79" name="Line 59"/>
            <p:cNvSpPr>
              <a:spLocks noChangeShapeType="1"/>
            </p:cNvSpPr>
            <p:nvPr/>
          </p:nvSpPr>
          <p:spPr bwMode="auto">
            <a:xfrm>
              <a:off x="4218" y="3777"/>
              <a:ext cx="87" cy="192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80" name="Text Box 60"/>
            <p:cNvSpPr txBox="1">
              <a:spLocks noChangeArrowheads="1"/>
            </p:cNvSpPr>
            <p:nvPr/>
          </p:nvSpPr>
          <p:spPr bwMode="auto">
            <a:xfrm>
              <a:off x="122" y="2981"/>
              <a:ext cx="749" cy="288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defTabSz="449263" eaLnBrk="0" hangingPunct="0">
                <a:spcBef>
                  <a:spcPts val="1500"/>
                </a:spcBef>
                <a:buClr>
                  <a:srgbClr val="009999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i="1">
                  <a:solidFill>
                    <a:srgbClr val="009999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Tier 2</a:t>
              </a:r>
            </a:p>
          </p:txBody>
        </p:sp>
        <p:sp>
          <p:nvSpPr>
            <p:cNvPr id="261181" name="Text Box 61"/>
            <p:cNvSpPr txBox="1">
              <a:spLocks noChangeArrowheads="1"/>
            </p:cNvSpPr>
            <p:nvPr/>
          </p:nvSpPr>
          <p:spPr bwMode="auto">
            <a:xfrm>
              <a:off x="1291" y="3977"/>
              <a:ext cx="1213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46800" rIns="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lnSpc>
                  <a:spcPct val="90000"/>
                </a:lnSpc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Physics caches</a:t>
              </a:r>
            </a:p>
          </p:txBody>
        </p:sp>
        <p:sp>
          <p:nvSpPr>
            <p:cNvPr id="261182" name="Text Box 62"/>
            <p:cNvSpPr txBox="1">
              <a:spLocks noChangeArrowheads="1"/>
            </p:cNvSpPr>
            <p:nvPr/>
          </p:nvSpPr>
          <p:spPr bwMode="auto">
            <a:xfrm>
              <a:off x="2675" y="3975"/>
              <a:ext cx="66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spcBef>
                  <a:spcPts val="1125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PCs</a:t>
              </a:r>
            </a:p>
          </p:txBody>
        </p:sp>
        <p:grpSp>
          <p:nvGrpSpPr>
            <p:cNvPr id="261183" name="Group 63"/>
            <p:cNvGrpSpPr>
              <a:grpSpLocks/>
            </p:cNvGrpSpPr>
            <p:nvPr/>
          </p:nvGrpSpPr>
          <p:grpSpPr bwMode="auto">
            <a:xfrm>
              <a:off x="3485" y="3522"/>
              <a:ext cx="726" cy="278"/>
              <a:chOff x="3424" y="3249"/>
              <a:chExt cx="726" cy="278"/>
            </a:xfrm>
          </p:grpSpPr>
          <p:sp>
            <p:nvSpPr>
              <p:cNvPr id="261184" name="Oval 64"/>
              <p:cNvSpPr>
                <a:spLocks noChangeArrowheads="1"/>
              </p:cNvSpPr>
              <p:nvPr/>
            </p:nvSpPr>
            <p:spPr bwMode="auto">
              <a:xfrm>
                <a:off x="3424" y="3249"/>
                <a:ext cx="727" cy="279"/>
              </a:xfrm>
              <a:prstGeom prst="ellipse">
                <a:avLst/>
              </a:prstGeom>
              <a:solidFill>
                <a:srgbClr val="66FF3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85" name="Text Box 65"/>
              <p:cNvSpPr txBox="1">
                <a:spLocks noChangeArrowheads="1"/>
              </p:cNvSpPr>
              <p:nvPr/>
            </p:nvSpPr>
            <p:spPr bwMode="auto">
              <a:xfrm>
                <a:off x="3501" y="3293"/>
                <a:ext cx="572" cy="2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45720" tIns="46800" rIns="4572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 b="1">
                    <a:solidFill>
                      <a:srgbClr val="000000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UCR</a:t>
                </a:r>
              </a:p>
            </p:txBody>
          </p:sp>
        </p:grpSp>
        <p:grpSp>
          <p:nvGrpSpPr>
            <p:cNvPr id="261186" name="Group 66"/>
            <p:cNvGrpSpPr>
              <a:grpSpLocks/>
            </p:cNvGrpSpPr>
            <p:nvPr/>
          </p:nvGrpSpPr>
          <p:grpSpPr bwMode="auto">
            <a:xfrm>
              <a:off x="5073" y="2969"/>
              <a:ext cx="747" cy="261"/>
              <a:chOff x="5012" y="2696"/>
              <a:chExt cx="747" cy="261"/>
            </a:xfrm>
          </p:grpSpPr>
          <p:sp>
            <p:nvSpPr>
              <p:cNvPr id="261187" name="Oval 67"/>
              <p:cNvSpPr>
                <a:spLocks noChangeArrowheads="1"/>
              </p:cNvSpPr>
              <p:nvPr/>
            </p:nvSpPr>
            <p:spPr bwMode="auto">
              <a:xfrm>
                <a:off x="5012" y="2696"/>
                <a:ext cx="748" cy="262"/>
              </a:xfrm>
              <a:prstGeom prst="ellipse">
                <a:avLst/>
              </a:prstGeom>
              <a:solidFill>
                <a:srgbClr val="FFFF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88" name="Text Box 68"/>
              <p:cNvSpPr txBox="1">
                <a:spLocks noChangeArrowheads="1"/>
              </p:cNvSpPr>
              <p:nvPr/>
            </p:nvSpPr>
            <p:spPr bwMode="auto">
              <a:xfrm>
                <a:off x="5012" y="2703"/>
                <a:ext cx="748" cy="23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1189" name="Group 69"/>
            <p:cNvGrpSpPr>
              <a:grpSpLocks/>
            </p:cNvGrpSpPr>
            <p:nvPr/>
          </p:nvGrpSpPr>
          <p:grpSpPr bwMode="auto">
            <a:xfrm>
              <a:off x="2738" y="2972"/>
              <a:ext cx="905" cy="261"/>
              <a:chOff x="2677" y="2699"/>
              <a:chExt cx="905" cy="261"/>
            </a:xfrm>
          </p:grpSpPr>
          <p:sp>
            <p:nvSpPr>
              <p:cNvPr id="261190" name="Oval 70"/>
              <p:cNvSpPr>
                <a:spLocks noChangeArrowheads="1"/>
              </p:cNvSpPr>
              <p:nvPr/>
            </p:nvSpPr>
            <p:spPr bwMode="auto">
              <a:xfrm>
                <a:off x="2677" y="2699"/>
                <a:ext cx="906" cy="262"/>
              </a:xfrm>
              <a:prstGeom prst="ellipse">
                <a:avLst/>
              </a:prstGeom>
              <a:solidFill>
                <a:srgbClr val="FFFF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91" name="Text Box 71"/>
              <p:cNvSpPr txBox="1">
                <a:spLocks noChangeArrowheads="1"/>
              </p:cNvSpPr>
              <p:nvPr/>
            </p:nvSpPr>
            <p:spPr bwMode="auto">
              <a:xfrm>
                <a:off x="2677" y="2706"/>
                <a:ext cx="906" cy="2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spcBef>
                    <a:spcPts val="1125"/>
                  </a:spcBef>
                  <a:buClr>
                    <a:srgbClr val="0000FF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800" b="1">
                    <a:solidFill>
                      <a:srgbClr val="0000FF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UCSD</a:t>
                </a:r>
              </a:p>
            </p:txBody>
          </p:sp>
        </p:grpSp>
        <p:grpSp>
          <p:nvGrpSpPr>
            <p:cNvPr id="261192" name="Group 72"/>
            <p:cNvGrpSpPr>
              <a:grpSpLocks/>
            </p:cNvGrpSpPr>
            <p:nvPr/>
          </p:nvGrpSpPr>
          <p:grpSpPr bwMode="auto">
            <a:xfrm>
              <a:off x="2025" y="2965"/>
              <a:ext cx="955" cy="259"/>
              <a:chOff x="1964" y="2692"/>
              <a:chExt cx="955" cy="259"/>
            </a:xfrm>
          </p:grpSpPr>
          <p:sp>
            <p:nvSpPr>
              <p:cNvPr id="261193" name="Oval 73"/>
              <p:cNvSpPr>
                <a:spLocks noChangeArrowheads="1"/>
              </p:cNvSpPr>
              <p:nvPr/>
            </p:nvSpPr>
            <p:spPr bwMode="auto">
              <a:xfrm>
                <a:off x="1964" y="2692"/>
                <a:ext cx="956" cy="260"/>
              </a:xfrm>
              <a:prstGeom prst="ellipse">
                <a:avLst/>
              </a:prstGeom>
              <a:solidFill>
                <a:srgbClr val="FFFF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194" name="Text Box 74"/>
              <p:cNvSpPr txBox="1">
                <a:spLocks noChangeArrowheads="1"/>
              </p:cNvSpPr>
              <p:nvPr/>
            </p:nvSpPr>
            <p:spPr bwMode="auto">
              <a:xfrm>
                <a:off x="1964" y="2706"/>
                <a:ext cx="956" cy="2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spcBef>
                    <a:spcPts val="1125"/>
                  </a:spcBef>
                  <a:buClr>
                    <a:srgbClr val="0000FF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800" b="1">
                    <a:solidFill>
                      <a:srgbClr val="0000FF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Caltech</a:t>
                </a:r>
              </a:p>
            </p:txBody>
          </p:sp>
        </p:grpSp>
        <p:sp>
          <p:nvSpPr>
            <p:cNvPr id="261195" name="Text Box 75"/>
            <p:cNvSpPr txBox="1">
              <a:spLocks noChangeArrowheads="1"/>
            </p:cNvSpPr>
            <p:nvPr/>
          </p:nvSpPr>
          <p:spPr bwMode="auto">
            <a:xfrm>
              <a:off x="3233" y="979"/>
              <a:ext cx="2475" cy="574"/>
            </a:xfrm>
            <a:prstGeom prst="rect">
              <a:avLst/>
            </a:prstGeom>
            <a:solidFill>
              <a:srgbClr val="FFFF99"/>
            </a:solidFill>
            <a:ln w="19080">
              <a:solidFill>
                <a:srgbClr val="000066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228600" indent="-228600" defTabSz="449263" eaLnBrk="0" hangingPunct="0">
                <a:lnSpc>
                  <a:spcPct val="90000"/>
                </a:lnSpc>
                <a:spcBef>
                  <a:spcPts val="225"/>
                </a:spcBef>
                <a:buClr>
                  <a:srgbClr val="D54005"/>
                </a:buClr>
                <a:buSzPct val="100000"/>
                <a:buFont typeface="Wingdings" pitchFamily="-111" charset="2"/>
                <a:buChar char=""/>
                <a:tabLst>
                  <a:tab pos="228600" algn="l"/>
                  <a:tab pos="1143000" algn="l"/>
                  <a:tab pos="2057400" algn="l"/>
                  <a:tab pos="2971800" algn="l"/>
                  <a:tab pos="3886200" algn="l"/>
                  <a:tab pos="4800600" algn="l"/>
                  <a:tab pos="5715000" algn="l"/>
                  <a:tab pos="6629400" algn="l"/>
                  <a:tab pos="7543800" algn="l"/>
                  <a:tab pos="8458200" algn="l"/>
                  <a:tab pos="9372600" algn="l"/>
                  <a:tab pos="10287000" algn="l"/>
                </a:tabLst>
              </a:pPr>
              <a:r>
                <a:rPr lang="en-GB" sz="1800" b="1" dirty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10s </a:t>
              </a:r>
              <a:r>
                <a:rPr lang="en-GB" b="1" dirty="0" smtClean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of</a:t>
              </a:r>
              <a:r>
                <a:rPr lang="en-GB" sz="1800" b="1" dirty="0" smtClean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 </a:t>
              </a:r>
              <a:r>
                <a:rPr lang="en-GB" sz="1800" b="1" dirty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Petabytes/</a:t>
              </a:r>
              <a:r>
                <a:rPr lang="en-GB" sz="1800" b="1" dirty="0" err="1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yr</a:t>
              </a:r>
              <a:r>
                <a:rPr lang="en-GB" sz="1800" b="1" dirty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 </a:t>
              </a:r>
              <a:r>
                <a:rPr lang="en-GB" sz="1800" b="1" dirty="0" smtClean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for~</a:t>
              </a:r>
              <a:r>
                <a:rPr lang="en-GB" sz="1800" b="1" dirty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2008</a:t>
              </a:r>
            </a:p>
            <a:p>
              <a:pPr marL="228600" indent="-228600" defTabSz="449263" eaLnBrk="0" hangingPunct="0">
                <a:lnSpc>
                  <a:spcPct val="90000"/>
                </a:lnSpc>
                <a:spcBef>
                  <a:spcPts val="225"/>
                </a:spcBef>
                <a:buClr>
                  <a:srgbClr val="D54005"/>
                </a:buClr>
                <a:buSzPct val="100000"/>
                <a:buFont typeface="Wingdings" pitchFamily="-111" charset="2"/>
                <a:buChar char=""/>
                <a:tabLst>
                  <a:tab pos="228600" algn="l"/>
                  <a:tab pos="1143000" algn="l"/>
                  <a:tab pos="2057400" algn="l"/>
                  <a:tab pos="2971800" algn="l"/>
                  <a:tab pos="3886200" algn="l"/>
                  <a:tab pos="4800600" algn="l"/>
                  <a:tab pos="5715000" algn="l"/>
                  <a:tab pos="6629400" algn="l"/>
                  <a:tab pos="7543800" algn="l"/>
                  <a:tab pos="8458200" algn="l"/>
                  <a:tab pos="9372600" algn="l"/>
                  <a:tab pos="10287000" algn="l"/>
                </a:tabLst>
              </a:pPr>
              <a:r>
                <a:rPr lang="en-GB" sz="1800" b="1" dirty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1000 Petabytes </a:t>
              </a:r>
              <a:r>
                <a:rPr lang="en-GB" sz="1800" b="1" dirty="0" smtClean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in  </a:t>
              </a:r>
              <a:r>
                <a:rPr lang="en-GB" sz="1800" b="1" dirty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&lt; 10 </a:t>
              </a:r>
              <a:r>
                <a:rPr lang="en-GB" sz="1800" b="1" dirty="0" err="1" smtClean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ayears</a:t>
              </a:r>
              <a:r>
                <a:rPr lang="en-GB" sz="1800" b="1" dirty="0" smtClean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?</a:t>
              </a:r>
              <a:endParaRPr lang="en-GB" sz="1800" b="1" dirty="0">
                <a:solidFill>
                  <a:srgbClr val="F70931"/>
                </a:solidFill>
                <a:latin typeface="Arial" pitchFamily="-111" charset="0"/>
                <a:ea typeface="Arial" pitchFamily="-111" charset="0"/>
                <a:cs typeface="Arial" pitchFamily="-111" charset="0"/>
              </a:endParaRPr>
            </a:p>
            <a:p>
              <a:pPr marL="228600" indent="-228600" defTabSz="449263" eaLnBrk="0" hangingPunct="0">
                <a:lnSpc>
                  <a:spcPct val="90000"/>
                </a:lnSpc>
                <a:spcBef>
                  <a:spcPts val="225"/>
                </a:spcBef>
                <a:buClr>
                  <a:srgbClr val="D54005"/>
                </a:buClr>
                <a:buSzPct val="100000"/>
                <a:buFont typeface="Wingdings" pitchFamily="-111" charset="2"/>
                <a:buChar char=""/>
                <a:tabLst>
                  <a:tab pos="228600" algn="l"/>
                  <a:tab pos="1143000" algn="l"/>
                  <a:tab pos="2057400" algn="l"/>
                  <a:tab pos="2971800" algn="l"/>
                  <a:tab pos="3886200" algn="l"/>
                  <a:tab pos="4800600" algn="l"/>
                  <a:tab pos="5715000" algn="l"/>
                  <a:tab pos="6629400" algn="l"/>
                  <a:tab pos="7543800" algn="l"/>
                  <a:tab pos="8458200" algn="l"/>
                  <a:tab pos="9372600" algn="l"/>
                  <a:tab pos="10287000" algn="l"/>
                </a:tabLst>
              </a:pPr>
              <a:r>
                <a:rPr lang="en-GB" sz="1800" b="1" dirty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&gt; 50% </a:t>
              </a:r>
              <a:r>
                <a:rPr lang="en-GB" b="1" dirty="0" smtClean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of</a:t>
              </a:r>
              <a:r>
                <a:rPr lang="en-GB" sz="1800" b="1" dirty="0" smtClean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 </a:t>
              </a:r>
              <a:r>
                <a:rPr lang="en-GB" sz="1800" b="1" dirty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CPUs </a:t>
              </a:r>
              <a:r>
                <a:rPr lang="en-GB" sz="1800" b="1" dirty="0" smtClean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are in  </a:t>
              </a:r>
              <a:r>
                <a:rPr lang="en-GB" sz="1800" b="1" dirty="0">
                  <a:solidFill>
                    <a:srgbClr val="F7093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Tier2s</a:t>
              </a:r>
            </a:p>
          </p:txBody>
        </p:sp>
        <p:sp>
          <p:nvSpPr>
            <p:cNvPr id="261196" name="AutoShape 76"/>
            <p:cNvSpPr>
              <a:spLocks noChangeArrowheads="1"/>
            </p:cNvSpPr>
            <p:nvPr/>
          </p:nvSpPr>
          <p:spPr bwMode="auto">
            <a:xfrm>
              <a:off x="3213" y="3975"/>
              <a:ext cx="268" cy="180"/>
            </a:xfrm>
            <a:custGeom>
              <a:avLst/>
              <a:gdLst>
                <a:gd name="T0" fmla="*/ 3362 w 21600"/>
                <a:gd name="T1" fmla="*/ 0 h 21600"/>
                <a:gd name="T2" fmla="*/ 3362 w 21600"/>
                <a:gd name="T3" fmla="*/ 7173 h 21600"/>
                <a:gd name="T4" fmla="*/ 18327 w 21600"/>
                <a:gd name="T5" fmla="*/ 0 h 21600"/>
                <a:gd name="T6" fmla="*/ 18327 w 21600"/>
                <a:gd name="T7" fmla="*/ 7173 h 21600"/>
                <a:gd name="T8" fmla="*/ 10800 w 21600"/>
                <a:gd name="T9" fmla="*/ 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21600 w 21600"/>
                <a:gd name="T15" fmla="*/ 21600 h 21600"/>
                <a:gd name="T16" fmla="*/ 4445 w 21600"/>
                <a:gd name="T17" fmla="*/ 1858 h 21600"/>
                <a:gd name="T18" fmla="*/ 17311 w 21600"/>
                <a:gd name="T19" fmla="*/ 1232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3362" y="0"/>
                  </a:moveTo>
                  <a:lnTo>
                    <a:pt x="18327" y="0"/>
                  </a:lnTo>
                  <a:lnTo>
                    <a:pt x="18327" y="14347"/>
                  </a:lnTo>
                  <a:lnTo>
                    <a:pt x="3362" y="14347"/>
                  </a:lnTo>
                  <a:lnTo>
                    <a:pt x="3362" y="0"/>
                  </a:lnTo>
                  <a:close/>
                </a:path>
                <a:path w="21600" h="21600" extrusionOk="0">
                  <a:moveTo>
                    <a:pt x="3340" y="15068"/>
                  </a:moveTo>
                  <a:lnTo>
                    <a:pt x="0" y="19877"/>
                  </a:lnTo>
                  <a:lnTo>
                    <a:pt x="21600" y="19877"/>
                  </a:lnTo>
                  <a:lnTo>
                    <a:pt x="18327" y="15068"/>
                  </a:lnTo>
                  <a:lnTo>
                    <a:pt x="3340" y="15068"/>
                  </a:lnTo>
                  <a:close/>
                </a:path>
                <a:path w="21600" h="21600" extrusionOk="0">
                  <a:moveTo>
                    <a:pt x="0" y="1987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877"/>
                  </a:lnTo>
                  <a:lnTo>
                    <a:pt x="0" y="19877"/>
                  </a:lnTo>
                  <a:close/>
                </a:path>
                <a:path w="21600" h="21600" extrusionOk="0">
                  <a:moveTo>
                    <a:pt x="4186" y="1523"/>
                  </a:moveTo>
                  <a:lnTo>
                    <a:pt x="17547" y="1523"/>
                  </a:lnTo>
                  <a:lnTo>
                    <a:pt x="17547" y="12744"/>
                  </a:lnTo>
                  <a:lnTo>
                    <a:pt x="4186" y="12744"/>
                  </a:lnTo>
                  <a:lnTo>
                    <a:pt x="4186" y="1523"/>
                  </a:lnTo>
                  <a:close/>
                </a:path>
                <a:path w="21600" h="21600" extrusionOk="0">
                  <a:moveTo>
                    <a:pt x="3318" y="15549"/>
                  </a:moveTo>
                  <a:lnTo>
                    <a:pt x="2917" y="16110"/>
                  </a:lnTo>
                  <a:lnTo>
                    <a:pt x="18727" y="16110"/>
                  </a:lnTo>
                  <a:lnTo>
                    <a:pt x="18327" y="15549"/>
                  </a:lnTo>
                  <a:lnTo>
                    <a:pt x="3318" y="15549"/>
                  </a:lnTo>
                  <a:close/>
                </a:path>
                <a:path w="21600" h="21600" extrusionOk="0">
                  <a:moveTo>
                    <a:pt x="6213" y="18314"/>
                  </a:moveTo>
                  <a:lnTo>
                    <a:pt x="5946" y="18875"/>
                  </a:lnTo>
                  <a:lnTo>
                    <a:pt x="15766" y="18875"/>
                  </a:lnTo>
                  <a:lnTo>
                    <a:pt x="15499" y="18314"/>
                  </a:lnTo>
                  <a:lnTo>
                    <a:pt x="6213" y="18314"/>
                  </a:lnTo>
                  <a:close/>
                </a:path>
                <a:path w="21600" h="21600" extrusionOk="0">
                  <a:moveTo>
                    <a:pt x="2828" y="16471"/>
                  </a:moveTo>
                  <a:lnTo>
                    <a:pt x="2405" y="17072"/>
                  </a:lnTo>
                  <a:lnTo>
                    <a:pt x="19284" y="17072"/>
                  </a:lnTo>
                  <a:lnTo>
                    <a:pt x="18839" y="16471"/>
                  </a:lnTo>
                  <a:lnTo>
                    <a:pt x="2828" y="16471"/>
                  </a:lnTo>
                  <a:close/>
                </a:path>
                <a:path w="21600" h="21600" extrusionOk="0">
                  <a:moveTo>
                    <a:pt x="2316" y="17352"/>
                  </a:moveTo>
                  <a:lnTo>
                    <a:pt x="1871" y="17953"/>
                  </a:lnTo>
                  <a:lnTo>
                    <a:pt x="19863" y="17953"/>
                  </a:lnTo>
                  <a:lnTo>
                    <a:pt x="19395" y="17352"/>
                  </a:lnTo>
                  <a:lnTo>
                    <a:pt x="2316" y="17352"/>
                  </a:lnTo>
                  <a:close/>
                </a:path>
              </a:pathLst>
            </a:custGeom>
            <a:solidFill>
              <a:srgbClr val="C0C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97" name="AutoShape 77"/>
            <p:cNvSpPr>
              <a:spLocks noChangeArrowheads="1"/>
            </p:cNvSpPr>
            <p:nvPr/>
          </p:nvSpPr>
          <p:spPr bwMode="auto">
            <a:xfrm>
              <a:off x="3681" y="3975"/>
              <a:ext cx="268" cy="180"/>
            </a:xfrm>
            <a:custGeom>
              <a:avLst/>
              <a:gdLst>
                <a:gd name="T0" fmla="*/ 3362 w 21600"/>
                <a:gd name="T1" fmla="*/ 0 h 21600"/>
                <a:gd name="T2" fmla="*/ 3362 w 21600"/>
                <a:gd name="T3" fmla="*/ 7173 h 21600"/>
                <a:gd name="T4" fmla="*/ 18327 w 21600"/>
                <a:gd name="T5" fmla="*/ 0 h 21600"/>
                <a:gd name="T6" fmla="*/ 18327 w 21600"/>
                <a:gd name="T7" fmla="*/ 7173 h 21600"/>
                <a:gd name="T8" fmla="*/ 10800 w 21600"/>
                <a:gd name="T9" fmla="*/ 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21600 w 21600"/>
                <a:gd name="T15" fmla="*/ 21600 h 21600"/>
                <a:gd name="T16" fmla="*/ 4445 w 21600"/>
                <a:gd name="T17" fmla="*/ 1858 h 21600"/>
                <a:gd name="T18" fmla="*/ 17311 w 21600"/>
                <a:gd name="T19" fmla="*/ 1232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3362" y="0"/>
                  </a:moveTo>
                  <a:lnTo>
                    <a:pt x="18327" y="0"/>
                  </a:lnTo>
                  <a:lnTo>
                    <a:pt x="18327" y="14347"/>
                  </a:lnTo>
                  <a:lnTo>
                    <a:pt x="3362" y="14347"/>
                  </a:lnTo>
                  <a:lnTo>
                    <a:pt x="3362" y="0"/>
                  </a:lnTo>
                  <a:close/>
                </a:path>
                <a:path w="21600" h="21600" extrusionOk="0">
                  <a:moveTo>
                    <a:pt x="3340" y="15068"/>
                  </a:moveTo>
                  <a:lnTo>
                    <a:pt x="0" y="19877"/>
                  </a:lnTo>
                  <a:lnTo>
                    <a:pt x="21600" y="19877"/>
                  </a:lnTo>
                  <a:lnTo>
                    <a:pt x="18327" y="15068"/>
                  </a:lnTo>
                  <a:lnTo>
                    <a:pt x="3340" y="15068"/>
                  </a:lnTo>
                  <a:close/>
                </a:path>
                <a:path w="21600" h="21600" extrusionOk="0">
                  <a:moveTo>
                    <a:pt x="0" y="1987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877"/>
                  </a:lnTo>
                  <a:lnTo>
                    <a:pt x="0" y="19877"/>
                  </a:lnTo>
                  <a:close/>
                </a:path>
                <a:path w="21600" h="21600" extrusionOk="0">
                  <a:moveTo>
                    <a:pt x="4186" y="1523"/>
                  </a:moveTo>
                  <a:lnTo>
                    <a:pt x="17547" y="1523"/>
                  </a:lnTo>
                  <a:lnTo>
                    <a:pt x="17547" y="12744"/>
                  </a:lnTo>
                  <a:lnTo>
                    <a:pt x="4186" y="12744"/>
                  </a:lnTo>
                  <a:lnTo>
                    <a:pt x="4186" y="1523"/>
                  </a:lnTo>
                  <a:close/>
                </a:path>
                <a:path w="21600" h="21600" extrusionOk="0">
                  <a:moveTo>
                    <a:pt x="3318" y="15549"/>
                  </a:moveTo>
                  <a:lnTo>
                    <a:pt x="2917" y="16110"/>
                  </a:lnTo>
                  <a:lnTo>
                    <a:pt x="18727" y="16110"/>
                  </a:lnTo>
                  <a:lnTo>
                    <a:pt x="18327" y="15549"/>
                  </a:lnTo>
                  <a:lnTo>
                    <a:pt x="3318" y="15549"/>
                  </a:lnTo>
                  <a:close/>
                </a:path>
                <a:path w="21600" h="21600" extrusionOk="0">
                  <a:moveTo>
                    <a:pt x="6213" y="18314"/>
                  </a:moveTo>
                  <a:lnTo>
                    <a:pt x="5946" y="18875"/>
                  </a:lnTo>
                  <a:lnTo>
                    <a:pt x="15766" y="18875"/>
                  </a:lnTo>
                  <a:lnTo>
                    <a:pt x="15499" y="18314"/>
                  </a:lnTo>
                  <a:lnTo>
                    <a:pt x="6213" y="18314"/>
                  </a:lnTo>
                  <a:close/>
                </a:path>
                <a:path w="21600" h="21600" extrusionOk="0">
                  <a:moveTo>
                    <a:pt x="2828" y="16471"/>
                  </a:moveTo>
                  <a:lnTo>
                    <a:pt x="2405" y="17072"/>
                  </a:lnTo>
                  <a:lnTo>
                    <a:pt x="19284" y="17072"/>
                  </a:lnTo>
                  <a:lnTo>
                    <a:pt x="18839" y="16471"/>
                  </a:lnTo>
                  <a:lnTo>
                    <a:pt x="2828" y="16471"/>
                  </a:lnTo>
                  <a:close/>
                </a:path>
                <a:path w="21600" h="21600" extrusionOk="0">
                  <a:moveTo>
                    <a:pt x="2316" y="17352"/>
                  </a:moveTo>
                  <a:lnTo>
                    <a:pt x="1871" y="17953"/>
                  </a:lnTo>
                  <a:lnTo>
                    <a:pt x="19863" y="17953"/>
                  </a:lnTo>
                  <a:lnTo>
                    <a:pt x="19395" y="17352"/>
                  </a:lnTo>
                  <a:lnTo>
                    <a:pt x="2316" y="17352"/>
                  </a:lnTo>
                  <a:close/>
                </a:path>
              </a:pathLst>
            </a:custGeom>
            <a:solidFill>
              <a:srgbClr val="C0C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98" name="AutoShape 78"/>
            <p:cNvSpPr>
              <a:spLocks noChangeArrowheads="1"/>
            </p:cNvSpPr>
            <p:nvPr/>
          </p:nvSpPr>
          <p:spPr bwMode="auto">
            <a:xfrm>
              <a:off x="4149" y="3975"/>
              <a:ext cx="268" cy="180"/>
            </a:xfrm>
            <a:custGeom>
              <a:avLst/>
              <a:gdLst>
                <a:gd name="T0" fmla="*/ 3362 w 21600"/>
                <a:gd name="T1" fmla="*/ 0 h 21600"/>
                <a:gd name="T2" fmla="*/ 3362 w 21600"/>
                <a:gd name="T3" fmla="*/ 7173 h 21600"/>
                <a:gd name="T4" fmla="*/ 18327 w 21600"/>
                <a:gd name="T5" fmla="*/ 0 h 21600"/>
                <a:gd name="T6" fmla="*/ 18327 w 21600"/>
                <a:gd name="T7" fmla="*/ 7173 h 21600"/>
                <a:gd name="T8" fmla="*/ 10800 w 21600"/>
                <a:gd name="T9" fmla="*/ 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21600 w 21600"/>
                <a:gd name="T15" fmla="*/ 21600 h 21600"/>
                <a:gd name="T16" fmla="*/ 4445 w 21600"/>
                <a:gd name="T17" fmla="*/ 1858 h 21600"/>
                <a:gd name="T18" fmla="*/ 17311 w 21600"/>
                <a:gd name="T19" fmla="*/ 1232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3362" y="0"/>
                  </a:moveTo>
                  <a:lnTo>
                    <a:pt x="18327" y="0"/>
                  </a:lnTo>
                  <a:lnTo>
                    <a:pt x="18327" y="14347"/>
                  </a:lnTo>
                  <a:lnTo>
                    <a:pt x="3362" y="14347"/>
                  </a:lnTo>
                  <a:lnTo>
                    <a:pt x="3362" y="0"/>
                  </a:lnTo>
                  <a:close/>
                </a:path>
                <a:path w="21600" h="21600" extrusionOk="0">
                  <a:moveTo>
                    <a:pt x="3340" y="15068"/>
                  </a:moveTo>
                  <a:lnTo>
                    <a:pt x="0" y="19877"/>
                  </a:lnTo>
                  <a:lnTo>
                    <a:pt x="21600" y="19877"/>
                  </a:lnTo>
                  <a:lnTo>
                    <a:pt x="18327" y="15068"/>
                  </a:lnTo>
                  <a:lnTo>
                    <a:pt x="3340" y="15068"/>
                  </a:lnTo>
                  <a:close/>
                </a:path>
                <a:path w="21600" h="21600" extrusionOk="0">
                  <a:moveTo>
                    <a:pt x="0" y="1987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877"/>
                  </a:lnTo>
                  <a:lnTo>
                    <a:pt x="0" y="19877"/>
                  </a:lnTo>
                  <a:close/>
                </a:path>
                <a:path w="21600" h="21600" extrusionOk="0">
                  <a:moveTo>
                    <a:pt x="4186" y="1523"/>
                  </a:moveTo>
                  <a:lnTo>
                    <a:pt x="17547" y="1523"/>
                  </a:lnTo>
                  <a:lnTo>
                    <a:pt x="17547" y="12744"/>
                  </a:lnTo>
                  <a:lnTo>
                    <a:pt x="4186" y="12744"/>
                  </a:lnTo>
                  <a:lnTo>
                    <a:pt x="4186" y="1523"/>
                  </a:lnTo>
                  <a:close/>
                </a:path>
                <a:path w="21600" h="21600" extrusionOk="0">
                  <a:moveTo>
                    <a:pt x="3318" y="15549"/>
                  </a:moveTo>
                  <a:lnTo>
                    <a:pt x="2917" y="16110"/>
                  </a:lnTo>
                  <a:lnTo>
                    <a:pt x="18727" y="16110"/>
                  </a:lnTo>
                  <a:lnTo>
                    <a:pt x="18327" y="15549"/>
                  </a:lnTo>
                  <a:lnTo>
                    <a:pt x="3318" y="15549"/>
                  </a:lnTo>
                  <a:close/>
                </a:path>
                <a:path w="21600" h="21600" extrusionOk="0">
                  <a:moveTo>
                    <a:pt x="6213" y="18314"/>
                  </a:moveTo>
                  <a:lnTo>
                    <a:pt x="5946" y="18875"/>
                  </a:lnTo>
                  <a:lnTo>
                    <a:pt x="15766" y="18875"/>
                  </a:lnTo>
                  <a:lnTo>
                    <a:pt x="15499" y="18314"/>
                  </a:lnTo>
                  <a:lnTo>
                    <a:pt x="6213" y="18314"/>
                  </a:lnTo>
                  <a:close/>
                </a:path>
                <a:path w="21600" h="21600" extrusionOk="0">
                  <a:moveTo>
                    <a:pt x="2828" y="16471"/>
                  </a:moveTo>
                  <a:lnTo>
                    <a:pt x="2405" y="17072"/>
                  </a:lnTo>
                  <a:lnTo>
                    <a:pt x="19284" y="17072"/>
                  </a:lnTo>
                  <a:lnTo>
                    <a:pt x="18839" y="16471"/>
                  </a:lnTo>
                  <a:lnTo>
                    <a:pt x="2828" y="16471"/>
                  </a:lnTo>
                  <a:close/>
                </a:path>
                <a:path w="21600" h="21600" extrusionOk="0">
                  <a:moveTo>
                    <a:pt x="2316" y="17352"/>
                  </a:moveTo>
                  <a:lnTo>
                    <a:pt x="1871" y="17953"/>
                  </a:lnTo>
                  <a:lnTo>
                    <a:pt x="19863" y="17953"/>
                  </a:lnTo>
                  <a:lnTo>
                    <a:pt x="19395" y="17352"/>
                  </a:lnTo>
                  <a:lnTo>
                    <a:pt x="2316" y="17352"/>
                  </a:lnTo>
                  <a:close/>
                </a:path>
              </a:pathLst>
            </a:custGeom>
            <a:solidFill>
              <a:srgbClr val="C0C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99" name="Line 79"/>
            <p:cNvSpPr>
              <a:spLocks noChangeShapeType="1"/>
            </p:cNvSpPr>
            <p:nvPr/>
          </p:nvSpPr>
          <p:spPr bwMode="auto">
            <a:xfrm flipH="1">
              <a:off x="3810" y="3777"/>
              <a:ext cx="97" cy="18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1200" name="Group 80"/>
            <p:cNvGrpSpPr>
              <a:grpSpLocks/>
            </p:cNvGrpSpPr>
            <p:nvPr/>
          </p:nvGrpSpPr>
          <p:grpSpPr bwMode="auto">
            <a:xfrm>
              <a:off x="2623" y="3522"/>
              <a:ext cx="773" cy="278"/>
              <a:chOff x="2562" y="3249"/>
              <a:chExt cx="773" cy="278"/>
            </a:xfrm>
          </p:grpSpPr>
          <p:sp>
            <p:nvSpPr>
              <p:cNvPr id="261201" name="Oval 81"/>
              <p:cNvSpPr>
                <a:spLocks noChangeArrowheads="1"/>
              </p:cNvSpPr>
              <p:nvPr/>
            </p:nvSpPr>
            <p:spPr bwMode="auto">
              <a:xfrm>
                <a:off x="2562" y="3249"/>
                <a:ext cx="774" cy="279"/>
              </a:xfrm>
              <a:prstGeom prst="ellipse">
                <a:avLst/>
              </a:prstGeom>
              <a:solidFill>
                <a:srgbClr val="66FF3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202" name="Text Box 82"/>
              <p:cNvSpPr txBox="1">
                <a:spLocks noChangeArrowheads="1"/>
              </p:cNvSpPr>
              <p:nvPr/>
            </p:nvSpPr>
            <p:spPr bwMode="auto">
              <a:xfrm>
                <a:off x="2644" y="3293"/>
                <a:ext cx="609" cy="2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45720" tIns="46800" rIns="4572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 b="1">
                    <a:solidFill>
                      <a:srgbClr val="000000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UCLA</a:t>
                </a:r>
              </a:p>
            </p:txBody>
          </p:sp>
        </p:grpSp>
        <p:sp>
          <p:nvSpPr>
            <p:cNvPr id="261203" name="Line 83"/>
            <p:cNvSpPr>
              <a:spLocks noChangeShapeType="1"/>
            </p:cNvSpPr>
            <p:nvPr/>
          </p:nvSpPr>
          <p:spPr bwMode="auto">
            <a:xfrm flipV="1">
              <a:off x="1967" y="3304"/>
              <a:ext cx="572" cy="38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204" name="Rectangle 84"/>
            <p:cNvSpPr>
              <a:spLocks noChangeArrowheads="1"/>
            </p:cNvSpPr>
            <p:nvPr/>
          </p:nvSpPr>
          <p:spPr bwMode="auto">
            <a:xfrm>
              <a:off x="2533" y="3476"/>
              <a:ext cx="3288" cy="36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1205" name="Group 85"/>
            <p:cNvGrpSpPr>
              <a:grpSpLocks/>
            </p:cNvGrpSpPr>
            <p:nvPr/>
          </p:nvGrpSpPr>
          <p:grpSpPr bwMode="auto">
            <a:xfrm>
              <a:off x="5390" y="3068"/>
              <a:ext cx="263" cy="36"/>
              <a:chOff x="5329" y="2795"/>
              <a:chExt cx="263" cy="36"/>
            </a:xfrm>
          </p:grpSpPr>
          <p:sp>
            <p:nvSpPr>
              <p:cNvPr id="261206" name="Oval 86"/>
              <p:cNvSpPr>
                <a:spLocks noChangeArrowheads="1"/>
              </p:cNvSpPr>
              <p:nvPr/>
            </p:nvSpPr>
            <p:spPr bwMode="auto">
              <a:xfrm>
                <a:off x="5540" y="2795"/>
                <a:ext cx="53" cy="37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207" name="Oval 87"/>
              <p:cNvSpPr>
                <a:spLocks noChangeArrowheads="1"/>
              </p:cNvSpPr>
              <p:nvPr/>
            </p:nvSpPr>
            <p:spPr bwMode="auto">
              <a:xfrm>
                <a:off x="5434" y="2795"/>
                <a:ext cx="53" cy="37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208" name="Oval 88"/>
              <p:cNvSpPr>
                <a:spLocks noChangeArrowheads="1"/>
              </p:cNvSpPr>
              <p:nvPr/>
            </p:nvSpPr>
            <p:spPr bwMode="auto">
              <a:xfrm>
                <a:off x="5329" y="2795"/>
                <a:ext cx="53" cy="37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1209" name="Text Box 89"/>
            <p:cNvSpPr txBox="1">
              <a:spLocks noChangeArrowheads="1"/>
            </p:cNvSpPr>
            <p:nvPr/>
          </p:nvSpPr>
          <p:spPr bwMode="auto">
            <a:xfrm>
              <a:off x="122" y="3982"/>
              <a:ext cx="749" cy="288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defTabSz="449263" eaLnBrk="0" hangingPunct="0">
                <a:spcBef>
                  <a:spcPts val="1500"/>
                </a:spcBef>
                <a:buClr>
                  <a:srgbClr val="009999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i="1">
                  <a:solidFill>
                    <a:srgbClr val="009999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Tier 4</a:t>
              </a:r>
            </a:p>
          </p:txBody>
        </p:sp>
        <p:sp>
          <p:nvSpPr>
            <p:cNvPr id="261210" name="Rectangle 90"/>
            <p:cNvSpPr>
              <a:spLocks noChangeArrowheads="1"/>
            </p:cNvSpPr>
            <p:nvPr/>
          </p:nvSpPr>
          <p:spPr bwMode="auto">
            <a:xfrm>
              <a:off x="2039" y="2913"/>
              <a:ext cx="3782" cy="404"/>
            </a:xfrm>
            <a:prstGeom prst="rect">
              <a:avLst/>
            </a:prstGeom>
            <a:noFill/>
            <a:ln w="2556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211" name="Text Box 91"/>
            <p:cNvSpPr txBox="1">
              <a:spLocks noChangeArrowheads="1"/>
            </p:cNvSpPr>
            <p:nvPr/>
          </p:nvSpPr>
          <p:spPr bwMode="auto">
            <a:xfrm>
              <a:off x="626" y="2969"/>
              <a:ext cx="1213" cy="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46800" rIns="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lnSpc>
                  <a:spcPct val="90000"/>
                </a:lnSpc>
                <a:spcBef>
                  <a:spcPts val="175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8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DISUN</a:t>
              </a:r>
            </a:p>
          </p:txBody>
        </p:sp>
        <p:sp>
          <p:nvSpPr>
            <p:cNvPr id="261212" name="Line 92"/>
            <p:cNvSpPr>
              <a:spLocks noChangeShapeType="1"/>
            </p:cNvSpPr>
            <p:nvPr/>
          </p:nvSpPr>
          <p:spPr bwMode="auto">
            <a:xfrm flipV="1">
              <a:off x="1581" y="3104"/>
              <a:ext cx="386" cy="1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213" name="Rectangle 93"/>
            <p:cNvSpPr>
              <a:spLocks noChangeArrowheads="1"/>
            </p:cNvSpPr>
            <p:nvPr/>
          </p:nvSpPr>
          <p:spPr bwMode="auto">
            <a:xfrm>
              <a:off x="4494" y="2252"/>
              <a:ext cx="893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49263" eaLnBrk="0" hangingPunct="0">
                <a:spcBef>
                  <a:spcPts val="1250"/>
                </a:spcBef>
                <a:buClr>
                  <a:srgbClr val="0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>
                  <a:solidFill>
                    <a:srgbClr val="0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10+ Gb/s</a:t>
              </a:r>
            </a:p>
          </p:txBody>
        </p:sp>
        <p:grpSp>
          <p:nvGrpSpPr>
            <p:cNvPr id="261214" name="Group 94"/>
            <p:cNvGrpSpPr>
              <a:grpSpLocks/>
            </p:cNvGrpSpPr>
            <p:nvPr/>
          </p:nvGrpSpPr>
          <p:grpSpPr bwMode="auto">
            <a:xfrm>
              <a:off x="3517" y="2961"/>
              <a:ext cx="746" cy="244"/>
              <a:chOff x="3456" y="2688"/>
              <a:chExt cx="746" cy="244"/>
            </a:xfrm>
          </p:grpSpPr>
          <p:sp>
            <p:nvSpPr>
              <p:cNvPr id="261215" name="Oval 95"/>
              <p:cNvSpPr>
                <a:spLocks noChangeArrowheads="1"/>
              </p:cNvSpPr>
              <p:nvPr/>
            </p:nvSpPr>
            <p:spPr bwMode="auto">
              <a:xfrm>
                <a:off x="3460" y="2688"/>
                <a:ext cx="743" cy="245"/>
              </a:xfrm>
              <a:prstGeom prst="ellipse">
                <a:avLst/>
              </a:prstGeom>
              <a:solidFill>
                <a:srgbClr val="FFFF00"/>
              </a:solidFill>
              <a:ln w="31680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216" name="Text Box 96"/>
              <p:cNvSpPr txBox="1">
                <a:spLocks noChangeArrowheads="1"/>
              </p:cNvSpPr>
              <p:nvPr/>
            </p:nvSpPr>
            <p:spPr bwMode="auto">
              <a:xfrm>
                <a:off x="3456" y="2713"/>
                <a:ext cx="743" cy="1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lnSpc>
                    <a:spcPct val="70000"/>
                  </a:lnSpc>
                  <a:spcBef>
                    <a:spcPts val="1125"/>
                  </a:spcBef>
                  <a:buClr>
                    <a:srgbClr val="800000"/>
                  </a:buClr>
                  <a:buSzPct val="100000"/>
                  <a:buFont typeface="Arial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800" b="1">
                    <a:solidFill>
                      <a:srgbClr val="800000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UERJ </a:t>
                </a:r>
              </a:p>
            </p:txBody>
          </p:sp>
        </p:grpSp>
        <p:sp>
          <p:nvSpPr>
            <p:cNvPr id="261217" name="Oval 97"/>
            <p:cNvSpPr>
              <a:spLocks noChangeArrowheads="1"/>
            </p:cNvSpPr>
            <p:nvPr/>
          </p:nvSpPr>
          <p:spPr bwMode="auto">
            <a:xfrm>
              <a:off x="5224" y="3522"/>
              <a:ext cx="597" cy="279"/>
            </a:xfrm>
            <a:prstGeom prst="ellipse">
              <a:avLst/>
            </a:prstGeom>
            <a:solidFill>
              <a:srgbClr val="66FF33"/>
            </a:solidFill>
            <a:ln w="19080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218" name="Text Box 98"/>
            <p:cNvSpPr txBox="1">
              <a:spLocks noChangeArrowheads="1"/>
            </p:cNvSpPr>
            <p:nvPr/>
          </p:nvSpPr>
          <p:spPr bwMode="auto">
            <a:xfrm>
              <a:off x="5315" y="3522"/>
              <a:ext cx="506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45720" tIns="46800" rIns="45720" bIns="46800">
              <a:prstTxWarp prst="textNoShape">
                <a:avLst/>
              </a:prstTxWarp>
              <a:spAutoFit/>
            </a:bodyPr>
            <a:lstStyle/>
            <a:p>
              <a:pPr algn="ctr" defTabSz="449263" eaLnBrk="0" hangingPunct="0">
                <a:spcBef>
                  <a:spcPts val="1125"/>
                </a:spcBef>
                <a:buClr>
                  <a:srgbClr val="800000"/>
                </a:buClr>
                <a:buSzPct val="100000"/>
                <a:buFont typeface="Arial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80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…</a:t>
              </a:r>
            </a:p>
          </p:txBody>
        </p:sp>
        <p:sp>
          <p:nvSpPr>
            <p:cNvPr id="261219" name="Text Box 99"/>
            <p:cNvSpPr txBox="1">
              <a:spLocks noChangeArrowheads="1"/>
            </p:cNvSpPr>
            <p:nvPr/>
          </p:nvSpPr>
          <p:spPr bwMode="auto">
            <a:xfrm>
              <a:off x="437" y="547"/>
              <a:ext cx="3762" cy="2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449263">
                <a:buClr>
                  <a:srgbClr val="FF0000"/>
                </a:buClr>
                <a:buSzPct val="100000"/>
                <a:buFont typeface="Tahoma" pitchFamily="-111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pitchFamily="-111" charset="0"/>
                  <a:ea typeface="Arial" pitchFamily="-111" charset="0"/>
                  <a:cs typeface="Arial" pitchFamily="-111" charset="0"/>
                </a:rPr>
                <a:t>The  International treatment of data -  </a:t>
              </a:r>
              <a:r>
                <a:rPr lang="en-GB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pitchFamily="-111" charset="0"/>
                  <a:ea typeface="Arial" pitchFamily="-111" charset="0"/>
                  <a:cs typeface="Arial" pitchFamily="-111" charset="0"/>
                </a:rPr>
                <a:t>GRID/CMS</a:t>
              </a:r>
            </a:p>
          </p:txBody>
        </p:sp>
        <p:grpSp>
          <p:nvGrpSpPr>
            <p:cNvPr id="261220" name="Group 100"/>
            <p:cNvGrpSpPr>
              <a:grpSpLocks/>
            </p:cNvGrpSpPr>
            <p:nvPr/>
          </p:nvGrpSpPr>
          <p:grpSpPr bwMode="auto">
            <a:xfrm>
              <a:off x="4567" y="2987"/>
              <a:ext cx="747" cy="219"/>
              <a:chOff x="4506" y="2714"/>
              <a:chExt cx="747" cy="219"/>
            </a:xfrm>
          </p:grpSpPr>
          <p:sp>
            <p:nvSpPr>
              <p:cNvPr id="261221" name="Oval 101"/>
              <p:cNvSpPr>
                <a:spLocks noChangeArrowheads="1"/>
              </p:cNvSpPr>
              <p:nvPr/>
            </p:nvSpPr>
            <p:spPr bwMode="auto">
              <a:xfrm>
                <a:off x="4506" y="2714"/>
                <a:ext cx="748" cy="220"/>
              </a:xfrm>
              <a:prstGeom prst="ellipse">
                <a:avLst/>
              </a:prstGeom>
              <a:solidFill>
                <a:srgbClr val="FFFF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222" name="Text Box 102"/>
              <p:cNvSpPr txBox="1">
                <a:spLocks noChangeArrowheads="1"/>
              </p:cNvSpPr>
              <p:nvPr/>
            </p:nvSpPr>
            <p:spPr bwMode="auto">
              <a:xfrm>
                <a:off x="4506" y="2719"/>
                <a:ext cx="748" cy="1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45720" tIns="46800" rIns="45720" bIns="46800">
                <a:prstTxWarp prst="textNoShape">
                  <a:avLst/>
                </a:prstTxWarp>
                <a:spAutoFit/>
              </a:bodyPr>
              <a:lstStyle/>
              <a:p>
                <a:pPr algn="ctr" defTabSz="449263" eaLnBrk="0" hangingPunct="0">
                  <a:lnSpc>
                    <a:spcPct val="70000"/>
                  </a:lnSpc>
                  <a:spcBef>
                    <a:spcPts val="1125"/>
                  </a:spcBef>
                  <a:buClr>
                    <a:srgbClr val="800000"/>
                  </a:buClr>
                  <a:buSzPct val="100000"/>
                  <a:buFont typeface="Tahoma" pitchFamily="-111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800" b="1">
                    <a:solidFill>
                      <a:srgbClr val="800000"/>
                    </a:solidFill>
                    <a:latin typeface="Tahoma" pitchFamily="-111" charset="0"/>
                    <a:ea typeface="Arial" pitchFamily="-111" charset="0"/>
                    <a:cs typeface="Arial" pitchFamily="-111" charset="0"/>
                  </a:rPr>
                  <a:t>Sprace</a:t>
                </a:r>
              </a:p>
            </p:txBody>
          </p:sp>
        </p:grpSp>
        <p:sp>
          <p:nvSpPr>
            <p:cNvPr id="261223" name="Line 103"/>
            <p:cNvSpPr>
              <a:spLocks noChangeShapeType="1"/>
            </p:cNvSpPr>
            <p:nvPr/>
          </p:nvSpPr>
          <p:spPr bwMode="auto">
            <a:xfrm>
              <a:off x="4141" y="3153"/>
              <a:ext cx="384" cy="384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224" name="Line 104"/>
            <p:cNvSpPr>
              <a:spLocks noChangeShapeType="1"/>
            </p:cNvSpPr>
            <p:nvPr/>
          </p:nvSpPr>
          <p:spPr bwMode="auto">
            <a:xfrm>
              <a:off x="4237" y="3105"/>
              <a:ext cx="336" cy="1"/>
            </a:xfrm>
            <a:prstGeom prst="line">
              <a:avLst/>
            </a:prstGeom>
            <a:noFill/>
            <a:ln w="38160">
              <a:solidFill>
                <a:srgbClr val="FF33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225" name="Line 105"/>
            <p:cNvSpPr>
              <a:spLocks noChangeShapeType="1"/>
            </p:cNvSpPr>
            <p:nvPr/>
          </p:nvSpPr>
          <p:spPr bwMode="auto">
            <a:xfrm>
              <a:off x="4669" y="2673"/>
              <a:ext cx="192" cy="336"/>
            </a:xfrm>
            <a:prstGeom prst="line">
              <a:avLst/>
            </a:prstGeom>
            <a:noFill/>
            <a:ln w="38160">
              <a:solidFill>
                <a:srgbClr val="FF33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83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6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0" y="-25400"/>
            <a:ext cx="9144000" cy="6870700"/>
            <a:chOff x="0" y="432"/>
            <a:chExt cx="5760" cy="3896"/>
          </a:xfrm>
        </p:grpSpPr>
        <p:pic>
          <p:nvPicPr>
            <p:cNvPr id="6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5760" cy="3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40"/>
            <p:cNvSpPr txBox="1">
              <a:spLocks noChangeArrowheads="1"/>
            </p:cNvSpPr>
            <p:nvPr/>
          </p:nvSpPr>
          <p:spPr bwMode="auto">
            <a:xfrm>
              <a:off x="1460" y="482"/>
              <a:ext cx="221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sz="2400" b="1">
                  <a:solidFill>
                    <a:srgbClr val="FF0000"/>
                  </a:solidFill>
                  <a:latin typeface="Times New Roman" charset="0"/>
                  <a:cs typeface="Arial" charset="0"/>
                </a:rPr>
                <a:t>T2 – HEPGRID BRAZIL</a:t>
              </a:r>
              <a:endParaRPr lang="en-US" sz="2400" b="1">
                <a:solidFill>
                  <a:srgbClr val="FF0000"/>
                </a:solidFill>
                <a:latin typeface="Times New Roman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56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6219"/>
            <a:ext cx="8229600" cy="670595"/>
          </a:xfrm>
        </p:spPr>
        <p:txBody>
          <a:bodyPr>
            <a:normAutofit/>
          </a:bodyPr>
          <a:lstStyle/>
          <a:p>
            <a:r>
              <a:rPr lang="pt-BR" sz="3600" dirty="0" err="1" smtClean="0">
                <a:solidFill>
                  <a:srgbClr val="FF0000"/>
                </a:solidFill>
              </a:rPr>
              <a:t>Processing</a:t>
            </a:r>
            <a:r>
              <a:rPr lang="pt-BR" sz="3600" dirty="0" smtClean="0">
                <a:solidFill>
                  <a:srgbClr val="FF0000"/>
                </a:solidFill>
              </a:rPr>
              <a:t> </a:t>
            </a:r>
            <a:r>
              <a:rPr lang="pt-BR" sz="3600" dirty="0" err="1" smtClean="0">
                <a:solidFill>
                  <a:srgbClr val="FF0000"/>
                </a:solidFill>
              </a:rPr>
              <a:t>Infraestruture</a:t>
            </a:r>
            <a:r>
              <a:rPr lang="pt-BR" sz="3600" dirty="0">
                <a:solidFill>
                  <a:srgbClr val="FF0000"/>
                </a:solidFill>
              </a:rPr>
              <a:t> </a:t>
            </a:r>
            <a:r>
              <a:rPr lang="pt-BR" sz="3600" dirty="0" err="1" smtClean="0">
                <a:solidFill>
                  <a:srgbClr val="FF0000"/>
                </a:solidFill>
              </a:rPr>
              <a:t>at</a:t>
            </a:r>
            <a:r>
              <a:rPr lang="pt-BR" sz="3600" dirty="0" smtClean="0">
                <a:solidFill>
                  <a:srgbClr val="FF0000"/>
                </a:solidFill>
              </a:rPr>
              <a:t> UERJ: </a:t>
            </a:r>
            <a:endParaRPr lang="pt-BR" sz="3600" dirty="0">
              <a:solidFill>
                <a:srgbClr val="FF000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607286"/>
            <a:ext cx="6299113" cy="2963582"/>
          </a:xfrm>
        </p:spPr>
        <p:txBody>
          <a:bodyPr>
            <a:normAutofit/>
          </a:bodyPr>
          <a:lstStyle/>
          <a:p>
            <a:r>
              <a:rPr lang="en-US" dirty="0" smtClean="0"/>
              <a:t>Cluster</a:t>
            </a:r>
          </a:p>
          <a:p>
            <a:endParaRPr lang="en-US" i="1" dirty="0" smtClean="0"/>
          </a:p>
          <a:p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r>
              <a:rPr lang="en-US" i="1" dirty="0" smtClean="0"/>
              <a:t> </a:t>
            </a:r>
            <a:r>
              <a:rPr lang="pt-BR" dirty="0" err="1" smtClean="0"/>
              <a:t>Control</a:t>
            </a:r>
            <a:r>
              <a:rPr lang="pt-BR" dirty="0" smtClean="0"/>
              <a:t> </a:t>
            </a:r>
            <a:r>
              <a:rPr lang="pt-BR" dirty="0" err="1" smtClean="0"/>
              <a:t>Room</a:t>
            </a:r>
            <a:r>
              <a:rPr lang="pt-BR" dirty="0" smtClean="0"/>
              <a:t>: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03/08/2011</a:t>
            </a:r>
            <a:endParaRPr lang="pt-B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Renafae</a:t>
            </a:r>
            <a:endParaRPr lang="pt-B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C3FF-E74B-D748-8ED6-5C8A5C5E6C59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13" y="945233"/>
            <a:ext cx="2616287" cy="54791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1263953"/>
            <a:ext cx="5829300" cy="1701800"/>
            <a:chOff x="457200" y="1577714"/>
            <a:chExt cx="5829300" cy="1701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577714"/>
              <a:ext cx="5829300" cy="17018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57200" y="1718235"/>
              <a:ext cx="5829300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2F2F2"/>
                  </a:solidFill>
                </a:rPr>
                <a:t>       Year              Cores                  Storage                  HEP-SPEC</a:t>
              </a:r>
              <a:endParaRPr lang="en-US" dirty="0">
                <a:solidFill>
                  <a:srgbClr val="F2F2F2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5" y="3466354"/>
            <a:ext cx="4539084" cy="2653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128971"/>
            <a:ext cx="5430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LINK Last Mile </a:t>
            </a:r>
            <a:r>
              <a:rPr lang="en-US" sz="2400" b="1" dirty="0" err="1" smtClean="0">
                <a:solidFill>
                  <a:srgbClr val="FF0000"/>
                </a:solidFill>
              </a:rPr>
              <a:t>conection</a:t>
            </a:r>
            <a:r>
              <a:rPr lang="en-US" sz="2400" b="1" dirty="0" smtClean="0">
                <a:solidFill>
                  <a:srgbClr val="FF0000"/>
                </a:solidFill>
              </a:rPr>
              <a:t>:  VERY BAD!!!!!!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6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9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8471" y="94734"/>
            <a:ext cx="647001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x-none" sz="40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I </a:t>
            </a:r>
            <a:r>
              <a:rPr lang="en-US" sz="40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40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 HEP </a:t>
            </a:r>
            <a:r>
              <a:rPr lang="en-US" sz="40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 </a:t>
            </a:r>
            <a:r>
              <a:rPr lang="x-none" sz="40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CERN </a:t>
            </a:r>
            <a:r>
              <a:rPr lang="en-US" sz="40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 LHC</a:t>
            </a:r>
            <a:endParaRPr lang="x-none" sz="4000" b="1" i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0" y="815320"/>
            <a:ext cx="2255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</a:rPr>
              <a:t>An Introduction</a:t>
            </a:r>
            <a:endParaRPr lang="en-US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942" y="1157457"/>
            <a:ext cx="8455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Particle physics is the Science that seeks to understand the evolution of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the</a:t>
            </a:r>
          </a:p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Universe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HEP is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dedicated to the study of the Fundamental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Interactions of </a:t>
            </a:r>
          </a:p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Nature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and its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first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bricks. (Fundamental interactions: gravitational, 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electromagnetic, weak and strong</a:t>
            </a:r>
            <a:r>
              <a:rPr lang="pl-PL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200" y="2200315"/>
            <a:ext cx="8521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The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dinamic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created by curiosity, makes modern world work. The study of particle physics challenges our preconceptions. 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The history of the Particle Physics is part of the history of the Curiosity. 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942" y="3127238"/>
            <a:ext cx="8515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Philosophy – Quantum Mechanics – Cosmic Rays – Particle Accelerator Physics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They make part of the evolution of the Science with a big success. 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8" y="4013200"/>
            <a:ext cx="346868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658" y="3828534"/>
            <a:ext cx="2092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O. Lawrence 1930</a:t>
            </a:r>
          </a:p>
          <a:p>
            <a:r>
              <a:rPr lang="en-US" dirty="0" smtClean="0"/>
              <a:t>80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flipV="1">
            <a:off x="3403600" y="5308599"/>
            <a:ext cx="1066800" cy="6350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4013200"/>
            <a:ext cx="4003675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8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20</a:t>
            </a:fld>
            <a:endParaRPr lang="pt-BR"/>
          </a:p>
        </p:txBody>
      </p:sp>
      <p:sp>
        <p:nvSpPr>
          <p:cNvPr id="237570" name="Text Box 2"/>
          <p:cNvSpPr txBox="1">
            <a:spLocks noChangeArrowheads="1"/>
          </p:cNvSpPr>
          <p:nvPr/>
        </p:nvSpPr>
        <p:spPr bwMode="auto">
          <a:xfrm>
            <a:off x="1095375" y="714375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805193" y="2031972"/>
            <a:ext cx="542969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solidFill>
                  <a:srgbClr val="000099"/>
                </a:solidFill>
                <a:latin typeface="Comic Sans MS"/>
                <a:cs typeface="Comic Sans MS"/>
              </a:rPr>
              <a:t>Higgs Bosons</a:t>
            </a:r>
            <a:endParaRPr lang="en-US" sz="2400" b="1" dirty="0">
              <a:solidFill>
                <a:srgbClr val="000099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latin typeface="Comic Sans MS"/>
                <a:cs typeface="Comic Sans MS"/>
              </a:rPr>
              <a:t>Dark Matter</a:t>
            </a:r>
            <a:endParaRPr lang="en-US" sz="2400" b="1" dirty="0"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of Heavy Ions - Plasma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solidFill>
                  <a:srgbClr val="000099"/>
                </a:solidFill>
                <a:latin typeface="Comic Sans MS"/>
                <a:cs typeface="Comic Sans MS"/>
              </a:rPr>
              <a:t>Matter x Antimatter</a:t>
            </a:r>
            <a:endParaRPr lang="en-US" sz="2400" b="1" dirty="0">
              <a:solidFill>
                <a:srgbClr val="000099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Supersimetry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solidFill>
                  <a:srgbClr val="000099"/>
                </a:solidFill>
                <a:latin typeface="Comic Sans MS"/>
                <a:cs typeface="Comic Sans MS"/>
              </a:rPr>
              <a:t>Extra Dimensions</a:t>
            </a:r>
            <a:endParaRPr lang="en-US" sz="2400" b="1" dirty="0">
              <a:solidFill>
                <a:srgbClr val="000099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Jets and Multijets (QCD)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 Leptoquarks </a:t>
            </a: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Centauros</a:t>
            </a: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rgbClr val="000099"/>
                </a:solidFill>
                <a:latin typeface="Comic Sans MS"/>
                <a:cs typeface="Comic Sans MS"/>
              </a:rPr>
              <a:t> Forward Physics</a:t>
            </a:r>
          </a:p>
          <a:p>
            <a:pPr>
              <a:buFont typeface="Wingdings" pitchFamily="-111" charset="2"/>
              <a:buChar char="Ø"/>
            </a:pPr>
            <a:r>
              <a:rPr lang="en-US" sz="2400" b="1" dirty="0" smtClean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New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Physics….</a:t>
            </a: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.</a:t>
            </a:r>
          </a:p>
          <a:p>
            <a:pPr>
              <a:buFont typeface="Wingdings" pitchFamily="-111" charset="2"/>
              <a:buChar char="Ø"/>
            </a:pPr>
            <a:r>
              <a:rPr lang="en-US" sz="2400" b="1" dirty="0" smtClean="0">
                <a:solidFill>
                  <a:srgbClr val="000099"/>
                </a:solidFill>
                <a:latin typeface="Comic Sans MS"/>
                <a:cs typeface="Comic Sans MS"/>
              </a:rPr>
              <a:t>…</a:t>
            </a: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……………………………………</a:t>
            </a:r>
            <a:endParaRPr lang="pt-BR" sz="2400" b="1" dirty="0">
              <a:solidFill>
                <a:srgbClr val="000099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19" descr="c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559" y="714375"/>
            <a:ext cx="8763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20039" y="136570"/>
            <a:ext cx="3320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III- Physics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74493" y="1493016"/>
            <a:ext cx="595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err="1" smtClean="0">
                <a:latin typeface="Comic Sans MS"/>
                <a:cs typeface="Comic Sans MS"/>
              </a:rPr>
              <a:t>All</a:t>
            </a:r>
            <a:r>
              <a:rPr lang="pt-BR" sz="2400" b="1" dirty="0" smtClean="0">
                <a:latin typeface="Comic Sans MS"/>
                <a:cs typeface="Comic Sans MS"/>
              </a:rPr>
              <a:t> Standard </a:t>
            </a:r>
            <a:r>
              <a:rPr lang="pt-BR" sz="2400" b="1" dirty="0" err="1" smtClean="0">
                <a:latin typeface="Comic Sans MS"/>
                <a:cs typeface="Comic Sans MS"/>
              </a:rPr>
              <a:t>Model</a:t>
            </a:r>
            <a:r>
              <a:rPr lang="pt-BR" sz="2400" b="1" dirty="0" smtClean="0">
                <a:latin typeface="Comic Sans MS"/>
                <a:cs typeface="Comic Sans MS"/>
              </a:rPr>
              <a:t> </a:t>
            </a:r>
            <a:r>
              <a:rPr lang="pt-BR" sz="2400" b="1" dirty="0" err="1" smtClean="0">
                <a:latin typeface="Comic Sans MS"/>
                <a:cs typeface="Comic Sans MS"/>
              </a:rPr>
              <a:t>was</a:t>
            </a:r>
            <a:r>
              <a:rPr lang="pt-BR" sz="2400" b="1" dirty="0" smtClean="0">
                <a:latin typeface="Comic Sans MS"/>
                <a:cs typeface="Comic Sans MS"/>
              </a:rPr>
              <a:t> </a:t>
            </a:r>
            <a:r>
              <a:rPr lang="pt-BR" sz="2400" b="1" dirty="0" err="1" smtClean="0">
                <a:latin typeface="Comic Sans MS"/>
                <a:cs typeface="Comic Sans MS"/>
              </a:rPr>
              <a:t>re-discovered</a:t>
            </a:r>
            <a:r>
              <a:rPr lang="pt-BR" sz="2400" b="1" dirty="0" smtClean="0">
                <a:latin typeface="Comic Sans MS"/>
                <a:cs typeface="Comic Sans MS"/>
              </a:rPr>
              <a:t> </a:t>
            </a:r>
            <a:endParaRPr lang="pt-BR" sz="2400" b="1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5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05412" y="3003176"/>
            <a:ext cx="1822823" cy="101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4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9" y="461514"/>
            <a:ext cx="8536641" cy="63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8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9277-2CA0-0541-AA0E-E584ADD7AE1A}" type="slidenum">
              <a:rPr lang="pt-BR"/>
              <a:pPr/>
              <a:t>24</a:t>
            </a:fld>
            <a:endParaRPr lang="pt-BR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16238" y="188913"/>
            <a:ext cx="3527425" cy="431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LHC Status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183187"/>
          </a:xfrm>
          <a:noFill/>
        </p:spPr>
        <p:txBody>
          <a:bodyPr lIns="108000" tIns="0" rIns="0" bIns="46800"/>
          <a:lstStyle/>
          <a:p>
            <a:r>
              <a:rPr lang="en-US" sz="2400" dirty="0">
                <a:solidFill>
                  <a:srgbClr val="CC0000"/>
                </a:solidFill>
                <a:latin typeface="Comic Sans MS" pitchFamily="-111" charset="0"/>
              </a:rPr>
              <a:t>O LHC </a:t>
            </a:r>
            <a:r>
              <a:rPr lang="en-US" sz="2400" dirty="0" smtClean="0">
                <a:solidFill>
                  <a:srgbClr val="CC0000"/>
                </a:solidFill>
                <a:latin typeface="Comic Sans MS" pitchFamily="-111" charset="0"/>
              </a:rPr>
              <a:t>is working very well as we shown by luminosity delivered.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Comic Sans MS" pitchFamily="-111" charset="0"/>
              </a:rPr>
              <a:t>First Collisions at 900 </a:t>
            </a:r>
            <a:r>
              <a:rPr lang="en-US" sz="2400" dirty="0" err="1" smtClean="0">
                <a:solidFill>
                  <a:srgbClr val="000090"/>
                </a:solidFill>
                <a:latin typeface="Comic Sans MS" pitchFamily="-111" charset="0"/>
              </a:rPr>
              <a:t>GeV</a:t>
            </a:r>
            <a:r>
              <a:rPr lang="en-US" sz="2400" dirty="0" smtClean="0">
                <a:solidFill>
                  <a:srgbClr val="000090"/>
                </a:solidFill>
                <a:latin typeface="Comic Sans MS" pitchFamily="-111" charset="0"/>
              </a:rPr>
              <a:t> in 23/11/09</a:t>
            </a:r>
            <a:endParaRPr lang="en-US" sz="2400" dirty="0">
              <a:solidFill>
                <a:srgbClr val="000090"/>
              </a:solidFill>
              <a:latin typeface="Comic Sans MS" pitchFamily="-111" charset="0"/>
            </a:endParaRPr>
          </a:p>
          <a:p>
            <a:r>
              <a:rPr lang="en-US" sz="2400" dirty="0" smtClean="0">
                <a:solidFill>
                  <a:srgbClr val="FF6600"/>
                </a:solidFill>
                <a:latin typeface="Comic Sans MS" pitchFamily="-111" charset="0"/>
              </a:rPr>
              <a:t>Record Mundial in Energy 1.18 </a:t>
            </a:r>
            <a:r>
              <a:rPr lang="en-US" sz="2400" dirty="0" err="1" smtClean="0">
                <a:solidFill>
                  <a:srgbClr val="FF6600"/>
                </a:solidFill>
                <a:latin typeface="Comic Sans MS" pitchFamily="-111" charset="0"/>
              </a:rPr>
              <a:t>TeV</a:t>
            </a:r>
            <a:r>
              <a:rPr lang="en-US" sz="2400" dirty="0" smtClean="0">
                <a:solidFill>
                  <a:srgbClr val="FF6600"/>
                </a:solidFill>
                <a:latin typeface="Comic Sans MS" pitchFamily="-111" charset="0"/>
              </a:rPr>
              <a:t>/beam in  30/11/09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Comic Sans MS" pitchFamily="-111" charset="0"/>
              </a:rPr>
              <a:t> Collisions now proton x proton are at 7 </a:t>
            </a:r>
            <a:r>
              <a:rPr lang="en-US" sz="2400" dirty="0" err="1" smtClean="0">
                <a:solidFill>
                  <a:srgbClr val="000090"/>
                </a:solidFill>
                <a:latin typeface="Comic Sans MS" pitchFamily="-111" charset="0"/>
              </a:rPr>
              <a:t>TeV</a:t>
            </a:r>
            <a:endParaRPr lang="en-US" sz="2400" dirty="0" smtClean="0">
              <a:solidFill>
                <a:srgbClr val="000090"/>
              </a:solidFill>
              <a:latin typeface="Comic Sans MS" pitchFamily="-111" charset="0"/>
            </a:endParaRP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mic Sans MS" pitchFamily="-111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-111" charset="0"/>
              </a:rPr>
              <a:t>Luminosity integrated go to 5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-111" charset="0"/>
              </a:rPr>
              <a:t>fb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omic Sans MS" pitchFamily="-111" charset="0"/>
              </a:rPr>
              <a:t> up to end of the year</a:t>
            </a:r>
          </a:p>
          <a:p>
            <a:r>
              <a:rPr lang="en-US" sz="2400" dirty="0">
                <a:solidFill>
                  <a:srgbClr val="000090"/>
                </a:solidFill>
                <a:latin typeface="Comic Sans MS" pitchFamily="-111" charset="0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Comic Sans MS" pitchFamily="-111" charset="0"/>
              </a:rPr>
              <a:t>Collisions with </a:t>
            </a:r>
            <a:r>
              <a:rPr lang="en-US" sz="2400" dirty="0" err="1" smtClean="0">
                <a:solidFill>
                  <a:srgbClr val="000090"/>
                </a:solidFill>
                <a:latin typeface="Comic Sans MS" pitchFamily="-111" charset="0"/>
              </a:rPr>
              <a:t>Pb</a:t>
            </a:r>
            <a:r>
              <a:rPr lang="en-US" sz="2400" dirty="0" smtClean="0">
                <a:solidFill>
                  <a:srgbClr val="000090"/>
                </a:solidFill>
                <a:latin typeface="Comic Sans MS" pitchFamily="-111" charset="0"/>
              </a:rPr>
              <a:t> x </a:t>
            </a:r>
            <a:r>
              <a:rPr lang="en-US" sz="2400" dirty="0" err="1" smtClean="0">
                <a:solidFill>
                  <a:srgbClr val="000090"/>
                </a:solidFill>
                <a:latin typeface="Comic Sans MS" pitchFamily="-111" charset="0"/>
              </a:rPr>
              <a:t>Pb</a:t>
            </a:r>
            <a:r>
              <a:rPr lang="en-US" sz="2400" dirty="0" smtClean="0">
                <a:solidFill>
                  <a:srgbClr val="000090"/>
                </a:solidFill>
                <a:latin typeface="Comic Sans MS" pitchFamily="-111" charset="0"/>
              </a:rPr>
              <a:t> at 2.76 </a:t>
            </a:r>
            <a:r>
              <a:rPr lang="en-US" sz="2400" dirty="0" err="1" smtClean="0">
                <a:solidFill>
                  <a:srgbClr val="000090"/>
                </a:solidFill>
                <a:latin typeface="Comic Sans MS" pitchFamily="-111" charset="0"/>
              </a:rPr>
              <a:t>TeV</a:t>
            </a:r>
            <a:r>
              <a:rPr lang="en-US" sz="2400" dirty="0" smtClean="0">
                <a:solidFill>
                  <a:srgbClr val="000090"/>
                </a:solidFill>
                <a:latin typeface="Comic Sans MS" pitchFamily="-111" charset="0"/>
              </a:rPr>
              <a:t>/per nucleon</a:t>
            </a:r>
          </a:p>
          <a:p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As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tomadas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de dados tem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sido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um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grande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sucesso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alcançado</a:t>
            </a:r>
            <a:endParaRPr lang="en-US" sz="2400" dirty="0" smtClean="0">
              <a:solidFill>
                <a:srgbClr val="E46C0A"/>
              </a:solidFill>
              <a:latin typeface="Comic Sans MS" pitchFamily="-111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   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pela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máquina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LHC,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pelos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detectores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que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estão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conseguindo</a:t>
            </a:r>
            <a:endParaRPr lang="en-US" sz="2400" dirty="0" smtClean="0">
              <a:solidFill>
                <a:srgbClr val="E46C0A"/>
              </a:solidFill>
              <a:latin typeface="Comic Sans MS" pitchFamily="-111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E46C0A"/>
                </a:solidFill>
                <a:latin typeface="Comic Sans MS" pitchFamily="-111" charset="0"/>
              </a:rPr>
              <a:t> 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  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gravar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um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número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de dados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muito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 </a:t>
            </a:r>
            <a:r>
              <a:rPr lang="en-US" sz="2400" dirty="0" err="1" smtClean="0">
                <a:solidFill>
                  <a:srgbClr val="E46C0A"/>
                </a:solidFill>
                <a:latin typeface="Comic Sans MS" pitchFamily="-111" charset="0"/>
              </a:rPr>
              <a:t>grande</a:t>
            </a:r>
            <a:r>
              <a:rPr lang="en-US" sz="2400" dirty="0" smtClean="0">
                <a:solidFill>
                  <a:srgbClr val="E46C0A"/>
                </a:solidFill>
                <a:latin typeface="Comic Sans MS" pitchFamily="-111" charset="0"/>
              </a:rPr>
              <a:t>. </a:t>
            </a:r>
          </a:p>
        </p:txBody>
      </p:sp>
      <p:pic>
        <p:nvPicPr>
          <p:cNvPr id="62468" name="Picture 4" descr="Picture 14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3438" y="0"/>
            <a:ext cx="3230562" cy="9810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24941" y="762000"/>
            <a:ext cx="98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7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14444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00600" y="1397000"/>
            <a:ext cx="4102100" cy="4959350"/>
          </a:xfrm>
          <a:prstGeom prst="roundRect">
            <a:avLst/>
          </a:prstGeom>
          <a:solidFill>
            <a:srgbClr val="8EB4E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ounded Rectangle 7"/>
          <p:cNvSpPr/>
          <p:nvPr/>
        </p:nvSpPr>
        <p:spPr>
          <a:xfrm>
            <a:off x="215900" y="1397000"/>
            <a:ext cx="4102100" cy="4959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176" y="274638"/>
            <a:ext cx="5468471" cy="831009"/>
          </a:xfrm>
        </p:spPr>
        <p:txBody>
          <a:bodyPr/>
          <a:lstStyle/>
          <a:p>
            <a:r>
              <a:rPr lang="pt-BR" dirty="0" err="1" smtClean="0"/>
              <a:t>CMS</a:t>
            </a:r>
            <a:r>
              <a:rPr lang="pt-BR" dirty="0" smtClean="0"/>
              <a:t> Brasil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err="1" smtClean="0"/>
              <a:t>Composed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:</a:t>
            </a:r>
          </a:p>
          <a:p>
            <a:pPr lvl="1"/>
            <a:r>
              <a:rPr lang="pt-BR" dirty="0" smtClean="0"/>
              <a:t>7 </a:t>
            </a:r>
            <a:r>
              <a:rPr lang="pt-BR" dirty="0" err="1" smtClean="0">
                <a:solidFill>
                  <a:srgbClr val="0000FF"/>
                </a:solidFill>
              </a:rPr>
              <a:t>Institutions</a:t>
            </a:r>
            <a:r>
              <a:rPr lang="pt-BR" dirty="0"/>
              <a:t> </a:t>
            </a:r>
            <a:r>
              <a:rPr lang="pt-BR" dirty="0" smtClean="0"/>
              <a:t>in 3 Bras. </a:t>
            </a:r>
            <a:r>
              <a:rPr lang="pt-BR" dirty="0" err="1" smtClean="0"/>
              <a:t>States</a:t>
            </a:r>
            <a:endParaRPr lang="pt-BR" dirty="0" smtClean="0"/>
          </a:p>
          <a:p>
            <a:pPr lvl="1"/>
            <a:r>
              <a:rPr lang="pt-BR" dirty="0" smtClean="0"/>
              <a:t>48 </a:t>
            </a:r>
            <a:r>
              <a:rPr lang="pt-BR" dirty="0" err="1" smtClean="0"/>
              <a:t>members</a:t>
            </a:r>
            <a:r>
              <a:rPr lang="pt-BR" dirty="0" smtClean="0"/>
              <a:t>:</a:t>
            </a:r>
          </a:p>
          <a:p>
            <a:pPr lvl="2"/>
            <a:r>
              <a:rPr lang="pt-BR" dirty="0" smtClean="0"/>
              <a:t>18 </a:t>
            </a:r>
            <a:r>
              <a:rPr lang="pt-BR" dirty="0" err="1" smtClean="0"/>
              <a:t>professors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researchers</a:t>
            </a:r>
            <a:endParaRPr lang="pt-BR" dirty="0" smtClean="0"/>
          </a:p>
          <a:p>
            <a:pPr lvl="2"/>
            <a:r>
              <a:rPr lang="pt-BR" dirty="0" smtClean="0"/>
              <a:t>30 </a:t>
            </a:r>
            <a:r>
              <a:rPr lang="pt-BR" dirty="0" err="1" smtClean="0"/>
              <a:t>Students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Engineers</a:t>
            </a:r>
            <a:endParaRPr lang="pt-BR" dirty="0"/>
          </a:p>
          <a:p>
            <a:pPr marL="914400" lvl="2" indent="0">
              <a:buNone/>
            </a:pPr>
            <a:r>
              <a:rPr lang="pt-BR" dirty="0" err="1" smtClean="0"/>
              <a:t>Analisis</a:t>
            </a:r>
            <a:r>
              <a:rPr lang="pt-BR" dirty="0" smtClean="0"/>
              <a:t>:</a:t>
            </a:r>
          </a:p>
          <a:p>
            <a:pPr lvl="1"/>
            <a:r>
              <a:rPr lang="pt-BR" dirty="0" err="1" smtClean="0"/>
              <a:t>Diffraction</a:t>
            </a:r>
            <a:r>
              <a:rPr lang="pt-BR" dirty="0" smtClean="0"/>
              <a:t> </a:t>
            </a:r>
            <a:r>
              <a:rPr lang="pt-BR" dirty="0" err="1" smtClean="0"/>
              <a:t>Physics</a:t>
            </a:r>
            <a:endParaRPr lang="pt-BR" dirty="0" smtClean="0"/>
          </a:p>
          <a:p>
            <a:pPr lvl="1"/>
            <a:r>
              <a:rPr lang="pt-BR" dirty="0" err="1" smtClean="0"/>
              <a:t>Exotic</a:t>
            </a:r>
            <a:r>
              <a:rPr lang="pt-BR" dirty="0" smtClean="0"/>
              <a:t> </a:t>
            </a:r>
            <a:r>
              <a:rPr lang="pt-BR" dirty="0" err="1" smtClean="0"/>
              <a:t>Physics</a:t>
            </a:r>
            <a:endParaRPr lang="pt-BR" dirty="0" smtClean="0"/>
          </a:p>
          <a:p>
            <a:pPr lvl="1"/>
            <a:r>
              <a:rPr lang="pt-BR" dirty="0" err="1" smtClean="0"/>
              <a:t>Higgs</a:t>
            </a:r>
            <a:endParaRPr lang="pt-BR" dirty="0" smtClean="0"/>
          </a:p>
          <a:p>
            <a:pPr lvl="1"/>
            <a:r>
              <a:rPr lang="pt-BR" dirty="0" err="1" smtClean="0"/>
              <a:t>Electroweak</a:t>
            </a:r>
            <a:endParaRPr lang="pt-BR" dirty="0" smtClean="0"/>
          </a:p>
          <a:p>
            <a:pPr lvl="1"/>
            <a:r>
              <a:rPr lang="pt-BR" dirty="0" smtClean="0"/>
              <a:t>Heavy </a:t>
            </a:r>
            <a:r>
              <a:rPr lang="pt-BR" dirty="0" err="1" smtClean="0"/>
              <a:t>Ion</a:t>
            </a:r>
            <a:r>
              <a:rPr lang="pt-BR" dirty="0" smtClean="0"/>
              <a:t> </a:t>
            </a:r>
            <a:r>
              <a:rPr lang="pt-BR" dirty="0" err="1" smtClean="0"/>
              <a:t>Physics</a:t>
            </a:r>
            <a:endParaRPr lang="pt-BR" dirty="0" smtClean="0"/>
          </a:p>
          <a:p>
            <a:r>
              <a:rPr lang="pt-BR" dirty="0" smtClean="0"/>
              <a:t>Detector </a:t>
            </a:r>
            <a:r>
              <a:rPr lang="pt-BR" dirty="0" err="1" smtClean="0"/>
              <a:t>R</a:t>
            </a:r>
            <a:r>
              <a:rPr lang="pt-BR" dirty="0" smtClean="0"/>
              <a:t> &amp;</a:t>
            </a:r>
            <a:r>
              <a:rPr lang="pt-BR" dirty="0" err="1" smtClean="0"/>
              <a:t>D</a:t>
            </a:r>
            <a:r>
              <a:rPr lang="pt-BR" dirty="0" smtClean="0"/>
              <a:t>:</a:t>
            </a:r>
          </a:p>
          <a:p>
            <a:pPr lvl="1"/>
            <a:r>
              <a:rPr lang="pt-BR" dirty="0" smtClean="0"/>
              <a:t>Castor</a:t>
            </a:r>
          </a:p>
          <a:p>
            <a:pPr lvl="1"/>
            <a:r>
              <a:rPr lang="pt-BR" dirty="0" smtClean="0"/>
              <a:t>HPS (FP420)</a:t>
            </a:r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51402" y="1600202"/>
            <a:ext cx="4165600" cy="4525963"/>
          </a:xfrm>
        </p:spPr>
        <p:txBody>
          <a:bodyPr>
            <a:normAutofit fontScale="85000" lnSpcReduction="20000"/>
          </a:bodyPr>
          <a:lstStyle/>
          <a:p>
            <a:r>
              <a:rPr lang="pt-BR" dirty="0" err="1" smtClean="0"/>
              <a:t>Computing</a:t>
            </a:r>
            <a:r>
              <a:rPr lang="pt-BR" dirty="0" smtClean="0"/>
              <a:t> </a:t>
            </a:r>
            <a:r>
              <a:rPr lang="pt-BR" dirty="0" err="1" smtClean="0"/>
              <a:t>Infrastructure</a:t>
            </a:r>
            <a:r>
              <a:rPr lang="pt-BR" dirty="0" smtClean="0"/>
              <a:t>:</a:t>
            </a:r>
          </a:p>
          <a:p>
            <a:pPr lvl="1"/>
            <a:r>
              <a:rPr lang="pt-BR" dirty="0" smtClean="0"/>
              <a:t>Tier2 UERJ</a:t>
            </a:r>
          </a:p>
          <a:p>
            <a:pPr lvl="1"/>
            <a:r>
              <a:rPr lang="pt-BR" dirty="0" smtClean="0"/>
              <a:t>Tier2 SPRACE</a:t>
            </a:r>
          </a:p>
          <a:p>
            <a:r>
              <a:rPr lang="pt-BR" dirty="0" smtClean="0"/>
              <a:t>Software </a:t>
            </a:r>
            <a:r>
              <a:rPr lang="pt-BR" dirty="0" err="1" smtClean="0"/>
              <a:t>Development</a:t>
            </a:r>
            <a:r>
              <a:rPr lang="pt-BR" dirty="0" smtClean="0"/>
              <a:t>:</a:t>
            </a:r>
          </a:p>
          <a:p>
            <a:pPr lvl="1"/>
            <a:r>
              <a:rPr lang="pt-BR" dirty="0" err="1" smtClean="0"/>
              <a:t>Alpgen</a:t>
            </a:r>
            <a:endParaRPr lang="pt-BR" dirty="0" smtClean="0"/>
          </a:p>
          <a:p>
            <a:pPr lvl="1"/>
            <a:r>
              <a:rPr lang="pt-BR" dirty="0" err="1" smtClean="0"/>
              <a:t>FastSim</a:t>
            </a:r>
            <a:endParaRPr lang="pt-BR" dirty="0" smtClean="0"/>
          </a:p>
          <a:p>
            <a:r>
              <a:rPr lang="pt-BR" dirty="0" smtClean="0"/>
              <a:t>Services:</a:t>
            </a:r>
          </a:p>
          <a:p>
            <a:pPr lvl="1"/>
            <a:r>
              <a:rPr lang="pt-BR" dirty="0" smtClean="0"/>
              <a:t>Monte Carlo </a:t>
            </a:r>
            <a:r>
              <a:rPr lang="pt-BR" dirty="0" err="1" smtClean="0"/>
              <a:t>Production</a:t>
            </a:r>
            <a:endParaRPr lang="pt-BR" dirty="0" smtClean="0"/>
          </a:p>
          <a:p>
            <a:pPr lvl="1"/>
            <a:r>
              <a:rPr lang="pt-BR" dirty="0" smtClean="0"/>
              <a:t>Shifts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03/08/2011</a:t>
            </a: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Renafae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C3FF-E74B-D748-8ED6-5C8A5C5E6C59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69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98F8-03AC-A248-91AE-5FB729D54A93}" type="slidenum">
              <a:rPr lang="pt-BR"/>
              <a:pPr/>
              <a:t>26</a:t>
            </a:fld>
            <a:endParaRPr lang="pt-BR"/>
          </a:p>
        </p:txBody>
      </p:sp>
      <p:sp>
        <p:nvSpPr>
          <p:cNvPr id="190470" name="WordArt 6"/>
          <p:cNvSpPr>
            <a:spLocks noChangeArrowheads="1" noChangeShapeType="1" noTextEdit="1"/>
          </p:cNvSpPr>
          <p:nvPr/>
        </p:nvSpPr>
        <p:spPr bwMode="auto">
          <a:xfrm>
            <a:off x="2484438" y="0"/>
            <a:ext cx="3305175" cy="490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IV - </a:t>
            </a:r>
            <a:r>
              <a:rPr lang="en-US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Conclusion</a:t>
            </a:r>
            <a:endParaRPr lang="en-US" sz="36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63500" dist="38099" dir="2700000" sy="50000" kx="2115830" algn="bl" rotWithShape="0">
                  <a:srgbClr val="C0C0C0">
                    <a:alpha val="80000"/>
                  </a:srgbClr>
                </a:outerShdw>
              </a:effectLst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>
            <a:off x="228600" y="511175"/>
            <a:ext cx="89154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i="1" dirty="0" smtClean="0">
                <a:latin typeface="Californian FB" pitchFamily="18" charset="0"/>
              </a:rPr>
              <a:t>       What can we expect from LHC Experiments?</a:t>
            </a:r>
            <a:endParaRPr lang="en-US" sz="2800" b="1" i="1" dirty="0">
              <a:solidFill>
                <a:srgbClr val="FF0000"/>
              </a:solidFill>
              <a:latin typeface="Californian FB" pitchFamily="18" charset="0"/>
            </a:endParaRPr>
          </a:p>
          <a:p>
            <a:endParaRPr lang="en-US" sz="1000" b="1" i="1" dirty="0">
              <a:solidFill>
                <a:srgbClr val="FF0000"/>
              </a:solidFill>
              <a:latin typeface="Californian FB" pitchFamily="18" charset="0"/>
            </a:endParaRPr>
          </a:p>
          <a:p>
            <a:r>
              <a:rPr lang="en-US" sz="2800" b="1" i="1" dirty="0" smtClean="0">
                <a:solidFill>
                  <a:srgbClr val="0066FF"/>
                </a:solidFill>
                <a:latin typeface="Californian FB" pitchFamily="18" charset="0"/>
              </a:rPr>
              <a:t>Always surprises. </a:t>
            </a:r>
          </a:p>
          <a:p>
            <a:r>
              <a:rPr lang="en-US" sz="2800" b="1" i="1" dirty="0">
                <a:solidFill>
                  <a:srgbClr val="0066FF"/>
                </a:solidFill>
                <a:latin typeface="Californian FB" pitchFamily="18" charset="0"/>
              </a:rPr>
              <a:t> </a:t>
            </a:r>
            <a:r>
              <a:rPr lang="en-US" sz="2800" b="1" i="1" dirty="0" smtClean="0">
                <a:solidFill>
                  <a:srgbClr val="0066FF"/>
                </a:solidFill>
                <a:latin typeface="Californian FB" pitchFamily="18" charset="0"/>
              </a:rPr>
              <a:t>     - Higgs if exists.</a:t>
            </a:r>
          </a:p>
          <a:p>
            <a:r>
              <a:rPr lang="en-US" sz="2800" b="1" i="1" dirty="0">
                <a:solidFill>
                  <a:srgbClr val="0066FF"/>
                </a:solidFill>
                <a:latin typeface="Californian FB" pitchFamily="18" charset="0"/>
              </a:rPr>
              <a:t>	 </a:t>
            </a:r>
            <a:r>
              <a:rPr lang="en-US" sz="2800" b="1" i="1" dirty="0" smtClean="0">
                <a:solidFill>
                  <a:srgbClr val="0066FF"/>
                </a:solidFill>
                <a:latin typeface="Californian FB" pitchFamily="18" charset="0"/>
              </a:rPr>
              <a:t>-Extra Dimensions?</a:t>
            </a:r>
          </a:p>
          <a:p>
            <a:r>
              <a:rPr lang="en-US" sz="2800" b="1" i="1" dirty="0">
                <a:solidFill>
                  <a:srgbClr val="0066FF"/>
                </a:solidFill>
                <a:latin typeface="Californian FB" pitchFamily="18" charset="0"/>
              </a:rPr>
              <a:t>	</a:t>
            </a:r>
            <a:r>
              <a:rPr lang="en-US" sz="2800" b="1" i="1" dirty="0" smtClean="0">
                <a:solidFill>
                  <a:srgbClr val="0066FF"/>
                </a:solidFill>
                <a:latin typeface="Californian FB" pitchFamily="18" charset="0"/>
              </a:rPr>
              <a:t> -</a:t>
            </a:r>
            <a:r>
              <a:rPr lang="en-US" sz="2800" b="1" i="1" dirty="0" err="1" smtClean="0">
                <a:solidFill>
                  <a:srgbClr val="0066FF"/>
                </a:solidFill>
                <a:latin typeface="Californian FB" pitchFamily="18" charset="0"/>
              </a:rPr>
              <a:t>Supersimetry</a:t>
            </a:r>
            <a:r>
              <a:rPr lang="en-US" sz="2800" b="1" i="1" dirty="0" smtClean="0">
                <a:solidFill>
                  <a:srgbClr val="0066FF"/>
                </a:solidFill>
                <a:latin typeface="Californian FB" pitchFamily="18" charset="0"/>
              </a:rPr>
              <a:t>?</a:t>
            </a:r>
          </a:p>
          <a:p>
            <a:r>
              <a:rPr lang="en-US" sz="2800" b="1" i="1" dirty="0">
                <a:solidFill>
                  <a:srgbClr val="0066FF"/>
                </a:solidFill>
                <a:latin typeface="Californian FB" pitchFamily="18" charset="0"/>
              </a:rPr>
              <a:t>	</a:t>
            </a:r>
            <a:r>
              <a:rPr lang="en-US" sz="2800" b="1" i="1" dirty="0" smtClean="0">
                <a:solidFill>
                  <a:srgbClr val="0066FF"/>
                </a:solidFill>
                <a:latin typeface="Californian FB" pitchFamily="18" charset="0"/>
              </a:rPr>
              <a:t>…………………….</a:t>
            </a:r>
            <a:endParaRPr lang="pt-BR" sz="2800" b="1" i="1" dirty="0">
              <a:solidFill>
                <a:srgbClr val="0066FF"/>
              </a:solidFill>
              <a:latin typeface="Californian FB" pitchFamily="18" charset="0"/>
            </a:endParaRPr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539750" y="3389407"/>
            <a:ext cx="81800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i="1" dirty="0" smtClean="0">
                <a:solidFill>
                  <a:srgbClr val="0066FF"/>
                </a:solidFill>
                <a:latin typeface="Californian FB" pitchFamily="18" charset="0"/>
              </a:rPr>
              <a:t>HEP is an area of frontier of Research and one</a:t>
            </a:r>
          </a:p>
          <a:p>
            <a:r>
              <a:rPr lang="en-US" sz="2800" b="1" i="1" dirty="0" smtClean="0">
                <a:solidFill>
                  <a:srgbClr val="0066FF"/>
                </a:solidFill>
                <a:latin typeface="Californian FB" pitchFamily="18" charset="0"/>
              </a:rPr>
              <a:t>Local plentiful of </a:t>
            </a:r>
            <a:r>
              <a:rPr lang="en-US" sz="2800" b="1" i="1" dirty="0" err="1" smtClean="0">
                <a:solidFill>
                  <a:srgbClr val="0066FF"/>
                </a:solidFill>
                <a:latin typeface="Californian FB" pitchFamily="18" charset="0"/>
              </a:rPr>
              <a:t>Inovation</a:t>
            </a:r>
            <a:r>
              <a:rPr lang="en-US" sz="2800" b="1" i="1" dirty="0" smtClean="0">
                <a:solidFill>
                  <a:srgbClr val="0066FF"/>
                </a:solidFill>
                <a:latin typeface="Californian FB" pitchFamily="18" charset="0"/>
              </a:rPr>
              <a:t>.</a:t>
            </a:r>
            <a:endParaRPr lang="pt-BR" sz="2800" b="1" i="1" dirty="0">
              <a:solidFill>
                <a:srgbClr val="0066FF"/>
              </a:solidFill>
              <a:latin typeface="Californian FB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750" y="4706471"/>
            <a:ext cx="8654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We are in the Energy, and the Data production, then,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in Computing to take in account of this all complex system. 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0400-9BEC-C142-9122-1346574E03D1}" type="slidenum">
              <a:rPr lang="pt-BR" smtClean="0"/>
              <a:pPr/>
              <a:t>27</a:t>
            </a:fld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2895600" y="3050232"/>
            <a:ext cx="242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Visitas</a:t>
            </a:r>
            <a:r>
              <a:rPr lang="en-US" dirty="0" smtClean="0"/>
              <a:t> </a:t>
            </a:r>
            <a:r>
              <a:rPr lang="en-US" dirty="0" err="1" smtClean="0"/>
              <a:t>Ilustres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0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0400-9BEC-C142-9122-1346574E03D1}" type="slidenum">
              <a:rPr lang="pt-BR" smtClean="0"/>
              <a:pPr/>
              <a:t>28</a:t>
            </a:fld>
            <a:endParaRPr lang="pt-BR"/>
          </a:p>
        </p:txBody>
      </p:sp>
      <p:pic>
        <p:nvPicPr>
          <p:cNvPr id="8" name="Picture 7" descr="Nilcéa_e_eu_C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3500"/>
            <a:ext cx="9144001" cy="6921500"/>
          </a:xfrm>
          <a:prstGeom prst="rect">
            <a:avLst/>
          </a:prstGeom>
        </p:spPr>
      </p:pic>
      <p:pic>
        <p:nvPicPr>
          <p:cNvPr id="10" name="Picture 9" descr="P6070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3500"/>
            <a:ext cx="9144001" cy="6921500"/>
          </a:xfrm>
          <a:prstGeom prst="rect">
            <a:avLst/>
          </a:prstGeom>
        </p:spPr>
      </p:pic>
      <p:pic>
        <p:nvPicPr>
          <p:cNvPr id="11" name="Picture 10" descr="P607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63500"/>
            <a:ext cx="9144000" cy="69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5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7" y="672353"/>
            <a:ext cx="8834209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A8FE-01ED-F441-A3C4-EA5FE537B262}" type="slidenum">
              <a:rPr lang="pt-BR"/>
              <a:pPr/>
              <a:t>3</a:t>
            </a:fld>
            <a:endParaRPr lang="pt-BR"/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584200" y="114300"/>
            <a:ext cx="845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 err="1" smtClean="0">
                <a:solidFill>
                  <a:srgbClr val="0000FF"/>
                </a:solidFill>
              </a:rPr>
              <a:t>Cern</a:t>
            </a:r>
            <a:r>
              <a:rPr lang="en-GB" sz="2800" dirty="0" smtClean="0">
                <a:solidFill>
                  <a:srgbClr val="0000FF"/>
                </a:solidFill>
              </a:rPr>
              <a:t> World</a:t>
            </a:r>
            <a:endParaRPr lang="en-GB" sz="2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054"/>
            <a:ext cx="9144000" cy="6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60189"/>
      </p:ext>
    </p:extLst>
  </p:cSld>
  <p:clrMapOvr>
    <a:masterClrMapping/>
  </p:clrMapOvr>
  <p:transition xmlns:p14="http://schemas.microsoft.com/office/powerpoint/2010/main" spd="med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0" y="597647"/>
            <a:ext cx="8938642" cy="56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3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81FB-BEB5-764A-B52E-6557B7C0B515}" type="slidenum">
              <a:rPr lang="pt-BR" smtClean="0"/>
              <a:pPr/>
              <a:t>31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"/>
            <a:ext cx="8851900" cy="68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2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C5A75-6433-CF41-BDC1-EDCFD94077BB}" type="slidenum">
              <a:rPr lang="pt-BR"/>
              <a:pPr/>
              <a:t>32</a:t>
            </a:fld>
            <a:endParaRPr lang="pt-BR"/>
          </a:p>
        </p:txBody>
      </p:sp>
      <p:pic>
        <p:nvPicPr>
          <p:cNvPr id="195588" name="Picture 4" descr="0909151_07-A5-at-72-d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5601" name="Picture 17" descr="0909151_06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5602" name="Picture 18" descr="0909151_09-A4-at-144-dp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5603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604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605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703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606" name="Picture 2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607" name="Picture 2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989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9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9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9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9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9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9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4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7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94000" y="2794000"/>
            <a:ext cx="235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Thank you</a:t>
            </a:r>
            <a:endParaRPr lang="en-US" sz="3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4749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37647" y="2794000"/>
            <a:ext cx="3148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Backup Slides</a:t>
            </a:r>
            <a:endParaRPr lang="en-US" sz="3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2707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38</a:t>
            </a:fld>
            <a:endParaRPr lang="pt-BR"/>
          </a:p>
        </p:txBody>
      </p:sp>
      <p:sp>
        <p:nvSpPr>
          <p:cNvPr id="237570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246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9138" y="1710764"/>
            <a:ext cx="4343400" cy="1426882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Higgs Boson, or testing mechanisms of spontaneous symmetry breaking are part of the most popular subjects studied at the </a:t>
            </a:r>
            <a:r>
              <a:rPr lang="en-US" dirty="0" smtClean="0"/>
              <a:t>LHC (CMS, ATLAS)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9750" y="1290986"/>
            <a:ext cx="4121641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solidFill>
                  <a:srgbClr val="000099"/>
                </a:solidFill>
                <a:latin typeface="Comic Sans MS"/>
                <a:cs typeface="Comic Sans MS"/>
              </a:rPr>
              <a:t>Higgs Bosons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rgbClr val="D9D9D9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Dark Matter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Physics of Heavy Ions - Plasma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Matter x Antimatter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Supersimetry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Extra Dimensions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Jets and Multijets (QCD)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Leptoquarks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g g scattering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Centauros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New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…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……………………………………</a:t>
            </a:r>
            <a:endParaRPr lang="pt-BR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705" y="4840941"/>
            <a:ext cx="2958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Difficulties come from pile-up &gt; 7</a:t>
            </a:r>
            <a:endParaRPr lang="en-US" sz="2400" b="1" dirty="0">
              <a:latin typeface="Comic Sans MS"/>
              <a:cs typeface="Comic Sans M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928362"/>
              </p:ext>
            </p:extLst>
          </p:nvPr>
        </p:nvGraphicFramePr>
        <p:xfrm>
          <a:off x="3398291" y="3806289"/>
          <a:ext cx="5474247" cy="2711745"/>
        </p:xfrm>
        <a:graphic>
          <a:graphicData uri="http://schemas.openxmlformats.org/drawingml/2006/table">
            <a:tbl>
              <a:tblPr/>
              <a:tblGrid>
                <a:gridCol w="1926093"/>
                <a:gridCol w="2360706"/>
                <a:gridCol w="1187448"/>
              </a:tblGrid>
              <a:tr h="5185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CF305"/>
                          </a:solidFill>
                          <a:latin typeface="Times New Roman"/>
                        </a:rPr>
                        <a:t>Mode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CF305"/>
                          </a:solidFill>
                          <a:latin typeface="Times New Roman"/>
                        </a:rPr>
                        <a:t>Mass Range (GeV/c</a:t>
                      </a:r>
                      <a:r>
                        <a:rPr lang="en-US" sz="1700" b="0" i="0" u="none" strike="noStrike" baseline="30000" dirty="0">
                          <a:solidFill>
                            <a:srgbClr val="FCF305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1700" b="0" i="0" u="none" strike="noStrike" dirty="0">
                          <a:solidFill>
                            <a:srgbClr val="FCF305"/>
                          </a:solidFill>
                          <a:latin typeface="Times New Roman"/>
                        </a:rPr>
                        <a:t>)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CF305"/>
                          </a:solidFill>
                          <a:latin typeface="Times New Roman"/>
                        </a:rPr>
                        <a:t>Dataset (fb</a:t>
                      </a:r>
                      <a:r>
                        <a:rPr lang="en-US" sz="1700" b="0" i="0" u="none" strike="noStrike" baseline="30000" dirty="0">
                          <a:solidFill>
                            <a:srgbClr val="FCF305"/>
                          </a:solidFill>
                          <a:latin typeface="Times New Roman"/>
                        </a:rPr>
                        <a:t>-1</a:t>
                      </a:r>
                      <a:r>
                        <a:rPr lang="en-US" sz="1700" b="0" i="0" u="none" strike="noStrike" dirty="0">
                          <a:solidFill>
                            <a:srgbClr val="FCF305"/>
                          </a:solidFill>
                          <a:latin typeface="Times New Roman"/>
                        </a:rPr>
                        <a:t>)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0806"/>
                    </a:solidFill>
                  </a:tcPr>
                </a:tc>
              </a:tr>
              <a:tr h="274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8C8C00"/>
                          </a:solidFill>
                          <a:latin typeface="Times New Roman"/>
                        </a:rPr>
                        <a:t>H </a:t>
                      </a:r>
                      <a:r>
                        <a:rPr lang="en-US" sz="1700" b="1" i="0" u="none" strike="noStrike" dirty="0" err="1">
                          <a:solidFill>
                            <a:srgbClr val="8C8C00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8C8C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700" b="1" i="0" u="none" strike="noStrike" dirty="0" err="1">
                          <a:solidFill>
                            <a:srgbClr val="8C8C00"/>
                          </a:solidFill>
                          <a:latin typeface="Times New Roman"/>
                        </a:rPr>
                        <a:t>γγ</a:t>
                      </a:r>
                      <a:r>
                        <a:rPr lang="en-US" sz="1700" b="1" i="0" u="none" strike="noStrike" dirty="0">
                          <a:solidFill>
                            <a:srgbClr val="8C8C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latin typeface="Times New Roman"/>
                        </a:rPr>
                        <a:t>[110</a:t>
                      </a:r>
                      <a:r>
                        <a:rPr lang="en-US" sz="1700" b="0" i="0" u="none" strike="noStrike" dirty="0">
                          <a:latin typeface="Times New Roman"/>
                        </a:rPr>
                        <a:t>-</a:t>
                      </a:r>
                      <a:r>
                        <a:rPr lang="en-US" sz="1700" b="0" i="0" u="none" strike="noStrike" dirty="0" smtClean="0">
                          <a:latin typeface="Times New Roman"/>
                        </a:rPr>
                        <a:t>150] </a:t>
                      </a:r>
                      <a:endParaRPr lang="en-US" sz="1700" b="0" i="0" u="none" strike="noStrike" dirty="0">
                        <a:latin typeface="Times New Roman"/>
                      </a:endParaRP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latin typeface="Times New Roman"/>
                        </a:rPr>
                        <a:t>1.7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 err="1" smtClean="0">
                          <a:solidFill>
                            <a:srgbClr val="0000FF"/>
                          </a:solidFill>
                          <a:latin typeface="Times New Roman"/>
                        </a:rPr>
                        <a:t>qq</a:t>
                      </a:r>
                      <a:r>
                        <a:rPr lang="en-US" sz="1700" b="1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-&gt;VH; H </a:t>
                      </a:r>
                      <a:r>
                        <a:rPr lang="en-US" sz="1700" b="1" i="0" u="none" strike="noStrike" dirty="0" err="1">
                          <a:solidFill>
                            <a:srgbClr val="0000FF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 bb 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[110</a:t>
                      </a:r>
                      <a:r>
                        <a:rPr lang="en-US" sz="1700" b="0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-</a:t>
                      </a:r>
                      <a:r>
                        <a:rPr lang="en-US" sz="1700" b="0" i="0" u="none" strike="noStrike" dirty="0" smtClean="0">
                          <a:solidFill>
                            <a:srgbClr val="0000FF"/>
                          </a:solidFill>
                          <a:latin typeface="Times New Roman"/>
                        </a:rPr>
                        <a:t>135] </a:t>
                      </a:r>
                      <a:endParaRPr lang="en-US" sz="1700" b="0" i="0" u="none" strike="noStrike" dirty="0">
                        <a:solidFill>
                          <a:srgbClr val="0000FF"/>
                        </a:solidFill>
                        <a:latin typeface="Times New Roman"/>
                      </a:endParaRP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FF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H </a:t>
                      </a:r>
                      <a:r>
                        <a:rPr lang="en-US" sz="1700" b="1" i="0" u="none" strike="noStrike" dirty="0" err="1">
                          <a:solidFill>
                            <a:srgbClr val="FF6600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700" b="1" i="0" u="none" strike="noStrike" dirty="0" err="1">
                          <a:solidFill>
                            <a:srgbClr val="FF6600"/>
                          </a:solidFill>
                          <a:latin typeface="Times New Roman"/>
                        </a:rPr>
                        <a:t>ττ</a:t>
                      </a:r>
                      <a:r>
                        <a:rPr lang="en-US" sz="1700" b="1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FF6600"/>
                          </a:solidFill>
                          <a:latin typeface="Times New Roman"/>
                        </a:rPr>
                        <a:t>[110</a:t>
                      </a:r>
                      <a:r>
                        <a:rPr lang="en-US" sz="1700" b="0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-</a:t>
                      </a:r>
                      <a:r>
                        <a:rPr lang="en-US" sz="1700" b="0" i="0" u="none" strike="noStrike" dirty="0" smtClean="0">
                          <a:solidFill>
                            <a:srgbClr val="FF6600"/>
                          </a:solidFill>
                          <a:latin typeface="Times New Roman"/>
                        </a:rPr>
                        <a:t>145] </a:t>
                      </a:r>
                      <a:endParaRPr lang="en-US" sz="1700" b="0" i="0" u="none" strike="noStrike" dirty="0">
                        <a:solidFill>
                          <a:srgbClr val="FF6600"/>
                        </a:solidFill>
                        <a:latin typeface="Times New Roman"/>
                      </a:endParaRP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FF6600"/>
                          </a:solidFill>
                          <a:latin typeface="Times New Roman"/>
                        </a:rPr>
                        <a:t>1.6</a:t>
                      </a:r>
                      <a:endParaRPr lang="en-US" sz="1700" b="0" i="0" u="none" strike="noStrike" dirty="0">
                        <a:solidFill>
                          <a:srgbClr val="FF6600"/>
                        </a:solidFill>
                        <a:latin typeface="Times New Roman"/>
                      </a:endParaRP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H </a:t>
                      </a:r>
                      <a:r>
                        <a:rPr lang="en-US" sz="1700" b="1" i="0" u="none" strike="noStrike" dirty="0" err="1">
                          <a:solidFill>
                            <a:srgbClr val="3366FF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 err="1">
                          <a:solidFill>
                            <a:srgbClr val="3366FF"/>
                          </a:solidFill>
                          <a:latin typeface="Times New Roman"/>
                        </a:rPr>
                        <a:t>WW</a:t>
                      </a:r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2l 2ν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3366FF"/>
                          </a:solidFill>
                          <a:latin typeface="Times New Roman"/>
                        </a:rPr>
                        <a:t>[110</a:t>
                      </a:r>
                      <a:r>
                        <a:rPr lang="en-US" sz="1700" b="0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-</a:t>
                      </a:r>
                      <a:r>
                        <a:rPr lang="en-US" sz="1700" b="0" i="0" u="none" strike="noStrike" dirty="0" smtClean="0">
                          <a:solidFill>
                            <a:srgbClr val="3366FF"/>
                          </a:solidFill>
                          <a:latin typeface="Times New Roman"/>
                        </a:rPr>
                        <a:t>600] </a:t>
                      </a:r>
                      <a:endParaRPr lang="en-US" sz="1700" b="0" i="0" u="none" strike="noStrike" dirty="0">
                        <a:solidFill>
                          <a:srgbClr val="3366FF"/>
                        </a:solidFill>
                        <a:latin typeface="Times New Roman"/>
                      </a:endParaRP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1.5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H </a:t>
                      </a:r>
                      <a:r>
                        <a:rPr lang="en-US" sz="1700" b="1" i="0" u="none" strike="noStrike" dirty="0" err="1">
                          <a:solidFill>
                            <a:srgbClr val="FF6600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 ZZ </a:t>
                      </a:r>
                      <a:r>
                        <a:rPr lang="en-US" sz="1700" b="1" i="0" u="none" strike="noStrike" dirty="0">
                          <a:solidFill>
                            <a:srgbClr val="FF6600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4l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FF6600"/>
                          </a:solidFill>
                          <a:latin typeface="Times New Roman"/>
                        </a:rPr>
                        <a:t>[110</a:t>
                      </a:r>
                      <a:r>
                        <a:rPr lang="en-US" sz="1700" b="0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-</a:t>
                      </a:r>
                      <a:r>
                        <a:rPr lang="en-US" sz="1700" b="0" i="0" u="none" strike="noStrike" dirty="0" smtClean="0">
                          <a:solidFill>
                            <a:srgbClr val="FF6600"/>
                          </a:solidFill>
                          <a:latin typeface="Times New Roman"/>
                        </a:rPr>
                        <a:t>600] </a:t>
                      </a:r>
                      <a:endParaRPr lang="en-US" sz="1700" b="0" i="0" u="none" strike="noStrike" dirty="0">
                        <a:solidFill>
                          <a:srgbClr val="FF6600"/>
                        </a:solidFill>
                        <a:latin typeface="Times New Roman"/>
                      </a:endParaRP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1.7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H </a:t>
                      </a:r>
                      <a:r>
                        <a:rPr lang="en-US" sz="1700" b="1" i="0" u="none" strike="noStrike" dirty="0" err="1">
                          <a:solidFill>
                            <a:srgbClr val="3366FF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 ZZ </a:t>
                      </a:r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2l2τ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3366FF"/>
                          </a:solidFill>
                          <a:latin typeface="Times New Roman"/>
                        </a:rPr>
                        <a:t>[180</a:t>
                      </a:r>
                      <a:r>
                        <a:rPr lang="en-US" sz="1700" b="0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-</a:t>
                      </a:r>
                      <a:r>
                        <a:rPr lang="en-US" sz="1700" b="0" i="0" u="none" strike="noStrike" dirty="0" smtClean="0">
                          <a:solidFill>
                            <a:srgbClr val="3366FF"/>
                          </a:solidFill>
                          <a:latin typeface="Times New Roman"/>
                        </a:rPr>
                        <a:t>600] </a:t>
                      </a:r>
                      <a:endParaRPr lang="en-US" sz="1700" b="0" i="0" u="none" strike="noStrike" dirty="0">
                        <a:solidFill>
                          <a:srgbClr val="3366FF"/>
                        </a:solidFill>
                        <a:latin typeface="Times New Roman"/>
                      </a:endParaRP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FF6600"/>
                          </a:solidFill>
                          <a:latin typeface="Times New Roman"/>
                        </a:rPr>
                        <a:t>H </a:t>
                      </a:r>
                      <a:r>
                        <a:rPr lang="en-US" sz="1700" b="1" i="0" u="none" strike="noStrike">
                          <a:solidFill>
                            <a:srgbClr val="FF6600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>
                          <a:solidFill>
                            <a:srgbClr val="FF6600"/>
                          </a:solidFill>
                          <a:latin typeface="Times New Roman"/>
                        </a:rPr>
                        <a:t> ZZ </a:t>
                      </a:r>
                      <a:r>
                        <a:rPr lang="en-US" sz="1700" b="1" i="0" u="none" strike="noStrike">
                          <a:solidFill>
                            <a:srgbClr val="FF6600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>
                          <a:solidFill>
                            <a:srgbClr val="FF6600"/>
                          </a:solidFill>
                          <a:latin typeface="Times New Roman"/>
                        </a:rPr>
                        <a:t>2l2j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FF6600"/>
                          </a:solidFill>
                          <a:latin typeface="Times New Roman"/>
                        </a:rPr>
                        <a:t>[226</a:t>
                      </a:r>
                      <a:r>
                        <a:rPr lang="en-US" sz="1700" b="0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-</a:t>
                      </a:r>
                      <a:r>
                        <a:rPr lang="en-US" sz="1700" b="0" i="0" u="none" strike="noStrike" dirty="0" smtClean="0">
                          <a:solidFill>
                            <a:srgbClr val="FF6600"/>
                          </a:solidFill>
                          <a:latin typeface="Times New Roman"/>
                        </a:rPr>
                        <a:t>600] </a:t>
                      </a:r>
                      <a:endParaRPr lang="en-US" sz="1700" b="0" i="0" u="none" strike="noStrike" dirty="0">
                        <a:solidFill>
                          <a:srgbClr val="FF6600"/>
                        </a:solidFill>
                        <a:latin typeface="Times New Roman"/>
                      </a:endParaRP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FF6600"/>
                          </a:solidFill>
                          <a:latin typeface="Times New Roman"/>
                        </a:rPr>
                        <a:t>1.6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H </a:t>
                      </a:r>
                      <a:r>
                        <a:rPr lang="en-US" sz="1700" b="1" i="0" u="none" strike="noStrike" dirty="0" err="1">
                          <a:solidFill>
                            <a:srgbClr val="3366FF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 ZZ </a:t>
                      </a:r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Wingdings"/>
                        </a:rPr>
                        <a:t>à</a:t>
                      </a:r>
                      <a:r>
                        <a:rPr lang="en-US" sz="1700" b="1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2l2ν 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3366FF"/>
                          </a:solidFill>
                          <a:latin typeface="Times New Roman"/>
                        </a:rPr>
                        <a:t>[250</a:t>
                      </a:r>
                      <a:r>
                        <a:rPr lang="en-US" sz="1700" b="0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-</a:t>
                      </a:r>
                      <a:r>
                        <a:rPr lang="en-US" sz="1700" b="0" i="0" u="none" strike="noStrike" dirty="0" smtClean="0">
                          <a:solidFill>
                            <a:srgbClr val="3366FF"/>
                          </a:solidFill>
                          <a:latin typeface="Times New Roman"/>
                        </a:rPr>
                        <a:t>600] </a:t>
                      </a:r>
                      <a:endParaRPr lang="en-US" sz="1700" b="0" i="0" u="none" strike="noStrike" dirty="0">
                        <a:solidFill>
                          <a:srgbClr val="3366FF"/>
                        </a:solidFill>
                        <a:latin typeface="Times New Roman"/>
                      </a:endParaRP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3366FF"/>
                          </a:solidFill>
                          <a:latin typeface="Times New Roman"/>
                        </a:rPr>
                        <a:t>1.5</a:t>
                      </a:r>
                    </a:p>
                  </a:txBody>
                  <a:tcPr marL="9784" marR="9784" marT="9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660588" y="48697"/>
            <a:ext cx="3212353" cy="308491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Higgs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39</a:t>
            </a:fld>
            <a:endParaRPr lang="pt-BR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395288" y="5956300"/>
            <a:ext cx="81565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pt-BR" dirty="0">
              <a:solidFill>
                <a:srgbClr val="CCCCCC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13966" y="1473667"/>
            <a:ext cx="4495800" cy="289560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Comic Sans MS"/>
                <a:cs typeface="Comic Sans MS"/>
              </a:rPr>
              <a:t>There </a:t>
            </a:r>
            <a:r>
              <a:rPr lang="en-US" sz="1600" dirty="0">
                <a:latin typeface="Comic Sans MS"/>
                <a:cs typeface="Comic Sans MS"/>
              </a:rPr>
              <a:t>is a consensus among cosmologists, astrophysicists and astronomers that only 4% of visible matter in the </a:t>
            </a:r>
            <a:r>
              <a:rPr lang="en-US" sz="1600" dirty="0" smtClean="0">
                <a:latin typeface="Comic Sans MS"/>
                <a:cs typeface="Comic Sans MS"/>
              </a:rPr>
              <a:t>Universe is known.</a:t>
            </a:r>
            <a:endParaRPr lang="en-US" sz="1600" dirty="0">
              <a:latin typeface="Comic Sans MS"/>
              <a:cs typeface="Comic Sans MS"/>
            </a:endParaRPr>
          </a:p>
          <a:p>
            <a:endParaRPr lang="en-US" sz="1600" dirty="0">
              <a:latin typeface="Comic Sans MS"/>
              <a:cs typeface="Comic Sans MS"/>
            </a:endParaRPr>
          </a:p>
          <a:p>
            <a:r>
              <a:rPr lang="en-US" sz="1600" dirty="0">
                <a:latin typeface="Comic Sans MS"/>
                <a:cs typeface="Comic Sans MS"/>
              </a:rPr>
              <a:t>The rest is known as dark matter is:</a:t>
            </a:r>
          </a:p>
          <a:p>
            <a:r>
              <a:rPr lang="en-US" sz="1600" dirty="0">
                <a:latin typeface="Comic Sans MS"/>
                <a:cs typeface="Comic Sans MS"/>
              </a:rPr>
              <a:t>  26% Dark Energy and</a:t>
            </a:r>
          </a:p>
          <a:p>
            <a:r>
              <a:rPr lang="en-US" sz="1600" dirty="0">
                <a:latin typeface="Comic Sans MS"/>
                <a:cs typeface="Comic Sans MS"/>
              </a:rPr>
              <a:t>  70% is constituted as a challenge to physicists</a:t>
            </a:r>
            <a:r>
              <a:rPr lang="en-US" sz="1600" dirty="0" smtClean="0">
                <a:latin typeface="Comic Sans MS"/>
                <a:cs typeface="Comic Sans MS"/>
              </a:rPr>
              <a:t>. </a:t>
            </a:r>
            <a:r>
              <a:rPr lang="en-US" sz="1600" dirty="0" err="1" smtClean="0">
                <a:latin typeface="Comic Sans MS"/>
                <a:cs typeface="Comic Sans MS"/>
              </a:rPr>
              <a:t>Supersimetric</a:t>
            </a:r>
            <a:r>
              <a:rPr lang="en-US" sz="1600" dirty="0" smtClean="0">
                <a:latin typeface="Comic Sans MS"/>
                <a:cs typeface="Comic Sans MS"/>
              </a:rPr>
              <a:t>  particles can be</a:t>
            </a:r>
            <a:r>
              <a:rPr lang="en-US" sz="16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Comic Sans MS"/>
                <a:cs typeface="Comic Sans MS"/>
              </a:rPr>
              <a:t>one example to find Dark Mater. (ATLAS, CMS,…)</a:t>
            </a:r>
            <a:endParaRPr lang="en-US" sz="1600" dirty="0" smtClean="0">
              <a:latin typeface="Comic Sans MS"/>
              <a:cs typeface="Comic Sans M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9750" y="1557338"/>
            <a:ext cx="382307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Higgs Bosons</a:t>
            </a:r>
          </a:p>
          <a:p>
            <a:pPr>
              <a:buFont typeface="Wingdings" pitchFamily="-111" charset="2"/>
              <a:buChar char="Ø"/>
            </a:pPr>
            <a:endParaRPr lang="en-US" b="1" dirty="0" smtClean="0"/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Dark Matter</a:t>
            </a:r>
            <a:endParaRPr lang="en-US" sz="2400" b="1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Physics of Heavy Ions - Plasma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Matter x Antimatter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Supersimetry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Extra Dimensions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Jets and Multijets (QCD)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Leptoquarks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g g scattering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Centauros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……………………………………</a:t>
            </a:r>
            <a:endParaRPr lang="pt-BR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46647" y="5931193"/>
            <a:ext cx="4400175" cy="788878"/>
            <a:chOff x="524435" y="2698964"/>
            <a:chExt cx="4400175" cy="788878"/>
          </a:xfrm>
        </p:grpSpPr>
        <p:sp>
          <p:nvSpPr>
            <p:cNvPr id="12" name="TextBox 11"/>
            <p:cNvSpPr txBox="1"/>
            <p:nvPr/>
          </p:nvSpPr>
          <p:spPr>
            <a:xfrm>
              <a:off x="524435" y="2698964"/>
              <a:ext cx="4400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CMS Collaboration, arXiv:1101,1628 [</a:t>
              </a:r>
              <a:r>
                <a:rPr lang="en-US" dirty="0" err="1" smtClean="0"/>
                <a:t>hep</a:t>
              </a:r>
              <a:r>
                <a:rPr lang="en-US" dirty="0" smtClean="0"/>
                <a:t>-ex]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5246" y="3118510"/>
              <a:ext cx="3636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CMS Collaboration, arXiv:1102,5290 [</a:t>
              </a:r>
              <a:r>
                <a:rPr lang="en-US" dirty="0" err="1" smtClean="0"/>
                <a:t>hep</a:t>
              </a:r>
              <a:r>
                <a:rPr lang="en-US" dirty="0" smtClean="0"/>
                <a:t>-ex]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4435" y="2933844"/>
              <a:ext cx="4400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CMS Collaboration, arXiv:1102,1628 [</a:t>
              </a:r>
              <a:r>
                <a:rPr lang="en-US" dirty="0" err="1" smtClean="0"/>
                <a:t>hep</a:t>
              </a:r>
              <a:r>
                <a:rPr lang="en-US" dirty="0" smtClean="0"/>
                <a:t>-ex]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9010" y="4384566"/>
            <a:ext cx="8343024" cy="1477328"/>
            <a:chOff x="884338" y="836706"/>
            <a:chExt cx="8343024" cy="1477328"/>
          </a:xfrm>
        </p:grpSpPr>
        <p:grpSp>
          <p:nvGrpSpPr>
            <p:cNvPr id="16" name="Group 15"/>
            <p:cNvGrpSpPr/>
            <p:nvPr/>
          </p:nvGrpSpPr>
          <p:grpSpPr>
            <a:xfrm>
              <a:off x="1220990" y="1358339"/>
              <a:ext cx="2739619" cy="955695"/>
              <a:chOff x="1220990" y="-464463"/>
              <a:chExt cx="2739619" cy="955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220990" y="121900"/>
                <a:ext cx="273961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omic Sans MS"/>
                    <a:cs typeface="Comic Sans MS"/>
                  </a:rPr>
                  <a:t>PRL 107, 052302 (2011)</a:t>
                </a:r>
              </a:p>
            </p:txBody>
          </p:sp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38959069"/>
                  </p:ext>
                </p:extLst>
              </p:nvPr>
            </p:nvGraphicFramePr>
            <p:xfrm>
              <a:off x="1663887" y="-464463"/>
              <a:ext cx="1419225" cy="479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82" name="Equation" r:id="rId3" imgW="787400" imgH="266700" progId="Equation.3">
                      <p:embed/>
                    </p:oleObj>
                  </mc:Choice>
                  <mc:Fallback>
                    <p:oleObj name="Equation" r:id="rId3" imgW="787400" imgH="2667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663887" y="-464463"/>
                            <a:ext cx="1419225" cy="479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7" name="TextBox 16"/>
            <p:cNvSpPr txBox="1"/>
            <p:nvPr/>
          </p:nvSpPr>
          <p:spPr>
            <a:xfrm>
              <a:off x="884338" y="836706"/>
              <a:ext cx="83430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A good paper to get more information about </a:t>
              </a:r>
              <a:r>
                <a:rPr lang="en-US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Supersimetry</a:t>
              </a:r>
              <a:r>
                <a:rPr lang="en-US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and Dark Matter</a:t>
              </a:r>
            </a:p>
            <a:p>
              <a:r>
                <a:rPr lang="en-US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can be   </a:t>
              </a:r>
              <a:r>
                <a:rPr lang="en-US" dirty="0" smtClean="0"/>
                <a:t>“</a:t>
              </a:r>
              <a:r>
                <a:rPr lang="en-US" b="1" i="1" dirty="0" smtClean="0"/>
                <a:t>Indications of Suppression of Excited </a:t>
              </a:r>
              <a:r>
                <a:rPr lang="en-US" b="1" i="1" dirty="0" err="1" smtClean="0"/>
                <a:t>Υ</a:t>
              </a:r>
              <a:r>
                <a:rPr lang="en-US" b="1" i="1" dirty="0" smtClean="0"/>
                <a:t> States in </a:t>
              </a:r>
              <a:r>
                <a:rPr lang="en-US" b="1" i="1" dirty="0" err="1" smtClean="0"/>
                <a:t>Pb-Pb</a:t>
              </a:r>
              <a:r>
                <a:rPr lang="en-US" b="1" i="1" dirty="0" smtClean="0"/>
                <a:t> Collisions </a:t>
              </a:r>
            </a:p>
            <a:p>
              <a:r>
                <a:rPr lang="en-US" b="1" i="1" dirty="0"/>
                <a:t>a</a:t>
              </a:r>
              <a:r>
                <a:rPr lang="en-US" b="1" i="1" dirty="0" smtClean="0"/>
                <a:t>t                                    </a:t>
              </a:r>
              <a:r>
                <a:rPr lang="en-US" b="1" i="1" dirty="0" err="1" smtClean="0"/>
                <a:t>TeV</a:t>
              </a:r>
              <a:r>
                <a:rPr lang="en-US" b="1" i="1" dirty="0" smtClean="0"/>
                <a:t> ”</a:t>
              </a:r>
            </a:p>
            <a:p>
              <a:r>
                <a:rPr lang="fr-FR" b="1" dirty="0" err="1" smtClean="0">
                  <a:latin typeface="Comic Sans MS"/>
                  <a:cs typeface="Comic Sans MS"/>
                </a:rPr>
                <a:t>Chatrchyan</a:t>
              </a:r>
              <a:r>
                <a:rPr lang="fr-FR" b="1" dirty="0" smtClean="0">
                  <a:latin typeface="Comic Sans MS"/>
                  <a:cs typeface="Comic Sans MS"/>
                </a:rPr>
                <a:t> </a:t>
              </a:r>
              <a:r>
                <a:rPr lang="fr-FR" b="1" dirty="0">
                  <a:latin typeface="Comic Sans MS"/>
                  <a:cs typeface="Comic Sans MS"/>
                </a:rPr>
                <a:t>et al.*</a:t>
              </a:r>
              <a:r>
                <a:rPr lang="en-US" b="1" dirty="0">
                  <a:latin typeface="Comic Sans MS"/>
                  <a:cs typeface="Comic Sans MS"/>
                </a:rPr>
                <a:t>(CMS Collaboration)</a:t>
              </a:r>
            </a:p>
            <a:p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9010" y="5808175"/>
            <a:ext cx="56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53882" y="119529"/>
            <a:ext cx="6394824" cy="388471"/>
          </a:xfrm>
          <a:prstGeom prst="rect">
            <a:avLst/>
          </a:prstGeo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Dark Matter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5DCA-41C5-9E45-AD21-9B6632304702}" type="slidenum">
              <a:rPr lang="pt-BR"/>
              <a:pPr/>
              <a:t>4</a:t>
            </a:fld>
            <a:endParaRPr lang="pt-BR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9" name="Picture 9" descr="CER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73405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795280" y="268288"/>
            <a:ext cx="83535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CERN: SCIENCE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–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EDUCATION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–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COLLABORATION - TECHNOLOGY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950470"/>
      </p:ext>
    </p:extLst>
  </p:cSld>
  <p:clrMapOvr>
    <a:masterClrMapping/>
  </p:clrMapOvr>
  <p:transition xmlns:p14="http://schemas.microsoft.com/office/powerpoint/2010/main" spd="med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40</a:t>
            </a:fld>
            <a:endParaRPr lang="pt-BR"/>
          </a:p>
        </p:txBody>
      </p:sp>
      <p:grpSp>
        <p:nvGrpSpPr>
          <p:cNvPr id="10" name="Group 9"/>
          <p:cNvGrpSpPr/>
          <p:nvPr/>
        </p:nvGrpSpPr>
        <p:grpSpPr>
          <a:xfrm>
            <a:off x="4648200" y="2590800"/>
            <a:ext cx="4114800" cy="2209800"/>
            <a:chOff x="4648200" y="2590800"/>
            <a:chExt cx="4114800" cy="2209800"/>
          </a:xfrm>
        </p:grpSpPr>
        <p:sp>
          <p:nvSpPr>
            <p:cNvPr id="8" name="Rectangle 7"/>
            <p:cNvSpPr/>
            <p:nvPr/>
          </p:nvSpPr>
          <p:spPr>
            <a:xfrm>
              <a:off x="4648200" y="2590800"/>
              <a:ext cx="4114800" cy="2209800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pt-BR" sz="1800" dirty="0" smtClean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just"/>
              <a:r>
                <a:rPr lang="pt-BR" sz="18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The CMS </a:t>
              </a:r>
              <a:r>
                <a:rPr lang="pt-BR" sz="18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also</a:t>
              </a:r>
              <a:r>
                <a:rPr lang="pt-BR" sz="18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sz="18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will</a:t>
              </a:r>
              <a:r>
                <a:rPr lang="pt-BR" sz="18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sz="18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have</a:t>
              </a:r>
              <a:r>
                <a:rPr lang="pt-BR" dirty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run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with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heavy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ions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. It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is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with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Pb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x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Pb</a:t>
              </a:r>
              <a:r>
                <a:rPr lang="pt-BR" sz="18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sz="18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at</a:t>
              </a:r>
              <a:r>
                <a:rPr lang="pt-BR" sz="18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sz="18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very</a:t>
              </a:r>
              <a:r>
                <a:rPr lang="pt-BR" sz="18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high </a:t>
              </a:r>
              <a:r>
                <a:rPr lang="pt-BR" sz="18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energy</a:t>
              </a:r>
              <a:r>
                <a:rPr lang="pt-BR" sz="18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.</a:t>
              </a:r>
            </a:p>
            <a:p>
              <a:pPr algn="just"/>
              <a:endParaRPr lang="pt-BR" sz="1800" dirty="0" smtClean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just"/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The Focus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is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the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plasma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of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Quarks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and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pt-BR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Gluons</a:t>
              </a:r>
              <a:r>
                <a:rPr lang="pt-BR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.</a:t>
              </a:r>
              <a:r>
                <a:rPr lang="pt-BR" sz="18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(ALICE, ATLAS, CMS)</a:t>
              </a:r>
              <a:endParaRPr lang="pt-BR" sz="1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2918" y="2590800"/>
              <a:ext cx="2012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Heavy Ions </a:t>
              </a:r>
              <a:endParaRPr lang="en-US" sz="1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9749" y="1557338"/>
            <a:ext cx="5541309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Higgs Bosons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rgbClr val="D9D9D9"/>
                </a:solidFill>
              </a:rPr>
              <a:t>Dark Matter</a:t>
            </a:r>
            <a:endParaRPr lang="en-US" b="1" dirty="0">
              <a:solidFill>
                <a:srgbClr val="D9D9D9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of Heavy Ions - Plasma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Matter x Antimatter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Supersimetry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Extra Dimensions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Jets and Multijets (QCD)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Leptoquarks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g g scattering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Centauros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……………………………………</a:t>
            </a:r>
            <a:endParaRPr lang="pt-BR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471" y="4826935"/>
            <a:ext cx="84734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For more information go to ALICE </a:t>
            </a:r>
            <a:r>
              <a:rPr lang="en-US" dirty="0" err="1" smtClean="0">
                <a:latin typeface="Comic Sans MS"/>
                <a:cs typeface="Comic Sans MS"/>
              </a:rPr>
              <a:t>PbPb</a:t>
            </a:r>
            <a:r>
              <a:rPr lang="en-US" dirty="0" smtClean="0">
                <a:latin typeface="Comic Sans MS"/>
                <a:cs typeface="Comic Sans MS"/>
              </a:rPr>
              <a:t> publications:</a:t>
            </a:r>
          </a:p>
          <a:p>
            <a:r>
              <a:rPr lang="en-US" dirty="0" smtClean="0">
                <a:latin typeface="Comic Sans MS"/>
                <a:cs typeface="Comic Sans MS"/>
              </a:rPr>
              <a:t>-Multiplicity                                                           PRL, Vol.105,2010, 252301</a:t>
            </a:r>
          </a:p>
          <a:p>
            <a:r>
              <a:rPr lang="en-US" dirty="0" smtClean="0">
                <a:latin typeface="Comic Sans MS"/>
                <a:cs typeface="Comic Sans MS"/>
              </a:rPr>
              <a:t>Elliptic flow of Charged Particles                           PRL</a:t>
            </a:r>
            <a:r>
              <a:rPr lang="en-US" dirty="0">
                <a:latin typeface="Comic Sans MS"/>
                <a:cs typeface="Comic Sans MS"/>
              </a:rPr>
              <a:t>, Vol.105,2010, </a:t>
            </a:r>
            <a:r>
              <a:rPr lang="en-US" dirty="0" smtClean="0">
                <a:latin typeface="Comic Sans MS"/>
                <a:cs typeface="Comic Sans MS"/>
              </a:rPr>
              <a:t>252302</a:t>
            </a:r>
          </a:p>
          <a:p>
            <a:r>
              <a:rPr lang="en-US" dirty="0" smtClean="0">
                <a:latin typeface="Comic Sans MS"/>
                <a:cs typeface="Comic Sans MS"/>
              </a:rPr>
              <a:t>R</a:t>
            </a:r>
            <a:r>
              <a:rPr lang="en-US" baseline="-25000" dirty="0" smtClean="0">
                <a:latin typeface="Comic Sans MS"/>
                <a:cs typeface="Comic Sans MS"/>
              </a:rPr>
              <a:t>AA</a:t>
            </a:r>
            <a:r>
              <a:rPr lang="en-US" dirty="0" smtClean="0">
                <a:latin typeface="Comic Sans MS"/>
                <a:cs typeface="Comic Sans MS"/>
              </a:rPr>
              <a:t> of Charged Particles                                        PLB, </a:t>
            </a:r>
            <a:r>
              <a:rPr lang="en-US" dirty="0">
                <a:latin typeface="Comic Sans MS"/>
                <a:cs typeface="Comic Sans MS"/>
              </a:rPr>
              <a:t>Vol</a:t>
            </a:r>
            <a:r>
              <a:rPr lang="en-US" dirty="0" smtClean="0">
                <a:latin typeface="Comic Sans MS"/>
                <a:cs typeface="Comic Sans MS"/>
              </a:rPr>
              <a:t>.696,2011, 30</a:t>
            </a:r>
          </a:p>
          <a:p>
            <a:r>
              <a:rPr lang="en-US" dirty="0" smtClean="0">
                <a:latin typeface="Comic Sans MS"/>
                <a:cs typeface="Comic Sans MS"/>
              </a:rPr>
              <a:t>Centrality dependence of </a:t>
            </a:r>
            <a:r>
              <a:rPr lang="en-US" dirty="0" err="1" smtClean="0">
                <a:latin typeface="Comic Sans MS"/>
                <a:cs typeface="Comic Sans MS"/>
              </a:rPr>
              <a:t>dN</a:t>
            </a:r>
            <a:r>
              <a:rPr lang="en-US" baseline="-25000" dirty="0" err="1" smtClean="0">
                <a:latin typeface="Comic Sans MS"/>
                <a:cs typeface="Comic Sans MS"/>
              </a:rPr>
              <a:t>CH</a:t>
            </a:r>
            <a:r>
              <a:rPr lang="en-US" dirty="0" smtClean="0">
                <a:latin typeface="Comic Sans MS"/>
                <a:cs typeface="Comic Sans MS"/>
              </a:rPr>
              <a:t>/</a:t>
            </a:r>
            <a:r>
              <a:rPr lang="en-US" dirty="0" err="1" smtClean="0">
                <a:latin typeface="Comic Sans MS"/>
                <a:cs typeface="Comic Sans MS"/>
              </a:rPr>
              <a:t>dη</a:t>
            </a:r>
            <a:r>
              <a:rPr lang="en-US" dirty="0" smtClean="0">
                <a:latin typeface="Comic Sans MS"/>
                <a:cs typeface="Comic Sans MS"/>
              </a:rPr>
              <a:t>                         PRL, Vol. 106,2011, 32301</a:t>
            </a:r>
          </a:p>
          <a:p>
            <a:r>
              <a:rPr lang="en-US" dirty="0" smtClean="0">
                <a:latin typeface="Comic Sans MS"/>
                <a:cs typeface="Comic Sans MS"/>
              </a:rPr>
              <a:t>…………………………………..  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44706" y="119529"/>
            <a:ext cx="6530376" cy="388471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>
                <a:solidFill>
                  <a:srgbClr val="FFFFFF"/>
                </a:solidFill>
              </a:rPr>
              <a:t>Heavy Ions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41</a:t>
            </a:fld>
            <a:endParaRPr lang="pt-BR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395288" y="5956300"/>
            <a:ext cx="81565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pt-BR" dirty="0">
              <a:solidFill>
                <a:srgbClr val="CCCC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2895600"/>
            <a:ext cx="4114800" cy="1736165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Matter</a:t>
            </a:r>
            <a:r>
              <a:rPr lang="pt-BR" sz="18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x</a:t>
            </a:r>
            <a:r>
              <a:rPr lang="pt-BR" sz="18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Antimatter</a:t>
            </a:r>
            <a:endParaRPr lang="pt-BR" sz="1800" b="1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algn="just"/>
            <a:endParaRPr lang="pt-BR" sz="1800" b="1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algn="just"/>
            <a:r>
              <a:rPr lang="pt-BR" sz="18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This</a:t>
            </a:r>
            <a:r>
              <a:rPr lang="pt-BR" sz="18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is</a:t>
            </a:r>
            <a:r>
              <a:rPr lang="pt-BR" sz="18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a </a:t>
            </a:r>
            <a:r>
              <a:rPr lang="pt-BR" sz="18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Subject</a:t>
            </a:r>
            <a:r>
              <a:rPr lang="pt-BR" sz="18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that</a:t>
            </a:r>
            <a:r>
              <a:rPr lang="pt-BR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LHCb</a:t>
            </a:r>
            <a:r>
              <a:rPr lang="pt-BR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experiment</a:t>
            </a:r>
            <a:r>
              <a:rPr lang="pt-BR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is</a:t>
            </a:r>
            <a:r>
              <a:rPr lang="pt-BR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studying</a:t>
            </a:r>
            <a:r>
              <a:rPr lang="pt-BR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and</a:t>
            </a:r>
            <a:r>
              <a:rPr lang="pt-BR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CP </a:t>
            </a:r>
            <a:r>
              <a:rPr lang="pt-BR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Violation</a:t>
            </a:r>
            <a:r>
              <a:rPr lang="pt-BR" b="1" dirty="0" smtClean="0">
                <a:solidFill>
                  <a:schemeClr val="bg1"/>
                </a:solidFill>
                <a:latin typeface="Comic Sans MS"/>
                <a:cs typeface="Comic Sans MS"/>
              </a:rPr>
              <a:t>. (</a:t>
            </a:r>
            <a:r>
              <a:rPr lang="pt-BR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LHCb</a:t>
            </a:r>
            <a:r>
              <a:rPr lang="pt-BR" b="1" dirty="0" smtClean="0">
                <a:solidFill>
                  <a:schemeClr val="bg1"/>
                </a:solidFill>
                <a:latin typeface="Comic Sans MS"/>
                <a:cs typeface="Comic Sans MS"/>
              </a:rPr>
              <a:t>, CMS...)</a:t>
            </a:r>
            <a:endParaRPr lang="pt-BR" sz="1800" b="1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9750" y="1557338"/>
            <a:ext cx="4108450" cy="38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Higgs Bosons</a:t>
            </a:r>
            <a:endParaRPr lang="en-US" b="1" dirty="0" smtClean="0"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Dark Matter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Physics of Heavy Ions - Plasma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sz="20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Matter x Antimatter</a:t>
            </a:r>
          </a:p>
          <a:p>
            <a:pPr>
              <a:buFont typeface="Wingdings" pitchFamily="-111" charset="2"/>
              <a:buChar char="Ø"/>
            </a:pPr>
            <a:endParaRPr lang="en-US" sz="20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Supersimetry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Extra Dimensions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Jets and Multijets (QCD)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Leptoquarks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g g scattering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Centauros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New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…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omic Sans MS"/>
                <a:cs typeface="Comic Sans MS"/>
              </a:rPr>
              <a:t>……………………………………</a:t>
            </a:r>
            <a:endParaRPr lang="pt-BR" b="1" dirty="0">
              <a:solidFill>
                <a:schemeClr val="bg1">
                  <a:lumMod val="8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04470" y="0"/>
            <a:ext cx="6559177" cy="357188"/>
          </a:xfrm>
          <a:prstGeom prst="rect">
            <a:avLst/>
          </a:prstGeom>
        </p:spPr>
        <p:txBody>
          <a:bodyPr/>
          <a:lstStyle/>
          <a:p>
            <a:r>
              <a:rPr lang="en-US" sz="1400" dirty="0" smtClean="0">
                <a:solidFill>
                  <a:srgbClr val="FFFFFF"/>
                </a:solidFill>
              </a:rPr>
              <a:t>Matter x Antimatter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42</a:t>
            </a:fld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4607112" y="1557338"/>
            <a:ext cx="4191000" cy="28194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Supersymmetry</a:t>
            </a:r>
            <a:endParaRPr lang="pt-BR" sz="18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just"/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There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are a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significatif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number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new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particles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predict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by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Supersimetric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theories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 </a:t>
            </a:r>
          </a:p>
          <a:p>
            <a:pPr algn="just">
              <a:lnSpc>
                <a:spcPct val="50000"/>
              </a:lnSpc>
            </a:pPr>
            <a:endParaRPr lang="pt-BR" sz="18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just"/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The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process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related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Bosons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and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Fermions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 The new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particles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are for exemple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Squarks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Gluinos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Gravitinos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and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neutralinos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 </a:t>
            </a:r>
            <a:endParaRPr lang="pt-BR" sz="18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9750" y="1557338"/>
            <a:ext cx="382307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Higgs Bosons</a:t>
            </a:r>
            <a:endParaRPr lang="en-US" b="1" dirty="0" smtClean="0"/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Dark Matter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Physics of Heavy Ions - Plasma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Matter x Antimatter</a:t>
            </a:r>
          </a:p>
          <a:p>
            <a:pPr>
              <a:buFont typeface="Wingdings" pitchFamily="-111" charset="2"/>
              <a:buChar char="Ø"/>
            </a:pPr>
            <a:endParaRPr lang="en-US" sz="2000" b="1" dirty="0">
              <a:solidFill>
                <a:srgbClr val="000090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Supersimetry</a:t>
            </a:r>
            <a:endParaRPr lang="en-US" sz="24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Extra Dimensions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Jets and Multijets (QCD)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Leptoquarks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g g scattering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Centauros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……………………………………</a:t>
            </a:r>
            <a:endParaRPr lang="pt-BR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67647" y="1"/>
            <a:ext cx="5901766" cy="357187"/>
          </a:xfrm>
          <a:prstGeom prst="rect">
            <a:avLst/>
          </a:prstGeom>
        </p:spPr>
        <p:txBody>
          <a:bodyPr/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Supersymmetry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43</a:t>
            </a:fld>
            <a:endParaRPr lang="pt-BR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395288" y="5956300"/>
            <a:ext cx="815657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CCCC"/>
                </a:solidFill>
              </a:rPr>
              <a:t>Como </a:t>
            </a:r>
            <a:r>
              <a:rPr lang="en-US" dirty="0" err="1">
                <a:solidFill>
                  <a:srgbClr val="CCCCCC"/>
                </a:solidFill>
              </a:rPr>
              <a:t>evoluiram</a:t>
            </a:r>
            <a:r>
              <a:rPr lang="en-US" dirty="0">
                <a:solidFill>
                  <a:srgbClr val="CCCCCC"/>
                </a:solidFill>
              </a:rPr>
              <a:t> as </a:t>
            </a:r>
            <a:r>
              <a:rPr lang="en-US" dirty="0" err="1">
                <a:solidFill>
                  <a:srgbClr val="CCCCCC"/>
                </a:solidFill>
              </a:rPr>
              <a:t>tecnologias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para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fazermos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essas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investigações</a:t>
            </a:r>
            <a:r>
              <a:rPr lang="en-US" dirty="0">
                <a:solidFill>
                  <a:srgbClr val="CCCCCC"/>
                </a:solidFill>
              </a:rPr>
              <a:t>?</a:t>
            </a:r>
            <a:endParaRPr lang="pt-BR" dirty="0">
              <a:solidFill>
                <a:srgbClr val="CCCC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2667000"/>
            <a:ext cx="4343400" cy="28956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9420225" algn="l"/>
              </a:tabLst>
            </a:pPr>
            <a:r>
              <a:rPr lang="pt-BR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    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     Extra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Dimensions</a:t>
            </a:r>
            <a:endParaRPr lang="pt-BR" sz="2000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just">
              <a:tabLst>
                <a:tab pos="9420225" algn="l"/>
              </a:tabLst>
            </a:pPr>
            <a:endParaRPr lang="pt-BR" sz="2000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just">
              <a:tabLst>
                <a:tab pos="9420225" algn="l"/>
              </a:tabLst>
            </a:pP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There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are 3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dimensions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space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and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one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time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and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with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that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we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describe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a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lot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thing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. The ideia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is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that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perhaps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there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are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other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dimensions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in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which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we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can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see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not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observable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20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phenomena</a:t>
            </a:r>
            <a:r>
              <a:rPr lang="pt-BR" sz="2000" dirty="0" smtClean="0">
                <a:solidFill>
                  <a:srgbClr val="FFFFFF"/>
                </a:solidFill>
                <a:latin typeface="Comic Sans MS"/>
                <a:cs typeface="Comic Sans MS"/>
              </a:rPr>
              <a:t>. </a:t>
            </a:r>
            <a:endParaRPr lang="en-US" sz="20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9750" y="1557338"/>
            <a:ext cx="3823074" cy="38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Higgs Bosons</a:t>
            </a:r>
            <a:endParaRPr lang="en-US" b="1" dirty="0" smtClean="0"/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Dark Matter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Physics of Heavy Ions - Plasma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Matter x Antimatter</a:t>
            </a:r>
            <a:endParaRPr lang="en-US" sz="2000" b="1" dirty="0">
              <a:solidFill>
                <a:srgbClr val="000090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Supersimetry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0000FF"/>
                </a:solidFill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Extra Dimensions</a:t>
            </a: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Jets and Multijets (QCD)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Leptoquarks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g g scattering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Centauros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……………………………………</a:t>
            </a:r>
            <a:endParaRPr lang="pt-BR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 rot="10800000" flipV="1">
            <a:off x="1359645" y="119527"/>
            <a:ext cx="5916707" cy="237661"/>
          </a:xfrm>
          <a:prstGeom prst="rect">
            <a:avLst/>
          </a:prstGeom>
        </p:spPr>
        <p:txBody>
          <a:bodyPr/>
          <a:lstStyle/>
          <a:p>
            <a:r>
              <a:rPr lang="en-US" sz="1000" dirty="0" smtClean="0">
                <a:solidFill>
                  <a:srgbClr val="FFFFFF"/>
                </a:solidFill>
              </a:rPr>
              <a:t>Extra Dimensions</a:t>
            </a:r>
            <a:endParaRPr lang="en-US" sz="1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44</a:t>
            </a:fld>
            <a:endParaRPr lang="pt-BR"/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539750" y="1557338"/>
            <a:ext cx="4185761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Boson de Higgs – (</a:t>
            </a:r>
            <a:r>
              <a:rPr lang="en-US" b="1" dirty="0" err="1">
                <a:solidFill>
                  <a:srgbClr val="CCCCCC"/>
                </a:solidFill>
              </a:rPr>
              <a:t>origem</a:t>
            </a:r>
            <a:r>
              <a:rPr lang="en-US" b="1" dirty="0">
                <a:solidFill>
                  <a:srgbClr val="CCCCCC"/>
                </a:solidFill>
              </a:rPr>
              <a:t> das </a:t>
            </a:r>
            <a:r>
              <a:rPr lang="en-US" b="1" dirty="0" err="1">
                <a:solidFill>
                  <a:srgbClr val="CCCCCC"/>
                </a:solidFill>
              </a:rPr>
              <a:t>massas</a:t>
            </a:r>
            <a:r>
              <a:rPr lang="en-US" b="1" dirty="0">
                <a:solidFill>
                  <a:srgbClr val="CCCCCC"/>
                </a:solidFill>
              </a:rPr>
              <a:t>?)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A </a:t>
            </a:r>
            <a:r>
              <a:rPr lang="en-US" b="1" dirty="0" err="1">
                <a:solidFill>
                  <a:srgbClr val="CCCCCC"/>
                </a:solidFill>
              </a:rPr>
              <a:t>natureza</a:t>
            </a:r>
            <a:r>
              <a:rPr lang="en-US" b="1" dirty="0">
                <a:solidFill>
                  <a:srgbClr val="CCCCCC"/>
                </a:solidFill>
              </a:rPr>
              <a:t> </a:t>
            </a:r>
            <a:r>
              <a:rPr lang="en-US" b="1" dirty="0" err="1">
                <a:solidFill>
                  <a:srgbClr val="CCCCCC"/>
                </a:solidFill>
              </a:rPr>
              <a:t>da</a:t>
            </a:r>
            <a:r>
              <a:rPr lang="en-US" b="1" dirty="0">
                <a:solidFill>
                  <a:srgbClr val="CCCCCC"/>
                </a:solidFill>
              </a:rPr>
              <a:t> </a:t>
            </a:r>
            <a:r>
              <a:rPr lang="en-US" b="1" dirty="0" err="1">
                <a:solidFill>
                  <a:srgbClr val="CCCCCC"/>
                </a:solidFill>
              </a:rPr>
              <a:t>matéria</a:t>
            </a:r>
            <a:r>
              <a:rPr lang="en-US" b="1" dirty="0">
                <a:solidFill>
                  <a:srgbClr val="CCCCCC"/>
                </a:solidFill>
              </a:rPr>
              <a:t> </a:t>
            </a:r>
            <a:r>
              <a:rPr lang="en-US" b="1" dirty="0" err="1">
                <a:solidFill>
                  <a:srgbClr val="CCCCCC"/>
                </a:solidFill>
              </a:rPr>
              <a:t>escura</a:t>
            </a:r>
            <a:endParaRPr lang="en-US" b="1" dirty="0">
              <a:solidFill>
                <a:srgbClr val="CCCCCC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O Plasma primordial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</a:t>
            </a:r>
            <a:r>
              <a:rPr lang="en-US" b="1" dirty="0" err="1">
                <a:solidFill>
                  <a:srgbClr val="CCCCCC"/>
                </a:solidFill>
              </a:rPr>
              <a:t>Matéria</a:t>
            </a:r>
            <a:r>
              <a:rPr lang="en-US" b="1" dirty="0">
                <a:solidFill>
                  <a:srgbClr val="CCCCCC"/>
                </a:solidFill>
              </a:rPr>
              <a:t> </a:t>
            </a:r>
            <a:r>
              <a:rPr lang="en-US" b="1" dirty="0" err="1">
                <a:solidFill>
                  <a:srgbClr val="CCCCCC"/>
                </a:solidFill>
              </a:rPr>
              <a:t>x</a:t>
            </a:r>
            <a:r>
              <a:rPr lang="en-US" b="1" dirty="0">
                <a:solidFill>
                  <a:srgbClr val="CCCCCC"/>
                </a:solidFill>
              </a:rPr>
              <a:t> </a:t>
            </a:r>
            <a:r>
              <a:rPr lang="en-US" b="1" dirty="0" err="1">
                <a:solidFill>
                  <a:srgbClr val="CCCCCC"/>
                </a:solidFill>
              </a:rPr>
              <a:t>Antimatéria</a:t>
            </a:r>
            <a:endParaRPr lang="en-US" b="1" dirty="0">
              <a:solidFill>
                <a:srgbClr val="CCCCCC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</a:t>
            </a:r>
            <a:r>
              <a:rPr lang="en-US" b="1" dirty="0" err="1">
                <a:solidFill>
                  <a:srgbClr val="CCCCCC"/>
                </a:solidFill>
              </a:rPr>
              <a:t>Supersimetria</a:t>
            </a:r>
            <a:endParaRPr lang="en-US" b="1" dirty="0">
              <a:solidFill>
                <a:srgbClr val="CCCCCC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</a:t>
            </a:r>
            <a:r>
              <a:rPr lang="en-US" b="1" dirty="0" err="1">
                <a:solidFill>
                  <a:srgbClr val="CCCCCC"/>
                </a:solidFill>
              </a:rPr>
              <a:t>Dimensões</a:t>
            </a:r>
            <a:r>
              <a:rPr lang="en-US" b="1" dirty="0">
                <a:solidFill>
                  <a:srgbClr val="CCCCCC"/>
                </a:solidFill>
              </a:rPr>
              <a:t> Extra</a:t>
            </a: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99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Jets and Multijets</a:t>
            </a:r>
            <a:endParaRPr lang="en-US" sz="2400" b="1" dirty="0">
              <a:solidFill>
                <a:srgbClr val="CCCCCC"/>
              </a:solidFill>
              <a:latin typeface="Comic Sans MS"/>
              <a:cs typeface="Comic Sans MS"/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</a:t>
            </a:r>
            <a:r>
              <a:rPr lang="en-US" b="1" dirty="0" err="1">
                <a:solidFill>
                  <a:srgbClr val="CCCCCC"/>
                </a:solidFill>
              </a:rPr>
              <a:t>Leptoquarks</a:t>
            </a:r>
            <a:r>
              <a:rPr lang="en-US" b="1" dirty="0">
                <a:solidFill>
                  <a:srgbClr val="CCCCCC"/>
                </a:solidFill>
              </a:rPr>
              <a:t>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</a:t>
            </a:r>
            <a:r>
              <a:rPr lang="en-US" b="1" dirty="0" err="1">
                <a:solidFill>
                  <a:srgbClr val="CCCCCC"/>
                </a:solidFill>
              </a:rPr>
              <a:t>Espalhamento</a:t>
            </a:r>
            <a:r>
              <a:rPr lang="en-US" b="1" dirty="0">
                <a:solidFill>
                  <a:srgbClr val="CCCCCC"/>
                </a:solidFill>
              </a:rPr>
              <a:t> </a:t>
            </a:r>
            <a:r>
              <a:rPr lang="en-US" b="1" dirty="0" err="1">
                <a:solidFill>
                  <a:srgbClr val="CCCCCC"/>
                </a:solidFill>
                <a:latin typeface="Symbol" pitchFamily="-111" charset="2"/>
              </a:rPr>
              <a:t>g</a:t>
            </a:r>
            <a:r>
              <a:rPr lang="en-US" b="1" dirty="0">
                <a:solidFill>
                  <a:srgbClr val="CCCCCC"/>
                </a:solidFill>
                <a:latin typeface="Symbol" pitchFamily="-111" charset="2"/>
              </a:rPr>
              <a:t> </a:t>
            </a:r>
            <a:r>
              <a:rPr lang="en-US" b="1" dirty="0" err="1">
                <a:solidFill>
                  <a:srgbClr val="CCCCCC"/>
                </a:solidFill>
                <a:latin typeface="Symbol" pitchFamily="-111" charset="2"/>
              </a:rPr>
              <a:t>g</a:t>
            </a:r>
            <a:r>
              <a:rPr lang="en-US" b="1" dirty="0">
                <a:solidFill>
                  <a:srgbClr val="CCCCCC"/>
                </a:solidFill>
                <a:latin typeface="Symbol" pitchFamily="-111" charset="2"/>
              </a:rPr>
              <a:t> </a:t>
            </a:r>
            <a:endParaRPr lang="en-US" b="1" dirty="0">
              <a:solidFill>
                <a:srgbClr val="CCCCCC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New 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</a:t>
            </a:r>
            <a:r>
              <a:rPr lang="en-US" b="1" dirty="0" err="1">
                <a:solidFill>
                  <a:srgbClr val="CCCCCC"/>
                </a:solidFill>
              </a:rPr>
              <a:t>Centauros</a:t>
            </a:r>
            <a:endParaRPr lang="en-US" b="1" dirty="0">
              <a:solidFill>
                <a:srgbClr val="CCCCCC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rgbClr val="CCCCCC"/>
                </a:solidFill>
              </a:rPr>
              <a:t>  ………………………………………</a:t>
            </a:r>
            <a:endParaRPr lang="pt-BR" b="1" dirty="0">
              <a:solidFill>
                <a:srgbClr val="CCCCCC"/>
              </a:solidFill>
            </a:endParaRP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395288" y="5956300"/>
            <a:ext cx="815657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CCCC"/>
                </a:solidFill>
              </a:rPr>
              <a:t>Como </a:t>
            </a:r>
            <a:r>
              <a:rPr lang="en-US" dirty="0" err="1">
                <a:solidFill>
                  <a:srgbClr val="CCCCCC"/>
                </a:solidFill>
              </a:rPr>
              <a:t>evoluiram</a:t>
            </a:r>
            <a:r>
              <a:rPr lang="en-US" dirty="0">
                <a:solidFill>
                  <a:srgbClr val="CCCCCC"/>
                </a:solidFill>
              </a:rPr>
              <a:t> as </a:t>
            </a:r>
            <a:r>
              <a:rPr lang="en-US" dirty="0" err="1">
                <a:solidFill>
                  <a:srgbClr val="CCCCCC"/>
                </a:solidFill>
              </a:rPr>
              <a:t>tecnologias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para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fazermos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essas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investigações</a:t>
            </a:r>
            <a:r>
              <a:rPr lang="en-US" dirty="0">
                <a:solidFill>
                  <a:srgbClr val="CCCCCC"/>
                </a:solidFill>
              </a:rPr>
              <a:t>?</a:t>
            </a:r>
            <a:endParaRPr lang="pt-BR" dirty="0">
              <a:solidFill>
                <a:srgbClr val="CCCC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2514600"/>
            <a:ext cx="4114800" cy="32766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  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   JETS AND MULTIJETS   </a:t>
            </a:r>
          </a:p>
          <a:p>
            <a:pPr algn="just"/>
            <a:endParaRPr lang="pt-BR" sz="18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just"/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study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Jets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is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a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way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to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understand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dynamic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QCD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and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component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hard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interactions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 In CMS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we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have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a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group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sta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dying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for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Forward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Jets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on</a:t>
            </a:r>
            <a:r>
              <a:rPr lang="pt-BR" b="1" dirty="0">
                <a:solidFill>
                  <a:srgbClr val="FFFFFF"/>
                </a:solidFill>
                <a:latin typeface="Comic Sans MS"/>
                <a:cs typeface="Comic Sans MS"/>
              </a:rPr>
              <a:t>.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32118"/>
          </a:xfrm>
          <a:prstGeom prst="rect">
            <a:avLst/>
          </a:prstGeo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Jets and Multijets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556" dirty="0" smtClean="0"/>
              <a:t>Análises em Física </a:t>
            </a:r>
            <a:r>
              <a:rPr lang="pt-BR" sz="3556" dirty="0" err="1" smtClean="0"/>
              <a:t>Difrativa</a:t>
            </a:r>
            <a:r>
              <a:rPr lang="pt-BR" sz="3556" dirty="0" smtClean="0"/>
              <a:t>:</a:t>
            </a:r>
            <a:r>
              <a:rPr lang="pt-BR" sz="3111" dirty="0" smtClean="0"/>
              <a:t/>
            </a:r>
            <a:br>
              <a:rPr lang="pt-BR" sz="3111" dirty="0" smtClean="0"/>
            </a:br>
            <a:r>
              <a:rPr lang="pt-BR" sz="3111" dirty="0" smtClean="0">
                <a:solidFill>
                  <a:srgbClr val="808080"/>
                </a:solidFill>
              </a:rPr>
              <a:t>Produção Exclusiva Central de χ</a:t>
            </a:r>
            <a:r>
              <a:rPr lang="pt-BR" sz="3111" baseline="-25000" dirty="0" smtClean="0">
                <a:solidFill>
                  <a:srgbClr val="808080"/>
                </a:solidFill>
              </a:rPr>
              <a:t>C0</a:t>
            </a:r>
            <a:r>
              <a:rPr lang="pt-BR" sz="3111" dirty="0" smtClean="0">
                <a:solidFill>
                  <a:srgbClr val="808080"/>
                </a:solidFill>
              </a:rPr>
              <a:t>, dijatos e γγ  </a:t>
            </a:r>
            <a:endParaRPr lang="pt-BR" dirty="0">
              <a:solidFill>
                <a:srgbClr val="8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839" y="3606801"/>
            <a:ext cx="4371533" cy="2647950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>
                <a:solidFill>
                  <a:srgbClr val="000000"/>
                </a:solidFill>
                <a:sym typeface="Symbol" charset="2"/>
              </a:rPr>
              <a:t>Semelhante à produção de Higgs mas com maior seção de choque</a:t>
            </a:r>
          </a:p>
          <a:p>
            <a:r>
              <a:rPr lang="pt-BR" dirty="0" smtClean="0">
                <a:solidFill>
                  <a:srgbClr val="000000"/>
                </a:solidFill>
              </a:rPr>
              <a:t>Análise em andamento</a:t>
            </a:r>
          </a:p>
          <a:p>
            <a:pPr lvl="1"/>
            <a:r>
              <a:rPr lang="pt-BR" dirty="0" smtClean="0">
                <a:solidFill>
                  <a:srgbClr val="000000"/>
                </a:solidFill>
              </a:rPr>
              <a:t>Estudo de cortes</a:t>
            </a:r>
          </a:p>
          <a:p>
            <a:pPr lvl="1"/>
            <a:r>
              <a:rPr lang="pt-BR" dirty="0" smtClean="0">
                <a:solidFill>
                  <a:srgbClr val="000000"/>
                </a:solidFill>
              </a:rPr>
              <a:t>Efeito do “</a:t>
            </a:r>
            <a:r>
              <a:rPr lang="pt-BR" dirty="0" err="1" smtClean="0">
                <a:solidFill>
                  <a:srgbClr val="000000"/>
                </a:solidFill>
              </a:rPr>
              <a:t>pile-up</a:t>
            </a:r>
            <a:r>
              <a:rPr lang="pt-BR" dirty="0" smtClean="0">
                <a:solidFill>
                  <a:srgbClr val="000000"/>
                </a:solidFill>
              </a:rPr>
              <a:t>”</a:t>
            </a:r>
          </a:p>
          <a:p>
            <a:pPr lvl="1"/>
            <a:r>
              <a:rPr lang="pt-BR" dirty="0" err="1" smtClean="0">
                <a:solidFill>
                  <a:srgbClr val="000000"/>
                </a:solidFill>
              </a:rPr>
              <a:t>Trigger</a:t>
            </a:r>
            <a:r>
              <a:rPr lang="pt-BR" dirty="0" smtClean="0">
                <a:solidFill>
                  <a:srgbClr val="000000"/>
                </a:solidFill>
              </a:rPr>
              <a:t> para eventos exclusivos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pt-BR" dirty="0" smtClean="0">
              <a:solidFill>
                <a:srgbClr val="000000"/>
              </a:solidFill>
              <a:sym typeface="Symbol" charset="2"/>
            </a:endParaRPr>
          </a:p>
          <a:p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03/08/2011</a:t>
            </a: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Renafae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C3FF-E74B-D748-8ED6-5C8A5C5E6C59}" type="slidenum">
              <a:rPr lang="pt-BR" smtClean="0"/>
              <a:pPr/>
              <a:t>45</a:t>
            </a:fld>
            <a:endParaRPr lang="pt-BR"/>
          </a:p>
        </p:txBody>
      </p:sp>
      <p:grpSp>
        <p:nvGrpSpPr>
          <p:cNvPr id="12" name="Group 11"/>
          <p:cNvGrpSpPr/>
          <p:nvPr/>
        </p:nvGrpSpPr>
        <p:grpSpPr>
          <a:xfrm>
            <a:off x="1192544" y="1518116"/>
            <a:ext cx="7494255" cy="1847384"/>
            <a:chOff x="469900" y="1353015"/>
            <a:chExt cx="7241510" cy="1466384"/>
          </a:xfrm>
        </p:grpSpPr>
        <p:grpSp>
          <p:nvGrpSpPr>
            <p:cNvPr id="10" name="Group 9"/>
            <p:cNvGrpSpPr/>
            <p:nvPr/>
          </p:nvGrpSpPr>
          <p:grpSpPr>
            <a:xfrm>
              <a:off x="469900" y="1353015"/>
              <a:ext cx="7241510" cy="1402884"/>
              <a:chOff x="469900" y="1353015"/>
              <a:chExt cx="7241510" cy="1402884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69900" y="1429216"/>
                <a:ext cx="7241510" cy="1326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4660900" y="1353015"/>
                <a:ext cx="3050510" cy="1326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99970" y="1392210"/>
              <a:ext cx="2557440" cy="1427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7527" y="996649"/>
            <a:ext cx="2610099" cy="53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5763" y="3606801"/>
            <a:ext cx="390183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410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46</a:t>
            </a:fld>
            <a:endParaRPr lang="pt-BR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395288" y="5956300"/>
            <a:ext cx="815657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CCCC"/>
                </a:solidFill>
              </a:rPr>
              <a:t>Como </a:t>
            </a:r>
            <a:r>
              <a:rPr lang="en-US" dirty="0" err="1">
                <a:solidFill>
                  <a:srgbClr val="CCCCCC"/>
                </a:solidFill>
              </a:rPr>
              <a:t>evoluiram</a:t>
            </a:r>
            <a:r>
              <a:rPr lang="en-US" dirty="0">
                <a:solidFill>
                  <a:srgbClr val="CCCCCC"/>
                </a:solidFill>
              </a:rPr>
              <a:t> as </a:t>
            </a:r>
            <a:r>
              <a:rPr lang="en-US" dirty="0" err="1">
                <a:solidFill>
                  <a:srgbClr val="CCCCCC"/>
                </a:solidFill>
              </a:rPr>
              <a:t>tecnologias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para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fazermos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essas</a:t>
            </a:r>
            <a:r>
              <a:rPr lang="en-US" dirty="0">
                <a:solidFill>
                  <a:srgbClr val="CCCCCC"/>
                </a:solidFill>
              </a:rPr>
              <a:t> </a:t>
            </a:r>
            <a:r>
              <a:rPr lang="en-US" dirty="0" err="1">
                <a:solidFill>
                  <a:srgbClr val="CCCCCC"/>
                </a:solidFill>
              </a:rPr>
              <a:t>investigações</a:t>
            </a:r>
            <a:r>
              <a:rPr lang="en-US" dirty="0">
                <a:solidFill>
                  <a:srgbClr val="CCCCCC"/>
                </a:solidFill>
              </a:rPr>
              <a:t>?</a:t>
            </a:r>
            <a:endParaRPr lang="pt-BR" dirty="0">
              <a:solidFill>
                <a:srgbClr val="CCCC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2743200"/>
            <a:ext cx="4267200" cy="25908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LEPTOQUARKS</a:t>
            </a:r>
          </a:p>
          <a:p>
            <a:endParaRPr lang="pt-BR" sz="18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The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Simetry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Lepton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-Quark in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Standard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Model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do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not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forbid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existence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a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State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composed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by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both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Quarks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and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Leptons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like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an</a:t>
            </a:r>
            <a:r>
              <a:rPr lang="pt-BR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sz="1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atome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  The Grand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Unified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Theories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predict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existence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pt-BR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lang="pt-BR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Leptoquarks</a:t>
            </a:r>
            <a:r>
              <a:rPr lang="pt-BR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.</a:t>
            </a:r>
            <a:endParaRPr lang="pt-BR" sz="1800" b="1" dirty="0">
              <a:solidFill>
                <a:srgbClr val="3333FF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9750" y="1557338"/>
            <a:ext cx="3823074" cy="38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Higgs Bosons</a:t>
            </a:r>
            <a:endParaRPr lang="en-US" b="1" dirty="0" smtClean="0"/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Dark Matter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Physics of Heavy Ions - Plasma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Matter x Antimatter</a:t>
            </a:r>
            <a:endParaRPr lang="en-US" sz="2000" b="1" dirty="0">
              <a:solidFill>
                <a:srgbClr val="000090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Supersimetry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Extra Dimensions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Jets and Multijets (QCD)</a:t>
            </a:r>
          </a:p>
          <a:p>
            <a:pPr>
              <a:buFont typeface="Wingdings" pitchFamily="-111" charset="2"/>
              <a:buChar char="Ø"/>
            </a:pP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en-US" sz="2400" b="1" dirty="0" err="1">
                <a:solidFill>
                  <a:srgbClr val="0000FF"/>
                </a:solidFill>
                <a:latin typeface="Comic Sans MS"/>
                <a:cs typeface="Comic Sans MS"/>
              </a:rPr>
              <a:t>Leptoquarks</a:t>
            </a: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g g scattering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Centauros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……………………………………</a:t>
            </a:r>
            <a:endParaRPr lang="pt-BR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47</a:t>
            </a:fld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4572000" y="3047999"/>
            <a:ext cx="4114800" cy="1837765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FORWARD PHYSICS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Three main sub-detectors: CASTOR, ZDC, and HPS (FP420)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Double Pomeron, Jets and Multijets, Central Production, Heavy Flavor, Higgs , they are all topics under study on CMS.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9750" y="1557338"/>
            <a:ext cx="3823074" cy="39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Higgs Bosons</a:t>
            </a:r>
            <a:endParaRPr lang="en-US" b="1" dirty="0" smtClean="0"/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Dark Matter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Physics of Heavy Ions - Plasma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Matter x Antimatter</a:t>
            </a:r>
            <a:endParaRPr lang="en-US" sz="2000" b="1" dirty="0">
              <a:solidFill>
                <a:srgbClr val="000090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Supersimetry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Extra Dimensions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Jets and Multijets (QCD)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Leptoquarks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g g scattering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 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Forward Physics</a:t>
            </a:r>
          </a:p>
          <a:p>
            <a:pPr>
              <a:buFont typeface="Wingdings" pitchFamily="-111" charset="2"/>
              <a:buChar char="Ø"/>
            </a:pP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……………………………………</a:t>
            </a:r>
            <a:endParaRPr lang="pt-BR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2038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9701" y="1451233"/>
            <a:ext cx="2336800" cy="19777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7582" y="4252224"/>
            <a:ext cx="4092285" cy="2250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169"/>
            <a:ext cx="8229600" cy="1143000"/>
          </a:xfrm>
        </p:spPr>
        <p:txBody>
          <a:bodyPr>
            <a:normAutofit/>
          </a:bodyPr>
          <a:lstStyle/>
          <a:p>
            <a:r>
              <a:rPr lang="pt-BR" sz="3556" dirty="0" smtClean="0">
                <a:solidFill>
                  <a:srgbClr val="FF0000"/>
                </a:solidFill>
                <a:latin typeface="Comic Sans MS"/>
                <a:cs typeface="Comic Sans MS"/>
              </a:rPr>
              <a:t>For </a:t>
            </a:r>
            <a:r>
              <a:rPr lang="pt-BR" sz="3556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Diffraction</a:t>
            </a:r>
            <a:r>
              <a:rPr lang="pt-BR" sz="3556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pt-BR" sz="3556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Physics</a:t>
            </a:r>
            <a:r>
              <a:rPr lang="pt-BR" sz="3556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  <a:br>
              <a:rPr lang="pt-BR" sz="3556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pt-BR" sz="3111" dirty="0" smtClean="0">
                <a:solidFill>
                  <a:srgbClr val="FF0000"/>
                </a:solidFill>
                <a:latin typeface="Comic Sans MS"/>
                <a:cs typeface="Comic Sans MS"/>
              </a:rPr>
              <a:t>Central </a:t>
            </a:r>
            <a:r>
              <a:rPr lang="pt-BR" sz="311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Production</a:t>
            </a:r>
            <a:r>
              <a:rPr lang="pt-BR" sz="311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pt-BR" sz="311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becomes</a:t>
            </a:r>
            <a:r>
              <a:rPr lang="pt-BR" sz="311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pt-BR" sz="311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very</a:t>
            </a:r>
            <a:r>
              <a:rPr lang="pt-BR" sz="311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pt-BR" sz="311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important</a:t>
            </a:r>
            <a:endParaRPr lang="pt-BR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198667"/>
            <a:ext cx="6096000" cy="5001306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  <a:latin typeface="Comic Sans MS"/>
                <a:cs typeface="Comic Sans MS"/>
              </a:rPr>
              <a:t>In Exclusive </a:t>
            </a:r>
            <a:r>
              <a:rPr lang="pt-B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Dijets</a:t>
            </a:r>
            <a:r>
              <a:rPr lang="pt-BR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lvl="1"/>
            <a:r>
              <a:rPr lang="pt-BR" dirty="0" err="1" smtClean="0">
                <a:latin typeface="Comic Sans MS"/>
                <a:cs typeface="Comic Sans MS"/>
              </a:rPr>
              <a:t>Dijets</a:t>
            </a:r>
            <a:r>
              <a:rPr lang="pt-BR" dirty="0" smtClean="0">
                <a:latin typeface="Comic Sans MS"/>
                <a:cs typeface="Comic Sans MS"/>
              </a:rPr>
              <a:t> + </a:t>
            </a:r>
            <a:r>
              <a:rPr lang="pt-BR" dirty="0" err="1" smtClean="0">
                <a:latin typeface="Comic Sans MS"/>
                <a:cs typeface="Comic Sans MS"/>
              </a:rPr>
              <a:t>Rapidity</a:t>
            </a:r>
            <a:r>
              <a:rPr lang="pt-BR" dirty="0" smtClean="0">
                <a:latin typeface="Comic Sans MS"/>
                <a:cs typeface="Comic Sans MS"/>
              </a:rPr>
              <a:t> Gap </a:t>
            </a:r>
          </a:p>
          <a:p>
            <a:pPr lvl="1"/>
            <a:r>
              <a:rPr lang="pt-BR" dirty="0" smtClean="0">
                <a:latin typeface="Comic Sans MS"/>
                <a:cs typeface="Comic Sans MS"/>
              </a:rPr>
              <a:t>Triggers:</a:t>
            </a:r>
          </a:p>
          <a:p>
            <a:pPr lvl="2"/>
            <a:r>
              <a:rPr lang="pt-BR" dirty="0" err="1" smtClean="0">
                <a:latin typeface="Comic Sans MS"/>
                <a:cs typeface="Comic Sans MS"/>
              </a:rPr>
              <a:t>HLT_ExclusiveDijets</a:t>
            </a:r>
            <a:endParaRPr lang="pt-BR" dirty="0" smtClean="0">
              <a:latin typeface="Comic Sans MS"/>
              <a:cs typeface="Comic Sans MS"/>
            </a:endParaRPr>
          </a:p>
          <a:p>
            <a:pPr lvl="2"/>
            <a:endParaRPr lang="pt-BR" dirty="0" smtClean="0">
              <a:latin typeface="Comic Sans MS"/>
              <a:cs typeface="Comic Sans MS"/>
            </a:endParaRPr>
          </a:p>
          <a:p>
            <a:r>
              <a:rPr lang="pt-BR" dirty="0" smtClean="0">
                <a:solidFill>
                  <a:srgbClr val="0000FF"/>
                </a:solidFill>
                <a:latin typeface="Comic Sans MS"/>
                <a:cs typeface="Comic Sans MS"/>
              </a:rPr>
              <a:t>Profile </a:t>
            </a:r>
            <a:r>
              <a:rPr lang="pt-B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pt-BR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pt-B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</a:t>
            </a:r>
            <a:r>
              <a:rPr lang="pt-BR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pt-B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jets</a:t>
            </a:r>
            <a:endParaRPr lang="pt-BR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/>
            <a:r>
              <a:rPr lang="pt-BR" dirty="0" err="1" smtClean="0">
                <a:latin typeface="Comic Sans MS"/>
                <a:cs typeface="Comic Sans MS"/>
              </a:rPr>
              <a:t>Good</a:t>
            </a:r>
            <a:r>
              <a:rPr lang="pt-BR" dirty="0" smtClean="0">
                <a:latin typeface="Comic Sans MS"/>
                <a:cs typeface="Comic Sans MS"/>
              </a:rPr>
              <a:t> </a:t>
            </a:r>
            <a:r>
              <a:rPr lang="pt-BR" dirty="0" err="1" smtClean="0">
                <a:latin typeface="Comic Sans MS"/>
                <a:cs typeface="Comic Sans MS"/>
              </a:rPr>
              <a:t>cuts</a:t>
            </a:r>
            <a:r>
              <a:rPr lang="pt-BR" dirty="0" smtClean="0">
                <a:latin typeface="Comic Sans MS"/>
                <a:cs typeface="Comic Sans MS"/>
              </a:rPr>
              <a:t> </a:t>
            </a:r>
            <a:r>
              <a:rPr lang="pt-BR" dirty="0" err="1" smtClean="0">
                <a:latin typeface="Comic Sans MS"/>
                <a:cs typeface="Comic Sans MS"/>
              </a:rPr>
              <a:t>on</a:t>
            </a:r>
            <a:r>
              <a:rPr lang="pt-BR" dirty="0" smtClean="0">
                <a:latin typeface="Comic Sans MS"/>
                <a:cs typeface="Comic Sans MS"/>
              </a:rPr>
              <a:t> </a:t>
            </a:r>
            <a:r>
              <a:rPr lang="pt-BR" dirty="0" err="1" smtClean="0">
                <a:latin typeface="Comic Sans MS"/>
                <a:cs typeface="Comic Sans MS"/>
              </a:rPr>
              <a:t>Δη</a:t>
            </a:r>
            <a:r>
              <a:rPr lang="pt-BR" dirty="0" smtClean="0">
                <a:latin typeface="Comic Sans MS"/>
                <a:cs typeface="Comic Sans MS"/>
              </a:rPr>
              <a:t> </a:t>
            </a:r>
            <a:r>
              <a:rPr lang="pt-BR" dirty="0" err="1" smtClean="0">
                <a:latin typeface="Comic Sans MS"/>
                <a:cs typeface="Comic Sans MS"/>
              </a:rPr>
              <a:t>and</a:t>
            </a:r>
            <a:r>
              <a:rPr lang="pt-BR" dirty="0" smtClean="0">
                <a:latin typeface="Comic Sans MS"/>
                <a:cs typeface="Comic Sans MS"/>
              </a:rPr>
              <a:t> </a:t>
            </a:r>
            <a:r>
              <a:rPr lang="pt-BR" dirty="0" err="1" smtClean="0">
                <a:latin typeface="Comic Sans MS"/>
                <a:cs typeface="Comic Sans MS"/>
              </a:rPr>
              <a:t>Δφ</a:t>
            </a:r>
            <a:endParaRPr lang="pt-BR" dirty="0" smtClean="0">
              <a:latin typeface="Comic Sans MS"/>
              <a:cs typeface="Comic Sans MS"/>
            </a:endParaRPr>
          </a:p>
          <a:p>
            <a:pPr lvl="1"/>
            <a:r>
              <a:rPr lang="en-US" dirty="0" smtClean="0">
                <a:latin typeface="Comic Sans MS"/>
                <a:cs typeface="Comic Sans MS"/>
              </a:rPr>
              <a:t>Same for </a:t>
            </a:r>
            <a:r>
              <a:rPr lang="pt-BR" dirty="0" smtClean="0">
                <a:latin typeface="Comic Sans MS"/>
                <a:cs typeface="Comic Sans MS"/>
              </a:rPr>
              <a:t>HF+ , HF- </a:t>
            </a:r>
            <a:r>
              <a:rPr lang="pt-BR" dirty="0" err="1" smtClean="0">
                <a:latin typeface="Comic Sans MS"/>
                <a:cs typeface="Comic Sans MS"/>
              </a:rPr>
              <a:t>region</a:t>
            </a:r>
            <a:endParaRPr lang="pt-BR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pt-BR" dirty="0" smtClean="0">
              <a:latin typeface="Comic Sans MS"/>
              <a:cs typeface="Comic Sans MS"/>
            </a:endParaRPr>
          </a:p>
          <a:p>
            <a:endParaRPr lang="pt-BR" dirty="0">
              <a:latin typeface="Comic Sans MS"/>
              <a:cs typeface="Comic Sans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03/08/2011</a:t>
            </a: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Renafae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8C3FF-E74B-D748-8ED6-5C8A5C5E6C59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832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7AE3-45FD-934D-890A-F5CC1836D031}" type="slidenum">
              <a:rPr lang="pt-BR"/>
              <a:pPr/>
              <a:t>49</a:t>
            </a:fld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4572000" y="2584823"/>
            <a:ext cx="4114800" cy="1524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CENTAURO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Castor was built to observe Centauros and Strange Objects in CMS.</a:t>
            </a:r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9750" y="1557338"/>
            <a:ext cx="3823074" cy="39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Higgs Bosons</a:t>
            </a:r>
            <a:endParaRPr lang="en-US" b="1" dirty="0" smtClean="0"/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Dark Matter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Physics of Heavy Ions - Plasma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Matter x Antimatter</a:t>
            </a:r>
            <a:endParaRPr lang="en-US" sz="2000" b="1" dirty="0">
              <a:solidFill>
                <a:srgbClr val="000090"/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Supersimetry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Extra Dimensions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Jets and Multijets (QCD)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Leptoquarks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g g scattering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 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Centauros</a:t>
            </a:r>
          </a:p>
          <a:p>
            <a:pPr>
              <a:buFont typeface="Wingdings" pitchFamily="-111" charset="2"/>
              <a:buChar char="Ø"/>
            </a:pP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Physics…..</a:t>
            </a:r>
          </a:p>
          <a:p>
            <a:pPr>
              <a:buFont typeface="Wingdings" pitchFamily="-111" charset="2"/>
              <a:buChar char="Ø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…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……………………………………</a:t>
            </a:r>
            <a:endParaRPr lang="pt-BR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95375" y="357188"/>
            <a:ext cx="701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LHC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will </a:t>
            </a:r>
            <a:r>
              <a:rPr lang="en-US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stablish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future of the Particle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Physics  independent of the new discoveries.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312" y="4303059"/>
            <a:ext cx="3009900" cy="185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CDDA8-1E80-BE4E-8AC3-A3863014EACA}" type="slidenum">
              <a:rPr lang="pt-BR"/>
              <a:pPr/>
              <a:t>5</a:t>
            </a:fld>
            <a:endParaRPr lang="pt-BR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148263" y="6156325"/>
            <a:ext cx="381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1,15 x 10</a:t>
            </a:r>
            <a:r>
              <a:rPr lang="en-US" sz="2000" baseline="30000" dirty="0">
                <a:solidFill>
                  <a:srgbClr val="FF0000"/>
                </a:solidFill>
              </a:rPr>
              <a:t>11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Particulas</a:t>
            </a:r>
            <a:r>
              <a:rPr lang="en-US" sz="2000" dirty="0">
                <a:solidFill>
                  <a:srgbClr val="FF0000"/>
                </a:solidFill>
              </a:rPr>
              <a:t>/bunch</a:t>
            </a:r>
            <a:endParaRPr lang="pt-BR" sz="20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9267" y="59764"/>
            <a:ext cx="8625346" cy="6604000"/>
            <a:chOff x="468313" y="0"/>
            <a:chExt cx="8625346" cy="6604000"/>
          </a:xfrm>
        </p:grpSpPr>
        <p:pic>
          <p:nvPicPr>
            <p:cNvPr id="18442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9750" y="2636838"/>
              <a:ext cx="6337300" cy="396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" name="Group 1"/>
            <p:cNvGrpSpPr/>
            <p:nvPr/>
          </p:nvGrpSpPr>
          <p:grpSpPr>
            <a:xfrm>
              <a:off x="468313" y="0"/>
              <a:ext cx="8625346" cy="2539195"/>
              <a:chOff x="468313" y="0"/>
              <a:chExt cx="8625346" cy="2539195"/>
            </a:xfrm>
          </p:grpSpPr>
          <p:sp>
            <p:nvSpPr>
              <p:cNvPr id="18436" name="Text Box 4"/>
              <p:cNvSpPr txBox="1">
                <a:spLocks noChangeArrowheads="1"/>
              </p:cNvSpPr>
              <p:nvPr/>
            </p:nvSpPr>
            <p:spPr bwMode="auto">
              <a:xfrm>
                <a:off x="545726" y="781020"/>
                <a:ext cx="748008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>
                    <a:solidFill>
                      <a:srgbClr val="000099"/>
                    </a:solidFill>
                  </a:rPr>
                  <a:t>     </a:t>
                </a:r>
                <a:r>
                  <a:rPr lang="en-US" sz="2000" b="1" dirty="0" smtClean="0">
                    <a:solidFill>
                      <a:srgbClr val="000099"/>
                    </a:solidFill>
                  </a:rPr>
                  <a:t>The Construction starts in 2000 with the following Characteristics:           </a:t>
                </a:r>
                <a:endParaRPr lang="en-US" sz="2000" b="1" dirty="0">
                  <a:solidFill>
                    <a:srgbClr val="000099"/>
                  </a:solidFill>
                </a:endParaRPr>
              </a:p>
            </p:txBody>
          </p:sp>
          <p:sp>
            <p:nvSpPr>
              <p:cNvPr id="18437" name="Text Box 5"/>
              <p:cNvSpPr txBox="1">
                <a:spLocks noChangeArrowheads="1"/>
              </p:cNvSpPr>
              <p:nvPr/>
            </p:nvSpPr>
            <p:spPr bwMode="auto">
              <a:xfrm>
                <a:off x="534054" y="1146674"/>
                <a:ext cx="855960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27 Km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of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Circunference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, an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100 m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below the earth, is a collider of protons with</a:t>
                </a:r>
                <a:endParaRPr lang="en-US" sz="2000" b="1" dirty="0">
                  <a:solidFill>
                    <a:srgbClr val="FF0000"/>
                  </a:solidFill>
                </a:endParaRPr>
              </a:p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Maximum of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7 </a:t>
                </a:r>
                <a:r>
                  <a:rPr lang="en-US" sz="2000" b="1" dirty="0" err="1" smtClean="0">
                    <a:solidFill>
                      <a:srgbClr val="FF0000"/>
                    </a:solidFill>
                  </a:rPr>
                  <a:t>TeV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/beam.</a:t>
                </a:r>
                <a:endParaRPr lang="pt-BR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443" name="Text Box 11"/>
              <p:cNvSpPr txBox="1">
                <a:spLocks noChangeArrowheads="1"/>
              </p:cNvSpPr>
              <p:nvPr/>
            </p:nvSpPr>
            <p:spPr bwMode="auto">
              <a:xfrm>
                <a:off x="468313" y="1831309"/>
                <a:ext cx="8053387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99"/>
                    </a:solidFill>
                  </a:rPr>
                  <a:t>There are 1800 </a:t>
                </a:r>
                <a:r>
                  <a:rPr lang="en-US" sz="2000" b="1" dirty="0" err="1" smtClean="0">
                    <a:solidFill>
                      <a:srgbClr val="000099"/>
                    </a:solidFill>
                  </a:rPr>
                  <a:t>Superconducters</a:t>
                </a:r>
                <a:r>
                  <a:rPr lang="en-US" sz="2000" b="1" dirty="0" smtClean="0">
                    <a:solidFill>
                      <a:srgbClr val="000099"/>
                    </a:solidFill>
                  </a:rPr>
                  <a:t> magnets 7000 </a:t>
                </a:r>
                <a:r>
                  <a:rPr lang="en-US" sz="2000" b="1" dirty="0">
                    <a:solidFill>
                      <a:srgbClr val="000099"/>
                    </a:solidFill>
                  </a:rPr>
                  <a:t>Km </a:t>
                </a:r>
                <a:r>
                  <a:rPr lang="en-US" sz="2000" b="1" dirty="0" smtClean="0">
                    <a:solidFill>
                      <a:srgbClr val="000099"/>
                    </a:solidFill>
                  </a:rPr>
                  <a:t>of </a:t>
                </a:r>
                <a:r>
                  <a:rPr lang="en-US" sz="2000" b="1" dirty="0" err="1" smtClean="0">
                    <a:solidFill>
                      <a:srgbClr val="000099"/>
                    </a:solidFill>
                  </a:rPr>
                  <a:t>superconduct</a:t>
                </a:r>
                <a:r>
                  <a:rPr lang="en-US" sz="2000" b="1" dirty="0" smtClean="0">
                    <a:solidFill>
                      <a:srgbClr val="000099"/>
                    </a:solidFill>
                  </a:rPr>
                  <a:t> wires,</a:t>
                </a:r>
                <a:endParaRPr lang="en-US" sz="2000" b="1" dirty="0">
                  <a:solidFill>
                    <a:srgbClr val="000099"/>
                  </a:solidFill>
                </a:endParaRPr>
              </a:p>
              <a:p>
                <a:r>
                  <a:rPr lang="en-US" sz="2000" b="1" dirty="0">
                    <a:solidFill>
                      <a:srgbClr val="000099"/>
                    </a:solidFill>
                  </a:rPr>
                  <a:t> </a:t>
                </a:r>
                <a:r>
                  <a:rPr lang="en-US" sz="2000" b="1" dirty="0" smtClean="0">
                    <a:solidFill>
                      <a:srgbClr val="000099"/>
                    </a:solidFill>
                  </a:rPr>
                  <a:t>120 T of Helium (700 thousands of Litters)at 1,9 K  </a:t>
                </a:r>
                <a:endParaRPr lang="en-US" sz="2000" b="1" dirty="0">
                  <a:solidFill>
                    <a:srgbClr val="000099"/>
                  </a:solidFill>
                </a:endParaRPr>
              </a:p>
            </p:txBody>
          </p:sp>
          <p:sp>
            <p:nvSpPr>
              <p:cNvPr id="18445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116013" y="0"/>
                <a:ext cx="7272337" cy="4572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349"/>
                  </a:avLst>
                </a:prstTxWarp>
              </a:bodyPr>
              <a:lstStyle/>
              <a:p>
                <a:pPr algn="ctr"/>
                <a:r>
                  <a:rPr lang="en-US" sz="3600" b="1" i="1" kern="10" dirty="0" smtClean="0">
                    <a:ln w="12700">
                      <a:solidFill>
                        <a:srgbClr val="EAEAEA"/>
                      </a:solidFill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A603AB"/>
                        </a:gs>
                        <a:gs pos="12000">
                          <a:srgbClr val="E81766"/>
                        </a:gs>
                        <a:gs pos="27000">
                          <a:srgbClr val="EE3F17"/>
                        </a:gs>
                        <a:gs pos="48000">
                          <a:srgbClr val="FFFF00"/>
                        </a:gs>
                        <a:gs pos="64999">
                          <a:srgbClr val="1A8D48"/>
                        </a:gs>
                        <a:gs pos="78999">
                          <a:srgbClr val="0819FB"/>
                        </a:gs>
                        <a:gs pos="100000">
                          <a:srgbClr val="A603AB"/>
                        </a:gs>
                      </a:gsLst>
                      <a:lin ang="0" scaled="1"/>
                    </a:gradFill>
                    <a:effectLst>
                      <a:outerShdw blurRad="63500" dist="38099" dir="2700000" sy="50000" kx="2115830" algn="bl" rotWithShape="0">
                        <a:srgbClr val="C0C0C0">
                          <a:alpha val="80000"/>
                        </a:srgbClr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What is the LHC</a:t>
                </a:r>
                <a:r>
                  <a:rPr lang="en-US" sz="3600" b="1" i="1" kern="10" dirty="0">
                    <a:ln w="12700">
                      <a:solidFill>
                        <a:srgbClr val="EAEAEA"/>
                      </a:solidFill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A603AB"/>
                        </a:gs>
                        <a:gs pos="12000">
                          <a:srgbClr val="E81766"/>
                        </a:gs>
                        <a:gs pos="27000">
                          <a:srgbClr val="EE3F17"/>
                        </a:gs>
                        <a:gs pos="48000">
                          <a:srgbClr val="FFFF00"/>
                        </a:gs>
                        <a:gs pos="64999">
                          <a:srgbClr val="1A8D48"/>
                        </a:gs>
                        <a:gs pos="78999">
                          <a:srgbClr val="0819FB"/>
                        </a:gs>
                        <a:gs pos="100000">
                          <a:srgbClr val="A603AB"/>
                        </a:gs>
                      </a:gsLst>
                      <a:lin ang="0" scaled="1"/>
                    </a:gradFill>
                    <a:effectLst>
                      <a:outerShdw blurRad="63500" dist="38099" dir="2700000" sy="50000" kx="2115830" algn="bl" rotWithShape="0">
                        <a:srgbClr val="C0C0C0">
                          <a:alpha val="80000"/>
                        </a:srgbClr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? </a:t>
                </a:r>
              </a:p>
            </p:txBody>
          </p:sp>
          <p:sp>
            <p:nvSpPr>
              <p:cNvPr id="18446" name="Text Box 14"/>
              <p:cNvSpPr txBox="1">
                <a:spLocks noChangeArrowheads="1"/>
              </p:cNvSpPr>
              <p:nvPr/>
            </p:nvSpPr>
            <p:spPr bwMode="auto">
              <a:xfrm>
                <a:off x="1424548" y="432981"/>
                <a:ext cx="63017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  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The LHC is the biggest Particle Accelerator of the World. </a:t>
                </a:r>
                <a:endParaRPr lang="pt-BR" sz="2000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876" y="2344737"/>
            <a:ext cx="3183737" cy="1017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320" y="3422649"/>
            <a:ext cx="2610680" cy="803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765" y="4921623"/>
            <a:ext cx="3144710" cy="1008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876" y="5689002"/>
            <a:ext cx="2855124" cy="896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976B2-C767-DE42-806E-64253B59F6C8}" type="slidenum">
              <a:rPr lang="pt-BR"/>
              <a:pPr/>
              <a:t>6</a:t>
            </a:fld>
            <a:endParaRPr lang="pt-BR"/>
          </a:p>
        </p:txBody>
      </p:sp>
      <p:pic>
        <p:nvPicPr>
          <p:cNvPr id="34834" name="Picture 3"/>
          <p:cNvPicPr>
            <a:picLocks noChangeAspect="1" noChangeArrowheads="1"/>
          </p:cNvPicPr>
          <p:nvPr/>
        </p:nvPicPr>
        <p:blipFill>
          <a:blip r:embed="rId3">
            <a:lum bright="24000" contrast="6000"/>
          </a:blip>
          <a:srcRect/>
          <a:stretch>
            <a:fillRect/>
          </a:stretch>
        </p:blipFill>
        <p:spPr bwMode="auto">
          <a:xfrm>
            <a:off x="0" y="815975"/>
            <a:ext cx="9144000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3"/>
          <p:cNvSpPr txBox="1">
            <a:spLocks noGrp="1"/>
          </p:cNvSpPr>
          <p:nvPr/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6455F00-F6FF-F443-AED0-A9C29B4B94DC}" type="slidenum">
              <a:rPr lang="en-US" sz="1200"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1" charset="0"/>
              </a:rPr>
              <a:pPr algn="r"/>
              <a:t>6</a:t>
            </a:fld>
            <a:endParaRPr lang="en-US" sz="1200">
              <a:effectLst>
                <a:outerShdw blurRad="38100" dist="38100" dir="2700000" algn="tl">
                  <a:srgbClr val="DDDDDD"/>
                </a:outerShdw>
              </a:effectLst>
              <a:latin typeface="Arial" pitchFamily="-111" charset="0"/>
            </a:endParaRPr>
          </a:p>
        </p:txBody>
      </p:sp>
      <p:pic>
        <p:nvPicPr>
          <p:cNvPr id="34835" name="Picture 7" descr="0504028_1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700" y="122704"/>
            <a:ext cx="7099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II </a:t>
            </a:r>
            <a:r>
              <a:rPr lang="en-US" sz="36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36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LHC </a:t>
            </a:r>
            <a:r>
              <a:rPr lang="en-US" sz="36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36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Experiments</a:t>
            </a:r>
          </a:p>
          <a:p>
            <a:pPr algn="ctr"/>
            <a:r>
              <a:rPr lang="x-non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ALICE 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LHCb 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ATLAS 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–</a:t>
            </a:r>
            <a:r>
              <a:rPr lang="x-none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 CMS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54A1-5618-2644-9145-DFFEDE189ED3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2642" y="1568824"/>
            <a:ext cx="83901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activities in High Energy –Experimental- Physics are: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-- The Accelerator ( where we produce the beam and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Initial Conditions to the experiment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-- The detector ( where we take data which will be the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seed of the Physics to be done.</a:t>
            </a:r>
          </a:p>
          <a:p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-- The computing (where we do everything and without 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we could not do all these activities.</a:t>
            </a:r>
          </a:p>
          <a:p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-- The Analysis ( where we do the physics) 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9872" y="5948498"/>
            <a:ext cx="616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Let us now talk a bit about the detectors itself on LHC.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9225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8C64-1B6A-3244-A600-A9044C53EB86}" type="slidenum">
              <a:rPr lang="pt-BR"/>
              <a:pPr/>
              <a:t>8</a:t>
            </a:fld>
            <a:endParaRPr lang="pt-BR"/>
          </a:p>
        </p:txBody>
      </p:sp>
      <p:pic>
        <p:nvPicPr>
          <p:cNvPr id="25498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4263" y="188913"/>
            <a:ext cx="7159625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4985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54986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20" y="0"/>
              <a:ext cx="3774" cy="4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4987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102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988" name="Rectangle 12"/>
            <p:cNvSpPr>
              <a:spLocks noChangeArrowheads="1"/>
            </p:cNvSpPr>
            <p:nvPr/>
          </p:nvSpPr>
          <p:spPr bwMode="auto">
            <a:xfrm>
              <a:off x="4740" y="0"/>
              <a:ext cx="102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498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54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54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EVALSO/RNP 17-18 October 2011</a:t>
            </a:r>
            <a:endParaRPr lang="pt-BR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Alberto Santoro (UERJ)</a:t>
            </a:r>
            <a:endParaRPr lang="pt-BR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5010-2782-F247-92A3-4F49451DE9F6}" type="slidenum">
              <a:rPr lang="pt-BR"/>
              <a:pPr/>
              <a:t>9</a:t>
            </a:fld>
            <a:endParaRPr lang="pt-BR"/>
          </a:p>
        </p:txBody>
      </p:sp>
      <p:pic>
        <p:nvPicPr>
          <p:cNvPr id="2744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716338"/>
            <a:ext cx="4170362" cy="2851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74435" name="Text Box 10"/>
          <p:cNvSpPr txBox="1">
            <a:spLocks noChangeArrowheads="1"/>
          </p:cNvSpPr>
          <p:nvPr/>
        </p:nvSpPr>
        <p:spPr bwMode="auto">
          <a:xfrm>
            <a:off x="4994275" y="6489700"/>
            <a:ext cx="3609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CMS – Compact Muon Solenoid</a:t>
            </a:r>
          </a:p>
        </p:txBody>
      </p:sp>
      <p:sp>
        <p:nvSpPr>
          <p:cNvPr id="274436" name="WordArt 4"/>
          <p:cNvSpPr>
            <a:spLocks noChangeArrowheads="1" noChangeShapeType="1" noTextEdit="1"/>
          </p:cNvSpPr>
          <p:nvPr/>
        </p:nvSpPr>
        <p:spPr bwMode="auto">
          <a:xfrm>
            <a:off x="1116013" y="1"/>
            <a:ext cx="7102475" cy="7769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10"/>
              </a:avLst>
            </a:prstTxWarp>
          </a:bodyPr>
          <a:lstStyle/>
          <a:p>
            <a:pPr algn="ctr"/>
            <a:r>
              <a:rPr lang="en-US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II - The LHC Experiments</a:t>
            </a:r>
          </a:p>
          <a:p>
            <a:pPr algn="ctr"/>
            <a:r>
              <a:rPr lang="en-US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 </a:t>
            </a:r>
            <a:r>
              <a:rPr lang="en-US" sz="20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ALICE – </a:t>
            </a:r>
            <a:r>
              <a:rPr lang="en-US" sz="20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LHCb</a:t>
            </a:r>
            <a:r>
              <a:rPr lang="en-US" sz="20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  <a:ea typeface="Comic Sans MS"/>
                <a:cs typeface="Comic Sans MS"/>
              </a:rPr>
              <a:t> – ATLAS - CMS</a:t>
            </a:r>
            <a:endParaRPr lang="en-US" sz="36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63500" dist="38099" dir="2700000" sy="50000" kx="2115830" algn="bl" rotWithShape="0">
                  <a:srgbClr val="C0C0C0">
                    <a:alpha val="80000"/>
                  </a:srgbClr>
                </a:outerShdw>
              </a:effectLst>
              <a:latin typeface="Comic Sans MS"/>
              <a:ea typeface="Comic Sans MS"/>
              <a:cs typeface="Comic Sans MS"/>
            </a:endParaRPr>
          </a:p>
        </p:txBody>
      </p:sp>
      <p:grpSp>
        <p:nvGrpSpPr>
          <p:cNvPr id="274437" name="Group 5"/>
          <p:cNvGrpSpPr>
            <a:grpSpLocks/>
          </p:cNvGrpSpPr>
          <p:nvPr/>
        </p:nvGrpSpPr>
        <p:grpSpPr bwMode="auto">
          <a:xfrm>
            <a:off x="0" y="3716338"/>
            <a:ext cx="4356100" cy="2820987"/>
            <a:chOff x="0" y="1071"/>
            <a:chExt cx="2608" cy="1597"/>
          </a:xfrm>
        </p:grpSpPr>
        <p:pic>
          <p:nvPicPr>
            <p:cNvPr id="27443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071"/>
              <a:ext cx="2583" cy="1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74439" name="Text Box 9"/>
            <p:cNvSpPr txBox="1">
              <a:spLocks noChangeArrowheads="1"/>
            </p:cNvSpPr>
            <p:nvPr/>
          </p:nvSpPr>
          <p:spPr bwMode="auto">
            <a:xfrm>
              <a:off x="249" y="2478"/>
              <a:ext cx="2359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Times New Roman" pitchFamily="-111" charset="0"/>
                  <a:ea typeface="ＭＳ Ｐゴシック" pitchFamily="-111" charset="-128"/>
                  <a:cs typeface="ＭＳ Ｐゴシック" pitchFamily="-111" charset="-128"/>
                </a:rPr>
                <a:t>ATLAS – A Toroidal LHC Apparatus</a:t>
              </a:r>
            </a:p>
          </p:txBody>
        </p:sp>
      </p:grpSp>
      <p:sp>
        <p:nvSpPr>
          <p:cNvPr id="274440" name="Text Box 8"/>
          <p:cNvSpPr txBox="1">
            <a:spLocks noChangeArrowheads="1"/>
          </p:cNvSpPr>
          <p:nvPr/>
        </p:nvSpPr>
        <p:spPr bwMode="auto">
          <a:xfrm>
            <a:off x="323850" y="1052513"/>
            <a:ext cx="5988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ATLAS and </a:t>
            </a:r>
            <a:r>
              <a:rPr lang="en-US" sz="2000" b="1" dirty="0">
                <a:solidFill>
                  <a:srgbClr val="FF0000"/>
                </a:solidFill>
              </a:rPr>
              <a:t>CMS </a:t>
            </a:r>
            <a:r>
              <a:rPr lang="en-US" sz="2000" b="1" dirty="0" smtClean="0">
                <a:solidFill>
                  <a:srgbClr val="FF0000"/>
                </a:solidFill>
              </a:rPr>
              <a:t>are two detectors of General Purpose. 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274441" name="Rectangle 9"/>
          <p:cNvSpPr>
            <a:spLocks noChangeArrowheads="1"/>
          </p:cNvSpPr>
          <p:nvPr/>
        </p:nvSpPr>
        <p:spPr bwMode="auto">
          <a:xfrm>
            <a:off x="0" y="2786132"/>
            <a:ext cx="33601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buFont typeface="Wingdings" pitchFamily="-111" charset="2"/>
              <a:buNone/>
            </a:pPr>
            <a:r>
              <a:rPr lang="pt-BR" sz="2000" b="1" dirty="0" smtClean="0">
                <a:solidFill>
                  <a:srgbClr val="000099"/>
                </a:solidFill>
              </a:rPr>
              <a:t>45 </a:t>
            </a:r>
            <a:r>
              <a:rPr lang="pt-BR" sz="2000" b="1" dirty="0" err="1" smtClean="0">
                <a:solidFill>
                  <a:srgbClr val="000099"/>
                </a:solidFill>
              </a:rPr>
              <a:t>meters</a:t>
            </a:r>
            <a:r>
              <a:rPr lang="pt-BR" sz="2000" b="1" dirty="0" smtClean="0">
                <a:solidFill>
                  <a:srgbClr val="000099"/>
                </a:solidFill>
              </a:rPr>
              <a:t> </a:t>
            </a:r>
            <a:r>
              <a:rPr lang="pt-BR" sz="2000" b="1" dirty="0" err="1" smtClean="0">
                <a:solidFill>
                  <a:srgbClr val="000099"/>
                </a:solidFill>
              </a:rPr>
              <a:t>long</a:t>
            </a:r>
            <a:r>
              <a:rPr lang="pt-BR" sz="2000" b="1" dirty="0" smtClean="0">
                <a:solidFill>
                  <a:srgbClr val="000099"/>
                </a:solidFill>
              </a:rPr>
              <a:t> </a:t>
            </a:r>
            <a:r>
              <a:rPr lang="pt-BR" sz="2000" b="1" dirty="0" err="1" smtClean="0">
                <a:solidFill>
                  <a:srgbClr val="000099"/>
                </a:solidFill>
              </a:rPr>
              <a:t>and</a:t>
            </a:r>
            <a:r>
              <a:rPr lang="pt-BR" sz="2000" b="1" dirty="0" smtClean="0">
                <a:solidFill>
                  <a:srgbClr val="000099"/>
                </a:solidFill>
              </a:rPr>
              <a:t> 25 </a:t>
            </a:r>
            <a:r>
              <a:rPr lang="pt-BR" sz="2000" b="1" dirty="0" err="1" smtClean="0">
                <a:solidFill>
                  <a:srgbClr val="000099"/>
                </a:solidFill>
              </a:rPr>
              <a:t>meters</a:t>
            </a:r>
            <a:r>
              <a:rPr lang="pt-BR" sz="2000" b="1" dirty="0" smtClean="0">
                <a:solidFill>
                  <a:srgbClr val="000099"/>
                </a:solidFill>
              </a:rPr>
              <a:t> </a:t>
            </a:r>
            <a:endParaRPr lang="pt-BR" sz="2000" b="1" dirty="0">
              <a:solidFill>
                <a:srgbClr val="000099"/>
              </a:solidFill>
            </a:endParaRPr>
          </a:p>
          <a:p>
            <a:pPr>
              <a:buFont typeface="Wingdings" pitchFamily="-111" charset="2"/>
              <a:buNone/>
            </a:pPr>
            <a:r>
              <a:rPr lang="en-US" sz="2000" b="1" dirty="0" smtClean="0">
                <a:solidFill>
                  <a:srgbClr val="000099"/>
                </a:solidFill>
              </a:rPr>
              <a:t>of height and weighs </a:t>
            </a:r>
            <a:r>
              <a:rPr lang="pt-BR" sz="2000" b="1" dirty="0" smtClean="0">
                <a:solidFill>
                  <a:srgbClr val="000099"/>
                </a:solidFill>
              </a:rPr>
              <a:t>7.000 </a:t>
            </a:r>
            <a:r>
              <a:rPr lang="pt-BR" sz="2000" b="1" dirty="0">
                <a:solidFill>
                  <a:srgbClr val="000099"/>
                </a:solidFill>
              </a:rPr>
              <a:t>T.</a:t>
            </a:r>
          </a:p>
        </p:txBody>
      </p:sp>
      <p:sp>
        <p:nvSpPr>
          <p:cNvPr id="274442" name="Rectangle 10"/>
          <p:cNvSpPr>
            <a:spLocks noChangeArrowheads="1"/>
          </p:cNvSpPr>
          <p:nvPr/>
        </p:nvSpPr>
        <p:spPr bwMode="auto">
          <a:xfrm>
            <a:off x="0" y="1700213"/>
            <a:ext cx="29172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From Brazil 4 Institutions: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UFRJ – USP – UFSJ - UFJF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274443" name="Rectangle 11"/>
          <p:cNvSpPr>
            <a:spLocks noChangeArrowheads="1"/>
          </p:cNvSpPr>
          <p:nvPr/>
        </p:nvSpPr>
        <p:spPr bwMode="auto">
          <a:xfrm>
            <a:off x="5159375" y="1700213"/>
            <a:ext cx="30807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</a:rPr>
              <a:t> Institutions: </a:t>
            </a:r>
            <a:r>
              <a:rPr lang="en-US" sz="2000" b="1" dirty="0">
                <a:solidFill>
                  <a:srgbClr val="FF0000"/>
                </a:solidFill>
              </a:rPr>
              <a:t>CBPF, CEFET,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UABC,UERJ, UFRGS,UNESP,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UNICAMP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274444" name="Rectangle 12"/>
          <p:cNvSpPr>
            <a:spLocks noChangeArrowheads="1"/>
          </p:cNvSpPr>
          <p:nvPr/>
        </p:nvSpPr>
        <p:spPr bwMode="auto">
          <a:xfrm>
            <a:off x="5003800" y="2781300"/>
            <a:ext cx="34562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996600"/>
                </a:solidFill>
              </a:rPr>
              <a:t>21 [m] </a:t>
            </a:r>
            <a:r>
              <a:rPr lang="en-US" sz="2000" b="1" dirty="0" smtClean="0">
                <a:solidFill>
                  <a:srgbClr val="996600"/>
                </a:solidFill>
              </a:rPr>
              <a:t>long </a:t>
            </a:r>
            <a:r>
              <a:rPr lang="en-US" sz="2000" b="1" dirty="0" smtClean="0">
                <a:solidFill>
                  <a:srgbClr val="FF3300"/>
                </a:solidFill>
              </a:rPr>
              <a:t>15 </a:t>
            </a:r>
            <a:r>
              <a:rPr lang="en-US" sz="2000" b="1" dirty="0">
                <a:solidFill>
                  <a:srgbClr val="FF3300"/>
                </a:solidFill>
              </a:rPr>
              <a:t>[m] </a:t>
            </a:r>
            <a:r>
              <a:rPr lang="en-US" sz="2000" b="1" dirty="0" smtClean="0">
                <a:solidFill>
                  <a:srgbClr val="FF3300"/>
                </a:solidFill>
              </a:rPr>
              <a:t>of diameter</a:t>
            </a:r>
            <a:endParaRPr lang="en-US" sz="2000" b="1" dirty="0">
              <a:solidFill>
                <a:srgbClr val="FF3300"/>
              </a:solidFill>
            </a:endParaRPr>
          </a:p>
          <a:p>
            <a:r>
              <a:rPr lang="en-US" sz="2000" b="1" dirty="0" smtClean="0">
                <a:solidFill>
                  <a:schemeClr val="accent2"/>
                </a:solidFill>
              </a:rPr>
              <a:t>15 </a:t>
            </a:r>
            <a:r>
              <a:rPr lang="en-US" sz="2000" b="1" dirty="0">
                <a:solidFill>
                  <a:schemeClr val="accent2"/>
                </a:solidFill>
              </a:rPr>
              <a:t>[m] </a:t>
            </a:r>
            <a:r>
              <a:rPr lang="en-US" sz="2000" b="1" dirty="0" smtClean="0">
                <a:solidFill>
                  <a:schemeClr val="accent2"/>
                </a:solidFill>
              </a:rPr>
              <a:t>of height and weighs</a:t>
            </a:r>
            <a:endParaRPr lang="en-US" sz="2000" b="1" dirty="0">
              <a:solidFill>
                <a:srgbClr val="996600"/>
              </a:solidFill>
            </a:endParaRPr>
          </a:p>
          <a:p>
            <a:r>
              <a:rPr lang="en-US" sz="2000" b="1" dirty="0" smtClean="0">
                <a:solidFill>
                  <a:srgbClr val="996600"/>
                </a:solidFill>
              </a:rPr>
              <a:t>12.000 </a:t>
            </a:r>
            <a:r>
              <a:rPr lang="en-US" sz="2000" b="1" dirty="0">
                <a:solidFill>
                  <a:srgbClr val="996600"/>
                </a:solidFill>
              </a:rPr>
              <a:t>T.</a:t>
            </a:r>
            <a:r>
              <a:rPr lang="en-US" sz="2000" dirty="0"/>
              <a:t> 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3062</Words>
  <Application>Microsoft Macintosh PowerPoint</Application>
  <PresentationFormat>On-screen Show (4:3)</PresentationFormat>
  <Paragraphs>621</Paragraphs>
  <Slides>49</Slides>
  <Notes>9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CASTOR</vt:lpstr>
      <vt:lpstr>PowerPoint Presentation</vt:lpstr>
      <vt:lpstr>PowerPoint Presentation</vt:lpstr>
      <vt:lpstr>PowerPoint Presentation</vt:lpstr>
      <vt:lpstr>Processing Infraestruture at UERJ: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LHC Status</vt:lpstr>
      <vt:lpstr>CMS Brasil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</vt:lpstr>
      <vt:lpstr>Dark Matter</vt:lpstr>
      <vt:lpstr>Heavy Ions</vt:lpstr>
      <vt:lpstr>Matter x Antimatter</vt:lpstr>
      <vt:lpstr>Supersymmetry</vt:lpstr>
      <vt:lpstr>Extra Dimensions</vt:lpstr>
      <vt:lpstr>Jets and Multijets</vt:lpstr>
      <vt:lpstr>Análises em Física Difrativa: Produção Exclusiva Central de χC0, dijatos e γγ  </vt:lpstr>
      <vt:lpstr>PowerPoint Presentation</vt:lpstr>
      <vt:lpstr>PowerPoint Presentation</vt:lpstr>
      <vt:lpstr>For Diffraction Physics: Central Production becomes very important</vt:lpstr>
      <vt:lpstr>PowerPoint Presentation</vt:lpstr>
    </vt:vector>
  </TitlesOfParts>
  <Company>UERJ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Santoro</dc:creator>
  <cp:lastModifiedBy>Alberto Santoro</cp:lastModifiedBy>
  <cp:revision>125</cp:revision>
  <cp:lastPrinted>2011-10-04T06:33:42Z</cp:lastPrinted>
  <dcterms:created xsi:type="dcterms:W3CDTF">2011-09-30T09:34:54Z</dcterms:created>
  <dcterms:modified xsi:type="dcterms:W3CDTF">2011-10-18T01:32:02Z</dcterms:modified>
</cp:coreProperties>
</file>