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4"/>
  </p:notesMasterIdLst>
  <p:sldIdLst>
    <p:sldId id="307" r:id="rId2"/>
    <p:sldId id="398" r:id="rId3"/>
    <p:sldId id="399" r:id="rId4"/>
    <p:sldId id="406" r:id="rId5"/>
    <p:sldId id="407" r:id="rId6"/>
    <p:sldId id="408" r:id="rId7"/>
    <p:sldId id="421" r:id="rId8"/>
    <p:sldId id="415" r:id="rId9"/>
    <p:sldId id="416" r:id="rId10"/>
    <p:sldId id="417" r:id="rId11"/>
    <p:sldId id="418" r:id="rId12"/>
    <p:sldId id="419" r:id="rId13"/>
    <p:sldId id="423" r:id="rId14"/>
    <p:sldId id="424" r:id="rId15"/>
    <p:sldId id="434" r:id="rId16"/>
    <p:sldId id="422" r:id="rId17"/>
    <p:sldId id="414" r:id="rId18"/>
    <p:sldId id="402" r:id="rId19"/>
    <p:sldId id="410" r:id="rId20"/>
    <p:sldId id="403" r:id="rId21"/>
    <p:sldId id="404" r:id="rId22"/>
    <p:sldId id="405" r:id="rId23"/>
    <p:sldId id="437" r:id="rId24"/>
    <p:sldId id="413" r:id="rId25"/>
    <p:sldId id="435" r:id="rId26"/>
    <p:sldId id="381" r:id="rId27"/>
    <p:sldId id="382" r:id="rId28"/>
    <p:sldId id="383" r:id="rId29"/>
    <p:sldId id="436" r:id="rId30"/>
    <p:sldId id="384" r:id="rId31"/>
    <p:sldId id="392" r:id="rId32"/>
    <p:sldId id="378" r:id="rId33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81B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45" autoAdjust="0"/>
    <p:restoredTop sz="86375" autoAdjust="0"/>
  </p:normalViewPr>
  <p:slideViewPr>
    <p:cSldViewPr>
      <p:cViewPr varScale="1">
        <p:scale>
          <a:sx n="68" d="100"/>
          <a:sy n="68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2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4FFD01A-6D49-4C95-B78B-3FF3649A60AC}" type="datetimeFigureOut">
              <a:rPr lang="pt-BR"/>
              <a:pPr>
                <a:defRPr/>
              </a:pPr>
              <a:t>02/07/2012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F4B34C9-5642-4F05-AE5E-2AD9E8F361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6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mjlopez\Mis documentos\CLARA\ALICE2\imagen_ALICE2\PPT_ALICE2\fondo_tapa_PPT_ALI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9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9"/>
          <p:cNvSpPr>
            <a:spLocks noChangeArrowheads="1"/>
          </p:cNvSpPr>
          <p:nvPr/>
        </p:nvSpPr>
        <p:spPr bwMode="auto">
          <a:xfrm>
            <a:off x="381000" y="5867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CLARATEC – Lima - Perú</a:t>
            </a:r>
            <a:endParaRPr lang="es-E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ES" sz="1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July</a:t>
            </a:r>
            <a:r>
              <a:rPr lang="es-ES" sz="1200" baseline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2, 2012</a:t>
            </a:r>
            <a:endParaRPr lang="es-E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60375"/>
          </a:xfrm>
        </p:spPr>
        <p:txBody>
          <a:bodyPr/>
          <a:lstStyle>
            <a:lvl1pPr>
              <a:defRPr lang="es-ES_tradnl" sz="28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ヒラギノ角ゴ Pro W3" pitchFamily="-65" charset="-128"/>
                <a:cs typeface="Tahoma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471494"/>
          </a:xfrm>
        </p:spPr>
        <p:txBody>
          <a:bodyPr/>
          <a:lstStyle>
            <a:lvl1pPr marL="0" indent="0" algn="ctr" defTabSz="457200" rtl="0" fontAlgn="base">
              <a:spcBef>
                <a:spcPct val="0"/>
              </a:spcBef>
              <a:spcAft>
                <a:spcPct val="0"/>
              </a:spcAft>
              <a:buNone/>
              <a:defRPr lang="es-ES_tradnl" sz="1800" kern="1200" dirty="0">
                <a:solidFill>
                  <a:srgbClr val="000066"/>
                </a:solidFill>
                <a:latin typeface="Tahoma" pitchFamily="34" charset="0"/>
                <a:ea typeface="ヒラギノ角ゴ Pro W3" pitchFamily="-65" charset="-128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390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C:\Documents and Settings\mjlopez\Mis documentos\CLARA\ALICE2\imagen_ALICE2\PPT_ALICE2\interior_PPT_ALI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94" y="-24"/>
            <a:ext cx="7843806" cy="1143000"/>
          </a:xfrm>
        </p:spPr>
        <p:txBody>
          <a:bodyPr/>
          <a:lstStyle>
            <a:lvl1pPr algn="r">
              <a:defRPr lang="es-ES_tradnl" sz="32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ヒラギノ角ゴ Pro W3" pitchFamily="-65" charset="-128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s-ES_tradnl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21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8" descr="C:\Documents and Settings\mjlopez\Mis documentos\CLARA\ALICE2\imagen_ALICE2\PPT_ALICE2\interior_PPT_ALIC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8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lang="es-ES_tradnl" sz="3200" kern="1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ヒラギノ角ゴ Pro W3" pitchFamily="-65" charset="-128"/>
          <a:cs typeface="ヒラギノ角ゴ Pro W3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ヒラギノ角ゴ Pro W3" pitchFamily="-65" charset="-128"/>
          <a:cs typeface="ヒラギノ角ゴ Pro W3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ヒラギノ角ゴ Pro W3" pitchFamily="-65" charset="-128"/>
          <a:cs typeface="ヒラギノ角ゴ Pro W3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ヒラギノ角ゴ Pro W3" pitchFamily="-65" charset="-128"/>
          <a:cs typeface="ヒラギノ角ゴ Pro W3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ヒラギノ角ゴ Pro W3" pitchFamily="-65" charset="-128"/>
          <a:cs typeface="ヒラギノ角ゴ Pro W3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unidades.redclara.net/wiki/gtmediciones/index.php/Available_Machine_Configuration_for_Experimental_Deploymen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sela-grid.e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ongisela.cecalc.ula.v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lara.net/wiki/gtmediciones" TargetMode="External"/><Relationship Id="rId2" Type="http://schemas.openxmlformats.org/officeDocument/2006/relationships/hyperlink" Target="http://www.redclara.net/index.php?option=com_community&amp;view=groups&amp;task=viewgroup&amp;groupid=100&amp;Itemid=543&amp;lang=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Documento_do_Microsoft_Word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noProof="0" smtClean="0">
                <a:solidFill>
                  <a:srgbClr val="FFFF00"/>
                </a:solidFill>
              </a:rPr>
              <a:t>Measurements WG</a:t>
            </a:r>
            <a:br>
              <a:rPr lang="en-US" b="1" noProof="0" smtClean="0">
                <a:solidFill>
                  <a:srgbClr val="FFFF00"/>
                </a:solidFill>
              </a:rPr>
            </a:br>
            <a:r>
              <a:rPr lang="en-US" b="1" i="1" noProof="0" smtClean="0">
                <a:solidFill>
                  <a:srgbClr val="FFFF00"/>
                </a:solidFill>
              </a:rPr>
              <a:t>(GT-Mediciones)</a:t>
            </a:r>
            <a:r>
              <a:rPr lang="en-US" b="1" noProof="0" smtClean="0">
                <a:solidFill>
                  <a:srgbClr val="FFFF00"/>
                </a:solidFill>
              </a:rPr>
              <a:t/>
            </a:r>
            <a:br>
              <a:rPr lang="en-US" b="1" noProof="0" smtClean="0">
                <a:solidFill>
                  <a:srgbClr val="FFFF00"/>
                </a:solidFill>
              </a:rPr>
            </a:br>
            <a:endParaRPr lang="en-US" b="1" noProof="0">
              <a:solidFill>
                <a:srgbClr val="FFFF00"/>
              </a:solidFill>
            </a:endParaRPr>
          </a:p>
        </p:txBody>
      </p:sp>
      <p:sp>
        <p:nvSpPr>
          <p:cNvPr id="4099" name="Subtítulo 2"/>
          <p:cNvSpPr>
            <a:spLocks noGrp="1"/>
          </p:cNvSpPr>
          <p:nvPr>
            <p:ph type="subTitle"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2000" b="1" noProof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a typeface="ヒラギノ角ゴ Pro W3" charset="-128"/>
              </a:rPr>
              <a:t>Prof. José Augusto Suruagy Monteiro</a:t>
            </a:r>
          </a:p>
          <a:p>
            <a:pPr>
              <a:defRPr/>
            </a:pPr>
            <a:r>
              <a:rPr lang="en-US" b="1" noProof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a typeface="ヒラギノ角ゴ Pro W3" charset="-128"/>
              </a:rPr>
              <a:t>Universidade Federal de Pernambuco</a:t>
            </a:r>
          </a:p>
          <a:p>
            <a:pPr>
              <a:defRPr/>
            </a:pPr>
            <a:r>
              <a:rPr lang="en-US" b="1" noProof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a typeface="ヒラギノ角ゴ Pro W3" charset="-128"/>
              </a:rPr>
              <a:t>suruagy@cin.ufpe.br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69160"/>
            <a:ext cx="2016224" cy="73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perfSONAR-MDM Status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noProof="0" dirty="0" smtClean="0">
                <a:ea typeface="ヒラギノ角ゴ Pro W3"/>
              </a:rPr>
              <a:t>Version 3.3 is the latest stable release</a:t>
            </a:r>
          </a:p>
          <a:p>
            <a:r>
              <a:rPr lang="en-US" sz="2800" noProof="0" dirty="0" smtClean="0">
                <a:ea typeface="ヒラギノ角ゴ Pro W3"/>
              </a:rPr>
              <a:t>New Version:</a:t>
            </a:r>
          </a:p>
          <a:p>
            <a:pPr lvl="1"/>
            <a:r>
              <a:rPr lang="en-US" sz="2400" noProof="0" dirty="0" smtClean="0">
                <a:ea typeface="ヒラギノ角ゴ Pro W3"/>
              </a:rPr>
              <a:t>Includes a new HADES MP and MA.</a:t>
            </a:r>
          </a:p>
          <a:p>
            <a:pPr lvl="2"/>
            <a:r>
              <a:rPr lang="en-US" sz="2000" noProof="0" dirty="0" smtClean="0">
                <a:ea typeface="ヒラギノ角ゴ Pro W3"/>
              </a:rPr>
              <a:t>RPM Distribution ready</a:t>
            </a:r>
          </a:p>
          <a:p>
            <a:pPr lvl="2"/>
            <a:r>
              <a:rPr lang="en-US" sz="2000" noProof="0" dirty="0" err="1" smtClean="0">
                <a:ea typeface="ヒラギノ角ゴ Pro W3"/>
              </a:rPr>
              <a:t>Debian</a:t>
            </a:r>
            <a:r>
              <a:rPr lang="en-US" sz="2000" noProof="0" dirty="0" smtClean="0">
                <a:ea typeface="ヒラギノ角ゴ Pro W3"/>
              </a:rPr>
              <a:t> Distribution in preparation</a:t>
            </a:r>
          </a:p>
          <a:p>
            <a:pPr lvl="1"/>
            <a:r>
              <a:rPr lang="en-US" sz="2400" noProof="0" dirty="0" smtClean="0">
                <a:ea typeface="ヒラギノ角ゴ Pro W3"/>
              </a:rPr>
              <a:t>Currently the HADES MP in Madrid already supports OWAMP (answers to on-demand tests)</a:t>
            </a:r>
          </a:p>
          <a:p>
            <a:pPr lvl="1"/>
            <a:r>
              <a:rPr lang="en-US" sz="2400" noProof="0" dirty="0" smtClean="0">
                <a:ea typeface="ヒラギノ角ゴ Pro W3"/>
              </a:rPr>
              <a:t>They are working on an OWAMP MP which should be available soon</a:t>
            </a:r>
          </a:p>
        </p:txBody>
      </p:sp>
    </p:spTree>
    <p:extLst>
      <p:ext uri="{BB962C8B-B14F-4D97-AF65-F5344CB8AC3E}">
        <p14:creationId xmlns:p14="http://schemas.microsoft.com/office/powerpoint/2010/main" val="4171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perfSONAR MDM Independent Deployment in RedCLARA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>
                <a:ea typeface="ヒラギノ角ゴ Pro W3"/>
              </a:rPr>
              <a:t>Suggested set of services:</a:t>
            </a:r>
          </a:p>
          <a:p>
            <a:pPr lvl="1"/>
            <a:r>
              <a:rPr lang="en-US" noProof="0" smtClean="0">
                <a:ea typeface="ヒラギノ角ゴ Pro W3"/>
              </a:rPr>
              <a:t>HADES MP </a:t>
            </a:r>
            <a:r>
              <a:rPr lang="en-US" noProof="0" smtClean="0">
                <a:solidFill>
                  <a:srgbClr val="FF0000"/>
                </a:solidFill>
                <a:ea typeface="ヒラギノ角ゴ Pro W3"/>
              </a:rPr>
              <a:t>(90 packets every minute)</a:t>
            </a:r>
            <a:endParaRPr lang="en-US" noProof="0" smtClean="0">
              <a:ea typeface="ヒラギノ角ゴ Pro W3"/>
            </a:endParaRPr>
          </a:p>
          <a:p>
            <a:pPr lvl="1"/>
            <a:r>
              <a:rPr lang="en-US" noProof="0" smtClean="0">
                <a:ea typeface="ヒラギノ角ゴ Pro W3"/>
              </a:rPr>
              <a:t>BWCTL MP </a:t>
            </a:r>
            <a:r>
              <a:rPr lang="en-US" noProof="0" smtClean="0">
                <a:solidFill>
                  <a:srgbClr val="FF0000"/>
                </a:solidFill>
                <a:ea typeface="ヒラギノ角ゴ Pro W3"/>
              </a:rPr>
              <a:t>(tests every 6 hours)</a:t>
            </a:r>
            <a:endParaRPr lang="en-US" noProof="0" smtClean="0">
              <a:ea typeface="ヒラギノ角ゴ Pro W3"/>
            </a:endParaRPr>
          </a:p>
          <a:p>
            <a:pPr lvl="1"/>
            <a:r>
              <a:rPr lang="en-US" noProof="0" smtClean="0">
                <a:ea typeface="ヒラギノ角ゴ Pro W3"/>
              </a:rPr>
              <a:t>SQL MA </a:t>
            </a:r>
            <a:r>
              <a:rPr lang="en-US" noProof="0" smtClean="0">
                <a:solidFill>
                  <a:srgbClr val="FF0000"/>
                </a:solidFill>
                <a:ea typeface="ヒラギノ角ゴ Pro W3"/>
              </a:rPr>
              <a:t>(data stored for 12 months)</a:t>
            </a:r>
            <a:endParaRPr lang="en-US" noProof="0" smtClean="0">
              <a:ea typeface="ヒラギノ角ゴ Pro W3"/>
            </a:endParaRPr>
          </a:p>
          <a:p>
            <a:pPr lvl="1"/>
            <a:r>
              <a:rPr lang="en-US" noProof="0" smtClean="0">
                <a:ea typeface="ヒラギノ角ゴ Pro W3"/>
              </a:rPr>
              <a:t>These services could be configured in a static fashion without the need for a LS</a:t>
            </a:r>
          </a:p>
          <a:p>
            <a:pPr lvl="1"/>
            <a:r>
              <a:rPr lang="en-US" noProof="0" smtClean="0">
                <a:solidFill>
                  <a:srgbClr val="FF0000"/>
                </a:solidFill>
                <a:ea typeface="ヒラギノ角ゴ Pro W3"/>
              </a:rPr>
              <a:t>It would be nicer if the services would be visible from other parties via a LS</a:t>
            </a:r>
          </a:p>
        </p:txBody>
      </p:sp>
    </p:spTree>
    <p:extLst>
      <p:ext uri="{BB962C8B-B14F-4D97-AF65-F5344CB8AC3E}">
        <p14:creationId xmlns:p14="http://schemas.microsoft.com/office/powerpoint/2010/main" val="12693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Next Steps (perfSONAR MDM)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 smtClean="0">
                <a:ea typeface="ヒラギノ角ゴ Pro W3"/>
              </a:rPr>
              <a:t>Confirmation of sites and machine configurations for the experimental deployment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VC 23/05/12: </a:t>
            </a:r>
            <a:r>
              <a:rPr lang="en-US" sz="2000" dirty="0" smtClean="0"/>
              <a:t>CEDIA</a:t>
            </a:r>
            <a:r>
              <a:rPr lang="en-US" sz="2000" dirty="0"/>
              <a:t>, RAAP, RAU, RNP e </a:t>
            </a:r>
            <a:r>
              <a:rPr lang="en-US" sz="2000" dirty="0" err="1"/>
              <a:t>RedCLARA</a:t>
            </a:r>
            <a:r>
              <a:rPr lang="en-US" sz="2000" dirty="0"/>
              <a:t> (others are welcomed to join)</a:t>
            </a:r>
            <a:endParaRPr lang="en-US" sz="2000" noProof="0" dirty="0" smtClean="0">
              <a:ea typeface="ヒラギノ角ゴ Pro W3"/>
            </a:endParaRPr>
          </a:p>
          <a:p>
            <a:r>
              <a:rPr lang="en-US" sz="2400" noProof="0" dirty="0" smtClean="0">
                <a:ea typeface="ヒラギノ角ゴ Pro W3"/>
              </a:rPr>
              <a:t>Decide where the SQL MA and possibly LS will be deployed </a:t>
            </a:r>
            <a:r>
              <a:rPr lang="en-US" sz="2400" noProof="0" dirty="0" smtClean="0">
                <a:solidFill>
                  <a:srgbClr val="FF0000"/>
                </a:solidFill>
                <a:ea typeface="ヒラギノ角ゴ Pro W3"/>
              </a:rPr>
              <a:t>– Pending </a:t>
            </a:r>
            <a:endParaRPr lang="en-US" sz="2400" dirty="0">
              <a:solidFill>
                <a:srgbClr val="FF0000"/>
              </a:solidFill>
              <a:ea typeface="ヒラギノ角ゴ Pro W3"/>
            </a:endParaRPr>
          </a:p>
          <a:p>
            <a:r>
              <a:rPr lang="en-US" sz="2400" noProof="0" dirty="0" err="1" smtClean="0">
                <a:ea typeface="ヒラギノ角ゴ Pro W3"/>
              </a:rPr>
              <a:t>Webconf</a:t>
            </a:r>
            <a:r>
              <a:rPr lang="en-US" sz="2400" noProof="0" dirty="0" smtClean="0">
                <a:ea typeface="ヒラギノ角ゴ Pro W3"/>
              </a:rPr>
              <a:t> with </a:t>
            </a:r>
            <a:r>
              <a:rPr lang="en-US" sz="2400" noProof="0" dirty="0" err="1" smtClean="0">
                <a:ea typeface="ヒラギノ角ゴ Pro W3"/>
              </a:rPr>
              <a:t>Géant</a:t>
            </a:r>
            <a:r>
              <a:rPr lang="en-US" sz="2400" noProof="0" dirty="0" smtClean="0">
                <a:ea typeface="ヒラギノ角ゴ Pro W3"/>
              </a:rPr>
              <a:t> team for instructions on how to deploy and configure the services: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ヒラギノ角ゴ Pro W3"/>
              </a:rPr>
              <a:t>Held on 05/06/12</a:t>
            </a:r>
            <a:endParaRPr lang="en-US" sz="2000" noProof="0" dirty="0" smtClean="0">
              <a:solidFill>
                <a:srgbClr val="FF0000"/>
              </a:solidFill>
              <a:ea typeface="ヒラギノ角ゴ Pro W3"/>
            </a:endParaRPr>
          </a:p>
          <a:p>
            <a:r>
              <a:rPr lang="en-US" sz="2400" noProof="0" dirty="0" smtClean="0">
                <a:ea typeface="ヒラギノ角ゴ Pro W3"/>
              </a:rPr>
              <a:t>Deployment, configuration and tests (IPv4 and IPv6)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ヒラギノ角ゴ Pro W3"/>
              </a:rPr>
              <a:t>Currently in Progress (BWCTL-MP) @ CEDIA, RAU, REUNA y RNP</a:t>
            </a:r>
            <a:endParaRPr lang="en-US" sz="2000" noProof="0" dirty="0" smtClean="0">
              <a:solidFill>
                <a:srgbClr val="FF0000"/>
              </a:solidFill>
              <a:ea typeface="ヒラギノ角ゴ Pro W3"/>
            </a:endParaRPr>
          </a:p>
          <a:p>
            <a:r>
              <a:rPr lang="en-US" sz="2400" noProof="0" dirty="0" smtClean="0">
                <a:ea typeface="ヒラギノ角ゴ Pro W3"/>
              </a:rPr>
              <a:t>Report elaboration</a:t>
            </a:r>
            <a:endParaRPr lang="en-US" sz="2800" noProof="0" dirty="0" smtClean="0">
              <a:ea typeface="ヒラギノ角ゴ Pro W3"/>
            </a:endParaRPr>
          </a:p>
          <a:p>
            <a:endParaRPr lang="en-US" noProof="0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153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Available</a:t>
            </a:r>
            <a:r>
              <a:rPr lang="pt-BR" dirty="0" smtClean="0"/>
              <a:t> </a:t>
            </a:r>
            <a:r>
              <a:rPr lang="pt-BR" dirty="0" err="1" smtClean="0"/>
              <a:t>Machines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9" y="1700808"/>
            <a:ext cx="8377135" cy="32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445224"/>
            <a:ext cx="830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http://comunidades.redclara.net/wiki/gtmediciones/index.php/Available_Machine_Configuration_for_Experimental_Deployment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Available</a:t>
            </a:r>
            <a:r>
              <a:rPr lang="pt-BR" dirty="0" smtClean="0"/>
              <a:t> </a:t>
            </a:r>
            <a:r>
              <a:rPr lang="pt-BR" dirty="0" err="1" smtClean="0"/>
              <a:t>Machines</a:t>
            </a:r>
            <a:r>
              <a:rPr lang="pt-BR" dirty="0" smtClean="0"/>
              <a:t> in </a:t>
            </a:r>
            <a:r>
              <a:rPr lang="pt-BR" dirty="0" err="1" smtClean="0"/>
              <a:t>RedCLARA’s</a:t>
            </a:r>
            <a:r>
              <a:rPr lang="pt-BR" dirty="0" smtClean="0"/>
              <a:t> </a:t>
            </a:r>
            <a:r>
              <a:rPr lang="pt-BR" dirty="0" err="1" smtClean="0"/>
              <a:t>backbone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Gustavo Garcia (</a:t>
            </a:r>
            <a:r>
              <a:rPr lang="en-US" dirty="0" err="1"/>
              <a:t>RedCLARA</a:t>
            </a:r>
            <a:r>
              <a:rPr lang="en-US" dirty="0"/>
              <a:t>) pointed out the existence of machines in </a:t>
            </a:r>
            <a:r>
              <a:rPr lang="en-US" dirty="0" err="1"/>
              <a:t>RedCLARA's</a:t>
            </a:r>
            <a:r>
              <a:rPr lang="en-US" dirty="0"/>
              <a:t> backbone that are supposed to be used for deploying </a:t>
            </a:r>
            <a:r>
              <a:rPr lang="en-US" dirty="0" err="1"/>
              <a:t>perfSONAR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Albert </a:t>
            </a:r>
            <a:r>
              <a:rPr lang="en-US" dirty="0"/>
              <a:t>(REUNA) had reported problems with the flavor of the OS installed in the machines which </a:t>
            </a:r>
            <a:r>
              <a:rPr lang="en-US" dirty="0" err="1"/>
              <a:t>supposedely</a:t>
            </a:r>
            <a:r>
              <a:rPr lang="en-US" dirty="0"/>
              <a:t> would prevent the deployment of the MDM package (rpm version).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MDM Deployment </a:t>
            </a:r>
            <a:r>
              <a:rPr lang="pt-BR" dirty="0" err="1" smtClean="0"/>
              <a:t>Strategy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Szymon</a:t>
            </a:r>
            <a:r>
              <a:rPr lang="en-US" dirty="0"/>
              <a:t> presented two options for deployment: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BWCTL </a:t>
            </a:r>
            <a:r>
              <a:rPr lang="en-US" dirty="0" smtClean="0"/>
              <a:t>MP:</a:t>
            </a:r>
          </a:p>
          <a:p>
            <a:pPr lvl="2"/>
            <a:r>
              <a:rPr lang="en-US" dirty="0" smtClean="0"/>
              <a:t>Appropriate for the international connection: results </a:t>
            </a:r>
            <a:r>
              <a:rPr lang="en-US" dirty="0"/>
              <a:t>for regular tests would be stored at </a:t>
            </a:r>
            <a:r>
              <a:rPr lang="en-US" dirty="0" err="1"/>
              <a:t>Géant's</a:t>
            </a:r>
            <a:r>
              <a:rPr lang="en-US" dirty="0"/>
              <a:t> Measurement Archive service (SQL MA).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multiple </a:t>
            </a:r>
            <a:r>
              <a:rPr lang="en-US" dirty="0"/>
              <a:t>BWCTL MPs + one SQL </a:t>
            </a:r>
            <a:r>
              <a:rPr lang="en-US" dirty="0" smtClean="0"/>
              <a:t>MA:</a:t>
            </a:r>
          </a:p>
          <a:p>
            <a:pPr lvl="2"/>
            <a:r>
              <a:rPr lang="en-US" dirty="0" smtClean="0"/>
              <a:t>Should be our case with the services being deployed</a:t>
            </a:r>
          </a:p>
          <a:p>
            <a:pPr lvl="2"/>
            <a:r>
              <a:rPr lang="en-US" dirty="0" smtClean="0"/>
              <a:t>Still pending the selection of a machine to install the SQL MA</a:t>
            </a:r>
            <a:r>
              <a:rPr lang="en-US" dirty="0"/>
              <a:t> </a:t>
            </a:r>
            <a:r>
              <a:rPr lang="en-US" dirty="0" smtClean="0"/>
              <a:t>(suggestions/availability are welcome)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4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Tasks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ea typeface="ヒラギノ角ゴ Pro W3"/>
              </a:rPr>
              <a:t>Task 01: Deployment and tests with </a:t>
            </a:r>
            <a:r>
              <a:rPr lang="en-US" sz="2400" noProof="0" dirty="0" err="1" smtClean="0">
                <a:ea typeface="ヒラギノ角ゴ Pro W3"/>
              </a:rPr>
              <a:t>perfSONAR</a:t>
            </a:r>
            <a:r>
              <a:rPr lang="en-US" sz="2400" noProof="0" dirty="0" smtClean="0">
                <a:ea typeface="ヒラギノ角ゴ Pro W3"/>
              </a:rPr>
              <a:t> MDM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FF0000"/>
                </a:solidFill>
                <a:ea typeface="ヒラギノ角ゴ Pro W3"/>
              </a:rPr>
              <a:t>Task 02: Deployment and tests with the most recent version of the </a:t>
            </a:r>
            <a:r>
              <a:rPr lang="en-US" sz="2400" noProof="0" dirty="0" err="1" smtClean="0">
                <a:solidFill>
                  <a:srgbClr val="FF0000"/>
                </a:solidFill>
                <a:ea typeface="ヒラギノ角ゴ Pro W3"/>
              </a:rPr>
              <a:t>perfSONAR</a:t>
            </a:r>
            <a:r>
              <a:rPr lang="en-US" sz="2400" noProof="0" dirty="0" smtClean="0">
                <a:solidFill>
                  <a:srgbClr val="FF0000"/>
                </a:solidFill>
                <a:ea typeface="ヒラギノ角ゴ Pro W3"/>
              </a:rPr>
              <a:t> Performance Toolkit (</a:t>
            </a:r>
            <a:r>
              <a:rPr lang="en-US" sz="2400" noProof="0" dirty="0" err="1" smtClean="0">
                <a:solidFill>
                  <a:srgbClr val="FF0000"/>
                </a:solidFill>
                <a:ea typeface="ヒラギノ角ゴ Pro W3"/>
              </a:rPr>
              <a:t>pS</a:t>
            </a:r>
            <a:r>
              <a:rPr lang="en-US" sz="2400" noProof="0" dirty="0" smtClean="0">
                <a:solidFill>
                  <a:srgbClr val="FF0000"/>
                </a:solidFill>
                <a:ea typeface="ヒラギノ角ゴ Pro W3"/>
              </a:rPr>
              <a:t>-PT)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ea typeface="ヒラギノ角ゴ Pro W3"/>
              </a:rPr>
              <a:t>Task 03: Test the tools with IPv6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ea typeface="ヒラギノ角ゴ Pro W3"/>
              </a:rPr>
              <a:t>Task 04: Interoperability tests between </a:t>
            </a:r>
            <a:r>
              <a:rPr lang="en-US" sz="2400" noProof="0" dirty="0" err="1" smtClean="0">
                <a:ea typeface="ヒラギノ角ゴ Pro W3"/>
              </a:rPr>
              <a:t>pS</a:t>
            </a:r>
            <a:r>
              <a:rPr lang="en-US" sz="2400" noProof="0" dirty="0" smtClean="0">
                <a:ea typeface="ヒラギノ角ゴ Pro W3"/>
              </a:rPr>
              <a:t>-PT and </a:t>
            </a:r>
            <a:r>
              <a:rPr lang="en-US" sz="2400" noProof="0" dirty="0" err="1" smtClean="0">
                <a:ea typeface="ヒラギノ角ゴ Pro W3"/>
              </a:rPr>
              <a:t>perfSONAR</a:t>
            </a:r>
            <a:r>
              <a:rPr lang="en-US" sz="2400" noProof="0" dirty="0" smtClean="0">
                <a:ea typeface="ヒラギノ角ゴ Pro W3"/>
              </a:rPr>
              <a:t> MDM</a:t>
            </a:r>
          </a:p>
          <a:p>
            <a:r>
              <a:rPr lang="en-US" sz="2400" noProof="0" dirty="0" smtClean="0">
                <a:ea typeface="ヒラギノ角ゴ Pro W3"/>
              </a:rPr>
              <a:t>Task 05: Recommendations on the software to be deployed for </a:t>
            </a:r>
            <a:r>
              <a:rPr lang="en-US" sz="2400" noProof="0" dirty="0" err="1" smtClean="0">
                <a:ea typeface="ヒラギノ角ゴ Pro W3"/>
              </a:rPr>
              <a:t>RedCLARA’s</a:t>
            </a:r>
            <a:r>
              <a:rPr lang="en-US" sz="2400" noProof="0" dirty="0" smtClean="0">
                <a:ea typeface="ヒラギノ角ゴ Pro W3"/>
              </a:rPr>
              <a:t> backbone monitoring infrastructure</a:t>
            </a:r>
          </a:p>
          <a:p>
            <a:r>
              <a:rPr lang="en-US" sz="2400" noProof="0" dirty="0" smtClean="0">
                <a:ea typeface="ヒラギノ角ゴ Pro W3"/>
              </a:rPr>
              <a:t>Task 06: Elaboration of the maintenance procedures for </a:t>
            </a:r>
            <a:r>
              <a:rPr lang="en-US" sz="2400" noProof="0" dirty="0" err="1" smtClean="0">
                <a:ea typeface="ヒラギノ角ゴ Pro W3"/>
              </a:rPr>
              <a:t>RedCLARA’s</a:t>
            </a:r>
            <a:r>
              <a:rPr lang="en-US" sz="2400" noProof="0" dirty="0" smtClean="0">
                <a:ea typeface="ヒラギノ角ゴ Pro W3"/>
              </a:rPr>
              <a:t> backbone monitoring infrastructure</a:t>
            </a:r>
          </a:p>
          <a:p>
            <a:r>
              <a:rPr lang="en-US" sz="2400" noProof="0" dirty="0" smtClean="0">
                <a:ea typeface="ヒラギノ角ゴ Pro W3"/>
              </a:rPr>
              <a:t>Task 07: Dissemination and Training in </a:t>
            </a:r>
            <a:r>
              <a:rPr lang="en-US" sz="2400" noProof="0" dirty="0" err="1" smtClean="0">
                <a:ea typeface="ヒラギノ角ゴ Pro W3"/>
              </a:rPr>
              <a:t>perfSONAR</a:t>
            </a:r>
            <a:r>
              <a:rPr lang="en-US" sz="2400" noProof="0" dirty="0" smtClean="0">
                <a:ea typeface="ヒラギノ角ゴ Pro W3"/>
              </a:rPr>
              <a:t> usage</a:t>
            </a:r>
          </a:p>
        </p:txBody>
      </p:sp>
    </p:spTree>
    <p:extLst>
      <p:ext uri="{BB962C8B-B14F-4D97-AF65-F5344CB8AC3E}">
        <p14:creationId xmlns:p14="http://schemas.microsoft.com/office/powerpoint/2010/main" val="31260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Synergy with GISELA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/>
              </a:rPr>
              <a:t>Grid Initiatives for e-Science virtual communities in Europe and Latin America</a:t>
            </a:r>
          </a:p>
          <a:p>
            <a:r>
              <a:rPr lang="en-US" smtClean="0">
                <a:ea typeface="ヒラギノ角ゴ Pro W3"/>
                <a:hlinkClick r:id="rId2"/>
              </a:rPr>
              <a:t>www.gisela-grid.eu</a:t>
            </a:r>
            <a:endParaRPr lang="en-US" smtClean="0">
              <a:ea typeface="ヒラギノ角ゴ Pro W3"/>
            </a:endParaRPr>
          </a:p>
          <a:p>
            <a:r>
              <a:rPr lang="en-US" smtClean="0">
                <a:ea typeface="ヒラギノ角ゴ Pro W3"/>
              </a:rPr>
              <a:t>Objective:</a:t>
            </a:r>
          </a:p>
          <a:p>
            <a:pPr lvl="1"/>
            <a:r>
              <a:rPr lang="en-US" smtClean="0">
                <a:ea typeface="ヒラギノ角ゴ Pro W3"/>
              </a:rPr>
              <a:t>To guarantee the long-term sustainability of the European – Latin American e-Infrastructure and thus ensure the continuity and enhancement of the Virtual Research Communities (VRC) using it.</a:t>
            </a:r>
          </a:p>
        </p:txBody>
      </p:sp>
    </p:spTree>
    <p:extLst>
      <p:ext uri="{BB962C8B-B14F-4D97-AF65-F5344CB8AC3E}">
        <p14:creationId xmlns:p14="http://schemas.microsoft.com/office/powerpoint/2010/main" val="5710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GISELA Sites</a:t>
            </a:r>
          </a:p>
        </p:txBody>
      </p:sp>
      <p:pic>
        <p:nvPicPr>
          <p:cNvPr id="10243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06488"/>
            <a:ext cx="7667625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MonGISELA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MonGISELA</a:t>
            </a:r>
            <a:r>
              <a:rPr lang="pt-BR" sz="2800" dirty="0" smtClean="0"/>
              <a:t> site: </a:t>
            </a:r>
            <a:r>
              <a:rPr lang="en-US" sz="2800" dirty="0">
                <a:hlinkClick r:id="rId2"/>
              </a:rPr>
              <a:t>http://mongisela.cecalc.ula.ve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lvl="1"/>
            <a:r>
              <a:rPr lang="pt-BR" sz="2400" dirty="0" err="1" smtClean="0"/>
              <a:t>One-way</a:t>
            </a:r>
            <a:r>
              <a:rPr lang="pt-BR" sz="2400" dirty="0" smtClean="0"/>
              <a:t> </a:t>
            </a:r>
            <a:r>
              <a:rPr lang="pt-BR" sz="2400" dirty="0" err="1" smtClean="0"/>
              <a:t>delay</a:t>
            </a:r>
            <a:r>
              <a:rPr lang="pt-BR" sz="2400" dirty="0" smtClean="0"/>
              <a:t> </a:t>
            </a:r>
            <a:r>
              <a:rPr lang="pt-BR" sz="2400" dirty="0" err="1" smtClean="0"/>
              <a:t>tests</a:t>
            </a:r>
            <a:r>
              <a:rPr lang="pt-BR" sz="2400" dirty="0" smtClean="0"/>
              <a:t> </a:t>
            </a:r>
            <a:r>
              <a:rPr lang="pt-BR" sz="2400" dirty="0" err="1" smtClean="0"/>
              <a:t>using</a:t>
            </a:r>
            <a:r>
              <a:rPr lang="pt-BR" sz="2400" dirty="0" smtClean="0"/>
              <a:t> </a:t>
            </a:r>
            <a:r>
              <a:rPr lang="pt-BR" sz="2400" dirty="0" err="1" smtClean="0"/>
              <a:t>pS</a:t>
            </a:r>
            <a:r>
              <a:rPr lang="pt-BR" sz="2400" dirty="0" smtClean="0"/>
              <a:t>-Performance Toolkit v.3.2.1.1 </a:t>
            </a:r>
            <a:endParaRPr lang="en-US" sz="2400" dirty="0" smtClean="0"/>
          </a:p>
          <a:p>
            <a:r>
              <a:rPr lang="pt-BR" sz="2800" dirty="0" err="1" smtClean="0"/>
              <a:t>Measurement</a:t>
            </a:r>
            <a:r>
              <a:rPr lang="pt-BR" sz="2800" dirty="0" smtClean="0"/>
              <a:t> Points:</a:t>
            </a:r>
          </a:p>
          <a:p>
            <a:pPr lvl="1"/>
            <a:r>
              <a:rPr lang="pt-BR" sz="2400" dirty="0" smtClean="0"/>
              <a:t>Brasil: UFRJ</a:t>
            </a:r>
          </a:p>
          <a:p>
            <a:pPr lvl="1"/>
            <a:r>
              <a:rPr lang="pt-BR" sz="2400" dirty="0" err="1" smtClean="0"/>
              <a:t>Colombia</a:t>
            </a:r>
            <a:r>
              <a:rPr lang="pt-BR" sz="2400" dirty="0" smtClean="0"/>
              <a:t>: UIS</a:t>
            </a:r>
          </a:p>
          <a:p>
            <a:pPr lvl="1"/>
            <a:r>
              <a:rPr lang="pt-BR" sz="2400" dirty="0" err="1" smtClean="0"/>
              <a:t>Ecuador</a:t>
            </a:r>
            <a:r>
              <a:rPr lang="pt-BR" sz="2400" dirty="0" smtClean="0"/>
              <a:t>: CEDIA</a:t>
            </a:r>
          </a:p>
          <a:p>
            <a:pPr lvl="1"/>
            <a:r>
              <a:rPr lang="pt-BR" sz="2400" dirty="0" smtClean="0"/>
              <a:t>Panamá: UTP</a:t>
            </a:r>
          </a:p>
          <a:p>
            <a:pPr lvl="1"/>
            <a:r>
              <a:rPr lang="pt-BR" sz="2400" dirty="0" smtClean="0"/>
              <a:t>Venezuela: 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/>
              <a:t>Measurements WG Goals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/>
              </a:rPr>
              <a:t>Build upon the work started in the previous period (03/2009 – 03/2011) by the Measurements WG.</a:t>
            </a:r>
          </a:p>
          <a:p>
            <a:endParaRPr lang="en-US" smtClean="0">
              <a:ea typeface="ヒラギノ角ゴ Pro W3"/>
            </a:endParaRPr>
          </a:p>
          <a:p>
            <a:r>
              <a:rPr lang="en-US" smtClean="0">
                <a:ea typeface="ヒラギノ角ゴ Pro W3"/>
              </a:rPr>
              <a:t>Deployment of a monitoring infrastructure based on perfSONAR</a:t>
            </a:r>
          </a:p>
        </p:txBody>
      </p:sp>
    </p:spTree>
    <p:extLst>
      <p:ext uri="{BB962C8B-B14F-4D97-AF65-F5344CB8AC3E}">
        <p14:creationId xmlns:p14="http://schemas.microsoft.com/office/powerpoint/2010/main" val="14370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Mongisela.cecalc.ula.ve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576"/>
            <a:ext cx="92011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4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MonGISELA</a:t>
            </a:r>
            <a:r>
              <a:rPr lang="pt-BR" dirty="0" smtClean="0"/>
              <a:t> </a:t>
            </a:r>
            <a:r>
              <a:rPr lang="pt-BR" dirty="0" err="1" smtClean="0"/>
              <a:t>Measurement</a:t>
            </a:r>
            <a:r>
              <a:rPr lang="pt-BR" dirty="0" smtClean="0"/>
              <a:t> Points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459"/>
            <a:ext cx="9144000" cy="50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MonGISELA</a:t>
            </a:r>
            <a:r>
              <a:rPr lang="pt-BR" dirty="0" smtClean="0"/>
              <a:t>: ULA-VE MP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" y="1340768"/>
            <a:ext cx="803969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Some </a:t>
                </a:r>
                <a:r>
                  <a:rPr lang="pt-BR" dirty="0" err="1" smtClean="0"/>
                  <a:t>Results</a:t>
                </a:r>
                <a:r>
                  <a:rPr lang="pt-BR" dirty="0" smtClean="0"/>
                  <a:t> (CEDIA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pt-BR" dirty="0" smtClean="0"/>
                  <a:t> UFRJ)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4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580"/>
            <a:ext cx="9178078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MonGISELA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MonGISELA</a:t>
            </a:r>
            <a:r>
              <a:rPr lang="pt-BR" dirty="0" smtClean="0"/>
              <a:t> Portal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extended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report</a:t>
            </a:r>
            <a:r>
              <a:rPr lang="pt-BR" dirty="0" smtClean="0"/>
              <a:t> </a:t>
            </a:r>
            <a:r>
              <a:rPr lang="pt-BR" dirty="0" err="1" smtClean="0"/>
              <a:t>our</a:t>
            </a:r>
            <a:r>
              <a:rPr lang="pt-BR" dirty="0" smtClean="0"/>
              <a:t> </a:t>
            </a:r>
            <a:r>
              <a:rPr lang="pt-BR" dirty="0" err="1" smtClean="0"/>
              <a:t>Measurement</a:t>
            </a:r>
            <a:r>
              <a:rPr lang="pt-BR" dirty="0" smtClean="0"/>
              <a:t> WG </a:t>
            </a:r>
            <a:r>
              <a:rPr lang="pt-BR" dirty="0" err="1" smtClean="0"/>
              <a:t>collected</a:t>
            </a:r>
            <a:r>
              <a:rPr lang="pt-BR" dirty="0" smtClean="0"/>
              <a:t> data.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report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generated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experiences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perfSONAR</a:t>
            </a:r>
            <a:r>
              <a:rPr lang="pt-BR" dirty="0" smtClean="0"/>
              <a:t>-MDM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pS</a:t>
            </a:r>
            <a:r>
              <a:rPr lang="pt-BR" dirty="0" smtClean="0"/>
              <a:t>-Performance Toolkit.</a:t>
            </a:r>
          </a:p>
        </p:txBody>
      </p:sp>
    </p:spTree>
    <p:extLst>
      <p:ext uri="{BB962C8B-B14F-4D97-AF65-F5344CB8AC3E}">
        <p14:creationId xmlns:p14="http://schemas.microsoft.com/office/powerpoint/2010/main" val="32936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Tools </a:t>
            </a:r>
            <a:r>
              <a:rPr lang="pt-BR" dirty="0" err="1" smtClean="0"/>
              <a:t>Versions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BWCTL</a:t>
            </a:r>
          </a:p>
          <a:p>
            <a:pPr lvl="1"/>
            <a:r>
              <a:rPr lang="pt-BR" dirty="0" smtClean="0"/>
              <a:t>MDM: </a:t>
            </a:r>
            <a:r>
              <a:rPr lang="pt-BR" dirty="0" err="1" smtClean="0"/>
              <a:t>version</a:t>
            </a:r>
            <a:r>
              <a:rPr lang="pt-BR" dirty="0" smtClean="0"/>
              <a:t> 1.2a</a:t>
            </a:r>
            <a:endParaRPr lang="pt-BR" dirty="0"/>
          </a:p>
          <a:p>
            <a:pPr lvl="1"/>
            <a:r>
              <a:rPr lang="pt-BR" dirty="0" err="1"/>
              <a:t>psPT</a:t>
            </a:r>
            <a:r>
              <a:rPr lang="pt-BR" dirty="0"/>
              <a:t> </a:t>
            </a:r>
            <a:r>
              <a:rPr lang="pt-BR" dirty="0" smtClean="0"/>
              <a:t>3.2.1.1 (</a:t>
            </a:r>
            <a:r>
              <a:rPr lang="pt-BR" dirty="0" err="1" smtClean="0"/>
              <a:t>MonGISELA</a:t>
            </a:r>
            <a:r>
              <a:rPr lang="pt-BR" dirty="0"/>
              <a:t>)</a:t>
            </a:r>
            <a:r>
              <a:rPr lang="pt-BR" dirty="0" smtClean="0"/>
              <a:t>: </a:t>
            </a:r>
            <a:r>
              <a:rPr lang="pt-BR" dirty="0" err="1" smtClean="0"/>
              <a:t>version</a:t>
            </a:r>
            <a:r>
              <a:rPr lang="pt-BR" dirty="0" smtClean="0"/>
              <a:t> 1.3 </a:t>
            </a:r>
            <a:endParaRPr lang="pt-BR" dirty="0"/>
          </a:p>
          <a:p>
            <a:pPr lvl="1"/>
            <a:r>
              <a:rPr lang="pt-BR" dirty="0" err="1"/>
              <a:t>pSPT</a:t>
            </a:r>
            <a:r>
              <a:rPr lang="pt-BR" dirty="0"/>
              <a:t> </a:t>
            </a:r>
            <a:r>
              <a:rPr lang="pt-BR" dirty="0" smtClean="0"/>
              <a:t>3.2.2: </a:t>
            </a:r>
            <a:r>
              <a:rPr lang="pt-BR" dirty="0" err="1" smtClean="0"/>
              <a:t>version</a:t>
            </a:r>
            <a:r>
              <a:rPr lang="pt-BR" dirty="0" smtClean="0"/>
              <a:t> 1.4 – </a:t>
            </a:r>
            <a:r>
              <a:rPr lang="pt-BR" dirty="0" err="1" smtClean="0"/>
              <a:t>Added</a:t>
            </a:r>
            <a:r>
              <a:rPr lang="pt-BR" dirty="0" smtClean="0"/>
              <a:t> </a:t>
            </a:r>
            <a:r>
              <a:rPr lang="pt-BR" dirty="0" err="1"/>
              <a:t>support</a:t>
            </a:r>
            <a:r>
              <a:rPr lang="pt-BR" dirty="0"/>
              <a:t> for -6 </a:t>
            </a:r>
            <a:r>
              <a:rPr lang="pt-BR" dirty="0" err="1"/>
              <a:t>and</a:t>
            </a:r>
            <a:r>
              <a:rPr lang="pt-BR" dirty="0"/>
              <a:t> -4 </a:t>
            </a:r>
            <a:r>
              <a:rPr lang="pt-BR" dirty="0" err="1"/>
              <a:t>flags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explicitly</a:t>
            </a:r>
            <a:r>
              <a:rPr lang="pt-BR" dirty="0"/>
              <a:t> set IPv4/Ipv6 </a:t>
            </a:r>
            <a:r>
              <a:rPr lang="pt-BR" dirty="0" err="1" smtClean="0"/>
              <a:t>behavior</a:t>
            </a:r>
            <a:endParaRPr lang="pt-BR" dirty="0" smtClean="0"/>
          </a:p>
          <a:p>
            <a:r>
              <a:rPr lang="pt-BR" dirty="0" smtClean="0"/>
              <a:t>OWAMP</a:t>
            </a:r>
          </a:p>
          <a:p>
            <a:pPr lvl="1"/>
            <a:r>
              <a:rPr lang="pt-BR" dirty="0" err="1" smtClean="0"/>
              <a:t>psPT</a:t>
            </a:r>
            <a:r>
              <a:rPr lang="pt-BR" dirty="0" smtClean="0"/>
              <a:t> </a:t>
            </a:r>
            <a:r>
              <a:rPr lang="pt-BR" dirty="0"/>
              <a:t>3.2.1.1 (</a:t>
            </a:r>
            <a:r>
              <a:rPr lang="pt-BR" dirty="0" err="1"/>
              <a:t>MonGISELA</a:t>
            </a:r>
            <a:r>
              <a:rPr lang="pt-BR" dirty="0"/>
              <a:t>): </a:t>
            </a:r>
            <a:r>
              <a:rPr lang="pt-BR" dirty="0" smtClean="0"/>
              <a:t>v3.2rc2 </a:t>
            </a:r>
          </a:p>
          <a:p>
            <a:pPr lvl="1"/>
            <a:r>
              <a:rPr lang="pt-BR" dirty="0" err="1"/>
              <a:t>pSPT</a:t>
            </a:r>
            <a:r>
              <a:rPr lang="pt-BR" dirty="0"/>
              <a:t> </a:t>
            </a:r>
            <a:r>
              <a:rPr lang="pt-BR" dirty="0" smtClean="0"/>
              <a:t>3.2: v3.3 – </a:t>
            </a:r>
            <a:r>
              <a:rPr lang="pt-BR" dirty="0" err="1" smtClean="0"/>
              <a:t>Added</a:t>
            </a:r>
            <a:r>
              <a:rPr lang="pt-BR" dirty="0" smtClean="0"/>
              <a:t> </a:t>
            </a:r>
            <a:r>
              <a:rPr lang="pt-BR" dirty="0" err="1"/>
              <a:t>support</a:t>
            </a:r>
            <a:r>
              <a:rPr lang="pt-BR" dirty="0"/>
              <a:t> for -6 </a:t>
            </a:r>
            <a:r>
              <a:rPr lang="pt-BR" dirty="0" err="1"/>
              <a:t>and</a:t>
            </a:r>
            <a:r>
              <a:rPr lang="pt-BR" dirty="0"/>
              <a:t> -4 </a:t>
            </a:r>
            <a:r>
              <a:rPr lang="pt-BR" dirty="0" err="1"/>
              <a:t>flags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explicitly</a:t>
            </a:r>
            <a:r>
              <a:rPr lang="pt-BR" dirty="0"/>
              <a:t> set IPv4/Ipv6 </a:t>
            </a:r>
            <a:r>
              <a:rPr lang="pt-BR" dirty="0" err="1"/>
              <a:t>behavior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30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WG Ways of Communication</a:t>
            </a:r>
            <a:endParaRPr lang="en-US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noProof="0" dirty="0" smtClean="0"/>
              <a:t>Communities in </a:t>
            </a:r>
            <a:r>
              <a:rPr lang="en-US" sz="2800" noProof="0" dirty="0" err="1" smtClean="0"/>
              <a:t>RedClara’s</a:t>
            </a:r>
            <a:r>
              <a:rPr lang="en-US" sz="2800" noProof="0" dirty="0" smtClean="0"/>
              <a:t> site (started on 07/02/12)</a:t>
            </a:r>
          </a:p>
          <a:p>
            <a:pPr lvl="1"/>
            <a:r>
              <a:rPr lang="pt-BR" sz="2400" dirty="0" smtClean="0"/>
              <a:t>GT-</a:t>
            </a:r>
            <a:r>
              <a:rPr lang="pt-BR" sz="2400" dirty="0" err="1" smtClean="0"/>
              <a:t>Mediciones</a:t>
            </a:r>
            <a:r>
              <a:rPr lang="pt-BR" sz="2400" dirty="0"/>
              <a:t> (</a:t>
            </a:r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www.redclara.net/index.php?option=com_community&amp;view=groups&amp;task=viewgroup&amp;groupid=100&amp;Itemid=543&amp;lang=es</a:t>
            </a:r>
            <a:r>
              <a:rPr lang="pt-BR" sz="2400" dirty="0" smtClean="0"/>
              <a:t>) </a:t>
            </a:r>
          </a:p>
          <a:p>
            <a:pPr lvl="1"/>
            <a:r>
              <a:rPr lang="pt-BR" sz="2400" noProof="0" dirty="0" err="1" smtClean="0"/>
              <a:t>To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join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the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group</a:t>
            </a:r>
            <a:r>
              <a:rPr lang="pt-BR" sz="2400" noProof="0" dirty="0" smtClean="0"/>
              <a:t> it </a:t>
            </a:r>
            <a:r>
              <a:rPr lang="pt-BR" sz="2400" noProof="0" dirty="0" err="1" smtClean="0"/>
              <a:t>is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necessary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to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register</a:t>
            </a:r>
            <a:r>
              <a:rPr lang="pt-BR" sz="2400" noProof="0" dirty="0" smtClean="0"/>
              <a:t>.</a:t>
            </a:r>
          </a:p>
          <a:p>
            <a:r>
              <a:rPr lang="pt-BR" sz="2800" dirty="0" smtClean="0"/>
              <a:t>Wiki </a:t>
            </a:r>
            <a:r>
              <a:rPr lang="en-US" sz="2800" dirty="0"/>
              <a:t>(started on 07/02/12</a:t>
            </a:r>
            <a:r>
              <a:rPr lang="en-US" sz="2800" dirty="0" smtClean="0"/>
              <a:t>)</a:t>
            </a:r>
            <a:r>
              <a:rPr lang="pt-BR" sz="2800" dirty="0" smtClean="0"/>
              <a:t>: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www.redclara.net/wiki/gtmediciones</a:t>
            </a:r>
            <a:endParaRPr lang="en-US" sz="2400" dirty="0" smtClean="0"/>
          </a:p>
          <a:p>
            <a:pPr lvl="1"/>
            <a:r>
              <a:rPr lang="pt-BR" sz="2400" noProof="0" dirty="0" err="1" smtClean="0"/>
              <a:t>To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view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and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edit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is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also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necessary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to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register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first</a:t>
            </a:r>
            <a:r>
              <a:rPr lang="pt-BR" sz="2400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93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98326"/>
            <a:ext cx="882015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 rot="18544938">
            <a:off x="6264917" y="2889670"/>
            <a:ext cx="576064" cy="576064"/>
          </a:xfrm>
          <a:prstGeom prst="rightArrow">
            <a:avLst>
              <a:gd name="adj1" fmla="val 4647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ta para a direita 5"/>
          <p:cNvSpPr/>
          <p:nvPr/>
        </p:nvSpPr>
        <p:spPr>
          <a:xfrm rot="8248518">
            <a:off x="7571247" y="3403911"/>
            <a:ext cx="576064" cy="576064"/>
          </a:xfrm>
          <a:prstGeom prst="rightArrow">
            <a:avLst>
              <a:gd name="adj1" fmla="val 4647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" y="908720"/>
            <a:ext cx="9091404" cy="534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 rot="5400000">
            <a:off x="7722636" y="1124744"/>
            <a:ext cx="576064" cy="576064"/>
          </a:xfrm>
          <a:prstGeom prst="rightArrow">
            <a:avLst>
              <a:gd name="adj1" fmla="val 4647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Current</a:t>
            </a:r>
            <a:r>
              <a:rPr lang="pt-BR" dirty="0" smtClean="0"/>
              <a:t> </a:t>
            </a:r>
            <a:r>
              <a:rPr lang="pt-BR" dirty="0" err="1" smtClean="0"/>
              <a:t>Community</a:t>
            </a:r>
            <a:r>
              <a:rPr lang="pt-BR" dirty="0" smtClean="0"/>
              <a:t> </a:t>
            </a:r>
            <a:r>
              <a:rPr lang="pt-BR" dirty="0" err="1" smtClean="0"/>
              <a:t>Members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Alex Moura </a:t>
            </a:r>
          </a:p>
          <a:p>
            <a:r>
              <a:rPr lang="pt-BR" dirty="0" err="1" smtClean="0"/>
              <a:t>Andres</a:t>
            </a:r>
            <a:r>
              <a:rPr lang="pt-BR" dirty="0" smtClean="0"/>
              <a:t> Leiva</a:t>
            </a:r>
          </a:p>
          <a:p>
            <a:r>
              <a:rPr lang="pt-BR" dirty="0" smtClean="0"/>
              <a:t>Carlos </a:t>
            </a:r>
            <a:r>
              <a:rPr lang="pt-BR" dirty="0" err="1" smtClean="0"/>
              <a:t>Gonzales</a:t>
            </a:r>
            <a:endParaRPr lang="pt-BR" dirty="0" smtClean="0"/>
          </a:p>
          <a:p>
            <a:r>
              <a:rPr lang="pt-BR" dirty="0" smtClean="0"/>
              <a:t>José </a:t>
            </a:r>
            <a:r>
              <a:rPr lang="pt-BR" dirty="0" err="1" smtClean="0"/>
              <a:t>Suruagy</a:t>
            </a:r>
            <a:r>
              <a:rPr lang="pt-BR" dirty="0" smtClean="0"/>
              <a:t> (2x)</a:t>
            </a:r>
          </a:p>
          <a:p>
            <a:r>
              <a:rPr lang="pt-BR" dirty="0" smtClean="0"/>
              <a:t>Maria José</a:t>
            </a:r>
          </a:p>
          <a:p>
            <a:r>
              <a:rPr lang="pt-BR" dirty="0" err="1" smtClean="0"/>
              <a:t>Nidia</a:t>
            </a:r>
            <a:r>
              <a:rPr lang="pt-BR" dirty="0" smtClean="0"/>
              <a:t> Ximena Robles</a:t>
            </a:r>
          </a:p>
          <a:p>
            <a:r>
              <a:rPr lang="pt-BR" dirty="0" err="1" smtClean="0"/>
              <a:t>Seg</a:t>
            </a:r>
            <a:r>
              <a:rPr lang="pt-BR" dirty="0" smtClean="0"/>
              <a:t> </a:t>
            </a:r>
            <a:r>
              <a:rPr lang="pt-BR" dirty="0" err="1" smtClean="0"/>
              <a:t>RedCLARA</a:t>
            </a:r>
            <a:endParaRPr lang="pt-BR" dirty="0" smtClean="0"/>
          </a:p>
          <a:p>
            <a:r>
              <a:rPr lang="pt-BR" dirty="0" smtClean="0"/>
              <a:t>Thomas </a:t>
            </a:r>
            <a:r>
              <a:rPr lang="pt-BR" dirty="0" err="1" smtClean="0"/>
              <a:t>Fryer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5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/>
              <a:t>Long Term Vision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ea typeface="ヒラギノ角ゴ Pro W3"/>
              </a:rPr>
              <a:t>Deployment of monitoring nodes in RedCLARA’s backbone</a:t>
            </a:r>
          </a:p>
          <a:p>
            <a:r>
              <a:rPr lang="en-US" smtClean="0">
                <a:solidFill>
                  <a:srgbClr val="FF0000"/>
                </a:solidFill>
                <a:ea typeface="ヒラギノ角ゴ Pro W3"/>
              </a:rPr>
              <a:t>Deployment of at least two monitoring nodes in each NREN connected to RedCLARA</a:t>
            </a:r>
          </a:p>
          <a:p>
            <a:r>
              <a:rPr lang="en-US" smtClean="0">
                <a:ea typeface="ヒラギノ角ゴ Pro W3"/>
              </a:rPr>
              <a:t>Deployment of monitoring infrastructures in interested NRENs</a:t>
            </a:r>
          </a:p>
          <a:p>
            <a:r>
              <a:rPr lang="en-US" smtClean="0">
                <a:ea typeface="ヒラギノ角ゴ Pro W3"/>
              </a:rPr>
              <a:t>Instalation of monitoring nodes in end user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42438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41176"/>
            <a:ext cx="89820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Ways of Communication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(Action Point):</a:t>
            </a:r>
          </a:p>
          <a:p>
            <a:pPr lvl="1"/>
            <a:r>
              <a:rPr lang="en-US" dirty="0" smtClean="0"/>
              <a:t>Everyone interested should register in </a:t>
            </a:r>
            <a:r>
              <a:rPr lang="en-US" dirty="0" err="1" smtClean="0"/>
              <a:t>RedClara</a:t>
            </a:r>
            <a:r>
              <a:rPr lang="en-US" dirty="0" smtClean="0"/>
              <a:t> website and request participation in the “GT-</a:t>
            </a:r>
            <a:r>
              <a:rPr lang="en-US" dirty="0" err="1" smtClean="0"/>
              <a:t>Mediciones</a:t>
            </a:r>
            <a:r>
              <a:rPr lang="en-US" dirty="0" smtClean="0"/>
              <a:t>”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noProof="0" smtClean="0">
                <a:solidFill>
                  <a:srgbClr val="FFFF00"/>
                </a:solidFill>
              </a:rPr>
              <a:t>Measurements WG</a:t>
            </a:r>
            <a:br>
              <a:rPr lang="en-US" b="1" noProof="0" smtClean="0">
                <a:solidFill>
                  <a:srgbClr val="FFFF00"/>
                </a:solidFill>
              </a:rPr>
            </a:br>
            <a:r>
              <a:rPr lang="en-US" b="1" i="1" noProof="0" smtClean="0">
                <a:solidFill>
                  <a:srgbClr val="FFFF00"/>
                </a:solidFill>
              </a:rPr>
              <a:t>(GT-Mediciones)</a:t>
            </a:r>
            <a:r>
              <a:rPr lang="en-US" b="1" noProof="0" smtClean="0">
                <a:solidFill>
                  <a:srgbClr val="FFFF00"/>
                </a:solidFill>
              </a:rPr>
              <a:t/>
            </a:r>
            <a:br>
              <a:rPr lang="en-US" b="1" noProof="0" smtClean="0">
                <a:solidFill>
                  <a:srgbClr val="FFFF00"/>
                </a:solidFill>
              </a:rPr>
            </a:br>
            <a:endParaRPr lang="en-US" b="1" noProof="0">
              <a:solidFill>
                <a:srgbClr val="FFFF00"/>
              </a:solidFill>
            </a:endParaRPr>
          </a:p>
        </p:txBody>
      </p:sp>
      <p:sp>
        <p:nvSpPr>
          <p:cNvPr id="4099" name="Subtítulo 2"/>
          <p:cNvSpPr>
            <a:spLocks noGrp="1"/>
          </p:cNvSpPr>
          <p:nvPr>
            <p:ph type="subTitle"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2000" b="1" noProof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a typeface="ヒラギノ角ゴ Pro W3" charset="-128"/>
              </a:rPr>
              <a:t>Prof. José Augusto Suruagy Monteiro</a:t>
            </a:r>
          </a:p>
          <a:p>
            <a:pPr>
              <a:defRPr/>
            </a:pPr>
            <a:r>
              <a:rPr lang="en-US" b="1" noProof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a typeface="ヒラギノ角ゴ Pro W3" charset="-128"/>
              </a:rPr>
              <a:t>Universidade Federal de Pernambuco</a:t>
            </a:r>
          </a:p>
          <a:p>
            <a:pPr>
              <a:defRPr/>
            </a:pPr>
            <a:r>
              <a:rPr lang="en-US" b="1" noProof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a typeface="ヒラギノ角ゴ Pro W3" charset="-128"/>
              </a:rPr>
              <a:t>suruagy@cin.ufpe.br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69160"/>
            <a:ext cx="2016224" cy="7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Proposed MPs in the Future Backbone</a:t>
            </a:r>
          </a:p>
        </p:txBody>
      </p:sp>
      <p:pic>
        <p:nvPicPr>
          <p:cNvPr id="38915" name="Espaço Reservado para Conteúdo 3" descr="RedCLARADec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566863"/>
            <a:ext cx="7988300" cy="4525962"/>
          </a:xfrm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57788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876925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05488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84538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708275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10515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88925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7713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50850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697538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Tasks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smtClean="0">
                <a:ea typeface="ヒラギノ角ゴ Pro W3"/>
              </a:rPr>
              <a:t>Task 01: Deployment and tests with perfSONAR MDM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smtClean="0">
                <a:ea typeface="ヒラギノ角ゴ Pro W3"/>
              </a:rPr>
              <a:t>Task 02: Deployment and tests with the most recent version of the perfSONAR Performance Toolkit (pS-PT)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smtClean="0">
                <a:ea typeface="ヒラギノ角ゴ Pro W3"/>
              </a:rPr>
              <a:t>Task 03: Test the tools with IPv6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smtClean="0">
                <a:ea typeface="ヒラギノ角ゴ Pro W3"/>
              </a:rPr>
              <a:t>Task 04: Interoperability tests between pS-PT and perfSONAR MDM</a:t>
            </a:r>
          </a:p>
          <a:p>
            <a:r>
              <a:rPr lang="en-US" sz="2400" noProof="0" smtClean="0">
                <a:ea typeface="ヒラギノ角ゴ Pro W3"/>
              </a:rPr>
              <a:t>Task 05: Recommendations on the software to be deployed for RedCLARA’s backbone monitoring infrastructure</a:t>
            </a:r>
          </a:p>
          <a:p>
            <a:r>
              <a:rPr lang="en-US" sz="2400" noProof="0" smtClean="0">
                <a:ea typeface="ヒラギノ角ゴ Pro W3"/>
              </a:rPr>
              <a:t>Task 06: Elaboration of the maintenance procedures for RedCLARA’s backbone monitoring infrastructure</a:t>
            </a:r>
          </a:p>
          <a:p>
            <a:r>
              <a:rPr lang="en-US" sz="2400" noProof="0" smtClean="0">
                <a:ea typeface="ヒラギノ角ゴ Pro W3"/>
              </a:rPr>
              <a:t>Task 07: Dissemination and Training in perfSONAR usage</a:t>
            </a:r>
          </a:p>
        </p:txBody>
      </p:sp>
    </p:spTree>
    <p:extLst>
      <p:ext uri="{BB962C8B-B14F-4D97-AF65-F5344CB8AC3E}">
        <p14:creationId xmlns:p14="http://schemas.microsoft.com/office/powerpoint/2010/main" val="36884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Reviewed Schedule</a:t>
            </a:r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03055"/>
              </p:ext>
            </p:extLst>
          </p:nvPr>
        </p:nvGraphicFramePr>
        <p:xfrm>
          <a:off x="250825" y="1477963"/>
          <a:ext cx="8404225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o" r:id="rId4" imgW="5458361" imgH="3120512" progId="Word.Document.12">
                  <p:embed/>
                </p:oleObj>
              </mc:Choice>
              <mc:Fallback>
                <p:oleObj name="Documento" r:id="rId4" imgW="5458361" imgH="31205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77963"/>
                        <a:ext cx="8404225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4860032" y="1412776"/>
            <a:ext cx="0" cy="4608512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Tasks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FF0000"/>
                </a:solidFill>
                <a:ea typeface="ヒラギノ角ゴ Pro W3"/>
              </a:rPr>
              <a:t>Task 01: Deployment and tests with </a:t>
            </a:r>
            <a:r>
              <a:rPr lang="en-US" sz="2400" noProof="0" dirty="0" err="1" smtClean="0">
                <a:solidFill>
                  <a:srgbClr val="FF0000"/>
                </a:solidFill>
                <a:ea typeface="ヒラギノ角ゴ Pro W3"/>
              </a:rPr>
              <a:t>perfSONAR</a:t>
            </a:r>
            <a:r>
              <a:rPr lang="en-US" sz="2400" noProof="0" dirty="0" smtClean="0">
                <a:solidFill>
                  <a:srgbClr val="FF0000"/>
                </a:solidFill>
                <a:ea typeface="ヒラギノ角ゴ Pro W3"/>
              </a:rPr>
              <a:t> MDM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ea typeface="ヒラギノ角ゴ Pro W3"/>
              </a:rPr>
              <a:t>Task 02: Deployment and tests with the most recent version of the </a:t>
            </a:r>
            <a:r>
              <a:rPr lang="en-US" sz="2400" noProof="0" dirty="0" err="1" smtClean="0">
                <a:ea typeface="ヒラギノ角ゴ Pro W3"/>
              </a:rPr>
              <a:t>perfSONAR</a:t>
            </a:r>
            <a:r>
              <a:rPr lang="en-US" sz="2400" noProof="0" dirty="0" smtClean="0">
                <a:ea typeface="ヒラギノ角ゴ Pro W3"/>
              </a:rPr>
              <a:t> Performance Toolkit (</a:t>
            </a:r>
            <a:r>
              <a:rPr lang="en-US" sz="2400" noProof="0" dirty="0" err="1" smtClean="0">
                <a:ea typeface="ヒラギノ角ゴ Pro W3"/>
              </a:rPr>
              <a:t>pS</a:t>
            </a:r>
            <a:r>
              <a:rPr lang="en-US" sz="2400" noProof="0" dirty="0" smtClean="0">
                <a:ea typeface="ヒラギノ角ゴ Pro W3"/>
              </a:rPr>
              <a:t>-PT)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ea typeface="ヒラギノ角ゴ Pro W3"/>
              </a:rPr>
              <a:t>Task 03: Test the tools with IPv6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noProof="0" dirty="0" smtClean="0">
                <a:ea typeface="ヒラギノ角ゴ Pro W3"/>
              </a:rPr>
              <a:t>Task 04: Interoperability tests between </a:t>
            </a:r>
            <a:r>
              <a:rPr lang="en-US" sz="2400" noProof="0" dirty="0" err="1" smtClean="0">
                <a:ea typeface="ヒラギノ角ゴ Pro W3"/>
              </a:rPr>
              <a:t>pS</a:t>
            </a:r>
            <a:r>
              <a:rPr lang="en-US" sz="2400" noProof="0" dirty="0" smtClean="0">
                <a:ea typeface="ヒラギノ角ゴ Pro W3"/>
              </a:rPr>
              <a:t>-PT and </a:t>
            </a:r>
            <a:r>
              <a:rPr lang="en-US" sz="2400" noProof="0" dirty="0" err="1" smtClean="0">
                <a:ea typeface="ヒラギノ角ゴ Pro W3"/>
              </a:rPr>
              <a:t>perfSONAR</a:t>
            </a:r>
            <a:r>
              <a:rPr lang="en-US" sz="2400" noProof="0" dirty="0" smtClean="0">
                <a:ea typeface="ヒラギノ角ゴ Pro W3"/>
              </a:rPr>
              <a:t> MDM</a:t>
            </a:r>
          </a:p>
          <a:p>
            <a:r>
              <a:rPr lang="en-US" sz="2400" noProof="0" dirty="0" smtClean="0">
                <a:ea typeface="ヒラギノ角ゴ Pro W3"/>
              </a:rPr>
              <a:t>Task 05: Recommendations on the software to be deployed for </a:t>
            </a:r>
            <a:r>
              <a:rPr lang="en-US" sz="2400" noProof="0" dirty="0" err="1" smtClean="0">
                <a:ea typeface="ヒラギノ角ゴ Pro W3"/>
              </a:rPr>
              <a:t>RedCLARA’s</a:t>
            </a:r>
            <a:r>
              <a:rPr lang="en-US" sz="2400" noProof="0" dirty="0" smtClean="0">
                <a:ea typeface="ヒラギノ角ゴ Pro W3"/>
              </a:rPr>
              <a:t> backbone monitoring infrastructure</a:t>
            </a:r>
          </a:p>
          <a:p>
            <a:r>
              <a:rPr lang="en-US" sz="2400" noProof="0" dirty="0" smtClean="0">
                <a:ea typeface="ヒラギノ角ゴ Pro W3"/>
              </a:rPr>
              <a:t>Task 06: Elaboration of the maintenance procedures for </a:t>
            </a:r>
            <a:r>
              <a:rPr lang="en-US" sz="2400" noProof="0" dirty="0" err="1" smtClean="0">
                <a:ea typeface="ヒラギノ角ゴ Pro W3"/>
              </a:rPr>
              <a:t>RedCLARA’s</a:t>
            </a:r>
            <a:r>
              <a:rPr lang="en-US" sz="2400" noProof="0" dirty="0" smtClean="0">
                <a:ea typeface="ヒラギノ角ゴ Pro W3"/>
              </a:rPr>
              <a:t> backbone monitoring infrastructure</a:t>
            </a:r>
          </a:p>
          <a:p>
            <a:r>
              <a:rPr lang="en-US" sz="2400" noProof="0" dirty="0" smtClean="0">
                <a:ea typeface="ヒラギノ角ゴ Pro W3"/>
              </a:rPr>
              <a:t>Task 07: Dissemination and Training in </a:t>
            </a:r>
            <a:r>
              <a:rPr lang="en-US" sz="2400" noProof="0" dirty="0" err="1" smtClean="0">
                <a:ea typeface="ヒラギノ角ゴ Pro W3"/>
              </a:rPr>
              <a:t>perfSONAR</a:t>
            </a:r>
            <a:r>
              <a:rPr lang="en-US" sz="2400" noProof="0" dirty="0" smtClean="0">
                <a:ea typeface="ヒラギノ角ゴ Pro W3"/>
              </a:rPr>
              <a:t> usage</a:t>
            </a:r>
          </a:p>
        </p:txBody>
      </p:sp>
    </p:spTree>
    <p:extLst>
      <p:ext uri="{BB962C8B-B14F-4D97-AF65-F5344CB8AC3E}">
        <p14:creationId xmlns:p14="http://schemas.microsoft.com/office/powerpoint/2010/main" val="19148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sz="2400" noProof="0"/>
              <a:t>Task 01: Deployment and tests with perfSONAR MDM</a:t>
            </a:r>
            <a:endParaRPr lang="en-US" noProof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>
                <a:ea typeface="ヒラギノ角ゴ Pro W3"/>
              </a:rPr>
              <a:t>Deployment and tests with perfSONAR MDM (developed by Géant)</a:t>
            </a:r>
          </a:p>
          <a:p>
            <a:r>
              <a:rPr lang="en-US" noProof="0" smtClean="0">
                <a:ea typeface="ヒラギノ角ゴ Pro W3"/>
              </a:rPr>
              <a:t>Recommendation for the best solution to be deployed in RedCLARA’s backbone</a:t>
            </a:r>
          </a:p>
          <a:p>
            <a:endParaRPr lang="en-US" noProof="0" smtClean="0">
              <a:ea typeface="ヒラギノ角ゴ Pro W3"/>
            </a:endParaRPr>
          </a:p>
          <a:p>
            <a:r>
              <a:rPr lang="en-US" noProof="0" smtClean="0">
                <a:ea typeface="ヒラギノ角ゴ Pro W3"/>
              </a:rPr>
              <a:t>Collaboration with Géant’s team for the installation and test troubleshooting among our sites and with MPs in Europe</a:t>
            </a:r>
          </a:p>
        </p:txBody>
      </p:sp>
    </p:spTree>
    <p:extLst>
      <p:ext uri="{BB962C8B-B14F-4D97-AF65-F5344CB8AC3E}">
        <p14:creationId xmlns:p14="http://schemas.microsoft.com/office/powerpoint/2010/main" val="5900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r>
              <a:rPr lang="en-US" noProof="0"/>
              <a:t>perfSONAR MDM Deployments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93095"/>
            <a:ext cx="8229600" cy="1833067"/>
          </a:xfrm>
        </p:spPr>
        <p:txBody>
          <a:bodyPr/>
          <a:lstStyle/>
          <a:p>
            <a:r>
              <a:rPr lang="en-US" sz="2400" noProof="0" dirty="0" smtClean="0">
                <a:ea typeface="ヒラギノ角ゴ Pro W3"/>
              </a:rPr>
              <a:t>DANTE is finalizing its implementation across the GÉANT backbone with 35 MPs in the </a:t>
            </a:r>
            <a:r>
              <a:rPr lang="en-US" sz="2400" noProof="0" dirty="0" err="1" smtClean="0">
                <a:ea typeface="ヒラギノ角ゴ Pro W3"/>
              </a:rPr>
              <a:t>PoPs</a:t>
            </a:r>
            <a:r>
              <a:rPr lang="en-US" sz="2400" noProof="0" dirty="0" smtClean="0">
                <a:ea typeface="ヒラギノ角ゴ Pro W3"/>
              </a:rPr>
              <a:t> across the network</a:t>
            </a:r>
          </a:p>
          <a:p>
            <a:r>
              <a:rPr lang="en-US" sz="2400" noProof="0" dirty="0" smtClean="0">
                <a:ea typeface="ヒラギノ角ゴ Pro W3"/>
              </a:rPr>
              <a:t>7 NRENs are road-testing the service</a:t>
            </a:r>
          </a:p>
        </p:txBody>
      </p:sp>
      <p:pic>
        <p:nvPicPr>
          <p:cNvPr id="16389" name="Picture 2" descr="http://www.geant.net/service/PerfSONAR/Style%20Library/Geant/images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58763"/>
            <a:ext cx="1762125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://www.geant.net/service/PerfSONAR/users_experience/PublishingImages/perfsonar-map_large_may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1325"/>
            <a:ext cx="48577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49588"/>
            <a:ext cx="203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CE2_PPT_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1062</Words>
  <Application>Microsoft Office PowerPoint</Application>
  <PresentationFormat>Apresentação na tela (4:3)</PresentationFormat>
  <Paragraphs>136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ALICE2_PPT_modelo</vt:lpstr>
      <vt:lpstr>Documento</vt:lpstr>
      <vt:lpstr>Measurements WG (GT-Mediciones) </vt:lpstr>
      <vt:lpstr>Measurements WG Goals</vt:lpstr>
      <vt:lpstr>Long Term Vision</vt:lpstr>
      <vt:lpstr>Proposed MPs in the Future Backbone</vt:lpstr>
      <vt:lpstr>Tasks</vt:lpstr>
      <vt:lpstr>Reviewed Schedule</vt:lpstr>
      <vt:lpstr>Tasks</vt:lpstr>
      <vt:lpstr>Task 01: Deployment and tests with perfSONAR MDM</vt:lpstr>
      <vt:lpstr>perfSONAR MDM Deployments</vt:lpstr>
      <vt:lpstr>perfSONAR-MDM Status</vt:lpstr>
      <vt:lpstr>perfSONAR MDM Independent Deployment in RedCLARA</vt:lpstr>
      <vt:lpstr>Next Steps (perfSONAR MDM)</vt:lpstr>
      <vt:lpstr>Available Machines</vt:lpstr>
      <vt:lpstr>Available Machines in RedCLARA’s backbone</vt:lpstr>
      <vt:lpstr>MDM Deployment Strategy</vt:lpstr>
      <vt:lpstr>Tasks</vt:lpstr>
      <vt:lpstr>Synergy with GISELA</vt:lpstr>
      <vt:lpstr>GISELA Sites</vt:lpstr>
      <vt:lpstr>MonGISELA</vt:lpstr>
      <vt:lpstr>Mongisela.cecalc.ula.ve</vt:lpstr>
      <vt:lpstr>MonGISELA Measurement Points</vt:lpstr>
      <vt:lpstr>MonGISELA: ULA-VE MP</vt:lpstr>
      <vt:lpstr>Some Results (CEDIA → UFRJ)</vt:lpstr>
      <vt:lpstr>MonGISELA</vt:lpstr>
      <vt:lpstr>Tools Versions</vt:lpstr>
      <vt:lpstr>WG Ways of Communication</vt:lpstr>
      <vt:lpstr>Apresentação do PowerPoint</vt:lpstr>
      <vt:lpstr>Apresentação do PowerPoint</vt:lpstr>
      <vt:lpstr>Current Community Members</vt:lpstr>
      <vt:lpstr>Apresentação do PowerPoint</vt:lpstr>
      <vt:lpstr>WG Ways of Communication</vt:lpstr>
      <vt:lpstr>Measurements WG (GT-Mediciones) </vt:lpstr>
    </vt:vector>
  </TitlesOfParts>
  <Company>RNP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iara</dc:creator>
  <cp:lastModifiedBy>Suruagy</cp:lastModifiedBy>
  <cp:revision>237</cp:revision>
  <dcterms:created xsi:type="dcterms:W3CDTF">2009-08-10T04:45:16Z</dcterms:created>
  <dcterms:modified xsi:type="dcterms:W3CDTF">2012-07-02T17:43:43Z</dcterms:modified>
</cp:coreProperties>
</file>