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6" r:id="rId14"/>
    <p:sldId id="270" r:id="rId15"/>
    <p:sldId id="274" r:id="rId16"/>
    <p:sldId id="275" r:id="rId17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355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AR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5013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5013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5013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16E035F-6DB5-4956-8B65-FA13A1495E9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095559-8F86-492E-B354-9BA27A28F336}" type="slidenum">
              <a:rPr lang="es-AR" smtClean="0"/>
              <a:pPr/>
              <a:t>1</a:t>
            </a:fld>
            <a:endParaRPr lang="es-AR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691D9DF-0C52-41B0-AC41-62015E362320}" type="slidenum">
              <a:rPr lang="es-AR" smtClean="0"/>
              <a:pPr/>
              <a:t>10</a:t>
            </a:fld>
            <a:endParaRPr lang="es-AR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F79464-A098-49DD-9786-513BEE9AC117}" type="slidenum">
              <a:rPr lang="es-AR" smtClean="0"/>
              <a:pPr/>
              <a:t>11</a:t>
            </a:fld>
            <a:endParaRPr lang="es-AR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2D01943-1C32-4C11-814D-62D0E4F24802}" type="slidenum">
              <a:rPr lang="es-AR" smtClean="0"/>
              <a:pPr/>
              <a:t>12</a:t>
            </a:fld>
            <a:endParaRPr lang="es-AR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4E73C6-2FD6-49F9-AC7C-C9490EFFBB50}" type="slidenum">
              <a:rPr lang="es-AR" smtClean="0"/>
              <a:pPr/>
              <a:t>13</a:t>
            </a:fld>
            <a:endParaRPr lang="es-AR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DB7B1BF-B1B5-4A14-8DB3-01CC60419618}" type="slidenum">
              <a:rPr lang="es-AR" smtClean="0"/>
              <a:pPr/>
              <a:t>14</a:t>
            </a:fld>
            <a:endParaRPr lang="es-AR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96EEFC-2EC9-4A33-8B46-EF1A8F781F56}" type="slidenum">
              <a:rPr lang="es-AR" smtClean="0"/>
              <a:pPr/>
              <a:t>15</a:t>
            </a:fld>
            <a:endParaRPr lang="es-AR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719637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D0320BB-05E6-4696-9738-273E4A9F67CB}" type="slidenum">
              <a:rPr lang="es-AR" smtClean="0"/>
              <a:pPr/>
              <a:t>2</a:t>
            </a:fld>
            <a:endParaRPr lang="es-AR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1FBD8D-7E45-47CB-A54E-1EB902E30F86}" type="slidenum">
              <a:rPr lang="es-AR" smtClean="0"/>
              <a:pPr/>
              <a:t>3</a:t>
            </a:fld>
            <a:endParaRPr lang="es-AR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2ED72A-1B64-4797-A099-25329FF83AA6}" type="slidenum">
              <a:rPr lang="es-AR" smtClean="0"/>
              <a:pPr/>
              <a:t>4</a:t>
            </a:fld>
            <a:endParaRPr lang="es-AR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183612-0486-430C-ADD9-5D8D528AB58A}" type="slidenum">
              <a:rPr lang="es-AR" smtClean="0"/>
              <a:pPr/>
              <a:t>5</a:t>
            </a:fld>
            <a:endParaRPr lang="es-AR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18F417-5AAA-46B0-8D03-770050E72DD1}" type="slidenum">
              <a:rPr lang="es-AR" smtClean="0"/>
              <a:pPr/>
              <a:t>6</a:t>
            </a:fld>
            <a:endParaRPr lang="es-AR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CF582B0-48E3-4AC5-AE66-9006E6DD05B4}" type="slidenum">
              <a:rPr lang="es-AR" smtClean="0"/>
              <a:pPr/>
              <a:t>7</a:t>
            </a:fld>
            <a:endParaRPr lang="es-AR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2D01943-1C32-4C11-814D-62D0E4F24802}" type="slidenum">
              <a:rPr lang="es-AR" smtClean="0"/>
              <a:pPr/>
              <a:t>8</a:t>
            </a:fld>
            <a:endParaRPr lang="es-AR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0D7F03-B423-4719-B800-21910AD95592}" type="slidenum">
              <a:rPr lang="es-AR" smtClean="0"/>
              <a:pPr/>
              <a:t>9</a:t>
            </a:fld>
            <a:endParaRPr lang="es-AR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7D3D-FA1A-463A-8DA6-4D78C070B15B}" type="slidenum">
              <a:rPr lang="es-AR"/>
              <a:pPr>
                <a:defRPr/>
              </a:pPr>
              <a:t>‹Nº›</a:t>
            </a:fld>
            <a:fld id="{D0445999-E2DE-4A7D-A689-9FCAD51FFE8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C237B-FA2C-46F7-BF35-48E0CE567CDD}" type="slidenum">
              <a:rPr lang="es-AR"/>
              <a:pPr>
                <a:defRPr/>
              </a:pPr>
              <a:t>‹Nº›</a:t>
            </a:fld>
            <a:fld id="{09C7B591-72B9-4D53-AA60-EF347FDF6BB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1925" y="2130425"/>
            <a:ext cx="1941513" cy="35036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2130425"/>
            <a:ext cx="5673725" cy="35036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B142-C893-4D4A-B411-1143549696E0}" type="slidenum">
              <a:rPr lang="es-AR"/>
              <a:pPr>
                <a:defRPr/>
              </a:pPr>
              <a:t>‹Nº›</a:t>
            </a:fld>
            <a:fld id="{13CC87E2-272A-4EC9-954C-2765E4B58F6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7638" cy="14652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B3B80-5794-4B31-8C5B-D5934D09AF14}" type="slidenum">
              <a:rPr lang="es-AR"/>
              <a:pPr>
                <a:defRPr/>
              </a:pPr>
              <a:t>‹Nº›</a:t>
            </a:fld>
            <a:fld id="{73E1C245-DBB0-4D56-9AC4-7C3250F5E35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CA02D-904C-4037-BDE6-4F29435E101A}" type="slidenum">
              <a:rPr lang="es-AR"/>
              <a:pPr>
                <a:defRPr/>
              </a:pPr>
              <a:t>‹Nº›</a:t>
            </a:fld>
            <a:fld id="{E272CDF7-A1EA-4D7A-A537-5E908AB3775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11DF9-5F11-4FFA-957D-C68EBB2DF9D1}" type="slidenum">
              <a:rPr lang="es-AR"/>
              <a:pPr>
                <a:defRPr/>
              </a:pPr>
              <a:t>‹Nº›</a:t>
            </a:fld>
            <a:fld id="{2E40BD60-CAF8-43B8-9F4C-612A9392FFD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68B9-26C3-45DC-881B-38E915449D0E}" type="slidenum">
              <a:rPr lang="es-AR"/>
              <a:pPr>
                <a:defRPr/>
              </a:pPr>
              <a:t>‹Nº›</a:t>
            </a:fld>
            <a:fld id="{456E0023-6698-4588-933C-E3A3A960A72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18789-F5F0-41CD-92B4-9A1333E5879E}" type="slidenum">
              <a:rPr lang="es-AR"/>
              <a:pPr>
                <a:defRPr/>
              </a:pPr>
              <a:t>‹Nº›</a:t>
            </a:fld>
            <a:fld id="{D15870B5-DFF1-4878-9720-19AC6EB3DB1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ACCBE-5EBF-454D-B304-B29476B754EB}" type="slidenum">
              <a:rPr lang="es-AR"/>
              <a:pPr>
                <a:defRPr/>
              </a:pPr>
              <a:t>‹Nº›</a:t>
            </a:fld>
            <a:fld id="{BBDBCF8C-9718-4DBE-8044-25CF855AD4E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647E5-F747-47D7-A892-EFB832DF7B2D}" type="slidenum">
              <a:rPr lang="es-AR"/>
              <a:pPr>
                <a:defRPr/>
              </a:pPr>
              <a:t>‹Nº›</a:t>
            </a:fld>
            <a:fld id="{F4A0B4B9-2743-4651-8BD2-F6EB5ECC448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59CDF-30B3-4C59-A561-ADB039E5F200}" type="slidenum">
              <a:rPr lang="es-AR"/>
              <a:pPr>
                <a:defRPr/>
              </a:pPr>
              <a:t>‹Nº›</a:t>
            </a:fld>
            <a:fld id="{DCB35AE4-DB0F-4E31-9CFA-FC0F7C2DA93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52BC5-FFBA-4AFE-8430-FC5E40237B8F}" type="slidenum">
              <a:rPr lang="es-AR"/>
              <a:pPr>
                <a:defRPr/>
              </a:pPr>
              <a:t>‹Nº›</a:t>
            </a:fld>
            <a:fld id="{BEBBF3EB-B0A7-4728-98B2-5B1B662298B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C3A04-9A3F-4C01-A41E-CDD29EDE94E8}" type="slidenum">
              <a:rPr lang="es-AR"/>
              <a:pPr>
                <a:defRPr/>
              </a:pPr>
              <a:t>‹Nº›</a:t>
            </a:fld>
            <a:fld id="{5618D3A7-3784-40F8-B8FE-0D788C87608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72E6E-EBE7-440E-849B-442825195FA0}" type="slidenum">
              <a:rPr lang="es-AR"/>
              <a:pPr>
                <a:defRPr/>
              </a:pPr>
              <a:t>‹Nº›</a:t>
            </a:fld>
            <a:fld id="{0092C02C-F50D-4420-9D6C-42B103ACD96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8D32F-5886-4455-8F1A-FC1CBA7D94F0}" type="slidenum">
              <a:rPr lang="es-AR"/>
              <a:pPr>
                <a:defRPr/>
              </a:pPr>
              <a:t>‹Nº›</a:t>
            </a:fld>
            <a:fld id="{91F81C22-0E8A-411A-B5F0-1FF76DA8008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A657-598C-4BAC-BE87-217E1CAD4479}" type="slidenum">
              <a:rPr lang="es-AR"/>
              <a:pPr>
                <a:defRPr/>
              </a:pPr>
              <a:t>‹Nº›</a:t>
            </a:fld>
            <a:fld id="{D4B7DC01-0BCF-4CCE-8742-C93955B372C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65715-9A0D-416D-8EAA-5FAC4914DE36}" type="slidenum">
              <a:rPr lang="es-AR"/>
              <a:pPr>
                <a:defRPr/>
              </a:pPr>
              <a:t>‹Nº›</a:t>
            </a:fld>
            <a:fld id="{961B9CB8-5CC9-41AA-95E2-0D4AFD23974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1025" cy="1747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3886200"/>
            <a:ext cx="3122613" cy="1747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74B1C-967F-4932-8601-A85B45C55A21}" type="slidenum">
              <a:rPr lang="es-AR"/>
              <a:pPr>
                <a:defRPr/>
              </a:pPr>
              <a:t>‹Nº›</a:t>
            </a:fld>
            <a:fld id="{A900533B-1469-4518-BD58-89BCDCF2B90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0726-0E5A-48DE-982B-E34C5F28C4C8}" type="slidenum">
              <a:rPr lang="es-AR"/>
              <a:pPr>
                <a:defRPr/>
              </a:pPr>
              <a:t>‹Nº›</a:t>
            </a:fld>
            <a:fld id="{02894056-7B9D-4140-80A0-47B938A3319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173F8-E49F-4FAE-A22D-4F641ECFB384}" type="slidenum">
              <a:rPr lang="es-AR"/>
              <a:pPr>
                <a:defRPr/>
              </a:pPr>
              <a:t>‹Nº›</a:t>
            </a:fld>
            <a:fld id="{0B7F7549-100D-4C39-9B93-CD3C710EC32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8CB0-0C23-46C0-A374-E7339B5D24D6}" type="slidenum">
              <a:rPr lang="es-AR"/>
              <a:pPr>
                <a:defRPr/>
              </a:pPr>
              <a:t>‹Nº›</a:t>
            </a:fld>
            <a:fld id="{64996870-3AA0-4F3D-9310-E4B1E077AB5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FA11-CFAE-42F5-B5CB-EC233A489CF4}" type="slidenum">
              <a:rPr lang="es-AR"/>
              <a:pPr>
                <a:defRPr/>
              </a:pPr>
              <a:t>‹Nº›</a:t>
            </a:fld>
            <a:fld id="{6548DCFD-DE9A-4248-AA10-9E55C41DF6A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FE5EE-66C4-4F0D-968A-10C5C4EC012C}" type="slidenum">
              <a:rPr lang="es-AR"/>
              <a:pPr>
                <a:defRPr/>
              </a:pPr>
              <a:t>‹Nº›</a:t>
            </a:fld>
            <a:fld id="{0CEB4C4E-A7F6-4D32-864D-36B14395F68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7638" cy="14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396038" cy="174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5724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B8B8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08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B8B8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225A0C-42A0-491E-81A4-A3EF5F7A1BE4}" type="slidenum">
              <a:rPr lang="es-AR"/>
              <a:pPr>
                <a:defRPr/>
              </a:pPr>
              <a:t>‹Nº›</a:t>
            </a:fld>
            <a:fld id="{B2202EC7-A561-4396-B826-5454096DA01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/>
  <p:txStyles>
    <p:titleStyle>
      <a:lvl1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ejaVu Sans" charset="0"/>
          <a:cs typeface="DejaVu Sans" charset="0"/>
        </a:defRPr>
      </a:lvl2pPr>
      <a:lvl3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ejaVu Sans" charset="0"/>
          <a:cs typeface="DejaVu Sans" charset="0"/>
        </a:defRPr>
      </a:lvl3pPr>
      <a:lvl4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ejaVu Sans" charset="0"/>
          <a:cs typeface="DejaVu Sans" charset="0"/>
        </a:defRPr>
      </a:lvl4pPr>
      <a:lvl5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5724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8000"/>
              </a:lnSpc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AR"/>
              <a:t>9/04/10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0838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8000"/>
              </a:lnSpc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CFD638-B260-4C28-A139-52EBF6201980}" type="slidenum">
              <a:rPr lang="es-AR"/>
              <a:pPr>
                <a:defRPr/>
              </a:pPr>
              <a:t>‹Nº›</a:t>
            </a:fld>
            <a:fld id="{B2C8F430-D4A3-4571-BE23-88B99A0124C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ejaVu Sans" charset="0"/>
          <a:cs typeface="DejaVu Sans" charset="0"/>
        </a:defRPr>
      </a:lvl2pPr>
      <a:lvl3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ejaVu Sans" charset="0"/>
          <a:cs typeface="DejaVu Sans" charset="0"/>
        </a:defRPr>
      </a:lvl3pPr>
      <a:lvl4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ejaVu Sans" charset="0"/>
          <a:cs typeface="DejaVu Sans" charset="0"/>
        </a:defRPr>
      </a:lvl4pPr>
      <a:lvl5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.innova-red.net/node/14" TargetMode="External"/><Relationship Id="rId13" Type="http://schemas.openxmlformats.org/officeDocument/2006/relationships/hyperlink" Target="http://ww.innova-red.net/node/48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.innova-red.net/node/21" TargetMode="External"/><Relationship Id="rId12" Type="http://schemas.openxmlformats.org/officeDocument/2006/relationships/hyperlink" Target="http://ww.innova-red.net/node/2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.innova-red.net/node/20" TargetMode="External"/><Relationship Id="rId11" Type="http://schemas.openxmlformats.org/officeDocument/2006/relationships/hyperlink" Target="http://ww.innova-red.net/node/16" TargetMode="External"/><Relationship Id="rId5" Type="http://schemas.openxmlformats.org/officeDocument/2006/relationships/hyperlink" Target="http://ww.innova-red.net/node/15" TargetMode="External"/><Relationship Id="rId15" Type="http://schemas.openxmlformats.org/officeDocument/2006/relationships/hyperlink" Target="http://ww.innova-red.net/node/13" TargetMode="External"/><Relationship Id="rId10" Type="http://schemas.openxmlformats.org/officeDocument/2006/relationships/hyperlink" Target="http://ww.innova-red.net/node/17" TargetMode="External"/><Relationship Id="rId4" Type="http://schemas.openxmlformats.org/officeDocument/2006/relationships/hyperlink" Target="http://ww.innova-red.net/node/12" TargetMode="External"/><Relationship Id="rId9" Type="http://schemas.openxmlformats.org/officeDocument/2006/relationships/hyperlink" Target="http://ww.innova-red.net/node/9" TargetMode="External"/><Relationship Id="rId14" Type="http://schemas.openxmlformats.org/officeDocument/2006/relationships/hyperlink" Target="http://ww.innova-red.net/node/4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398463"/>
            <a:ext cx="8408988" cy="148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690563"/>
            <a:ext cx="7772400" cy="1470025"/>
          </a:xfrm>
        </p:spPr>
        <p:txBody>
          <a:bodyPr tIns="61560"/>
          <a:lstStyle/>
          <a:p>
            <a:pPr algn="ctr" eaLnBrk="1" hangingPunct="1">
              <a:lnSpc>
                <a:spcPct val="98000"/>
              </a:lnSpc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788025" algn="l"/>
                <a:tab pos="6511925" algn="l"/>
                <a:tab pos="72358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es-AR" sz="4400" b="1" smtClean="0"/>
              <a:t>  </a:t>
            </a:r>
            <a:r>
              <a:rPr lang="es-AR" sz="4400" b="1" smtClean="0">
                <a:solidFill>
                  <a:srgbClr val="FFFFFF"/>
                </a:solidFill>
              </a:rPr>
              <a:t>Innova-Red	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648" y="3356992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98000"/>
              </a:lnSpc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dirty="0" smtClean="0">
              <a:latin typeface="Arial" charset="0"/>
            </a:endParaRPr>
          </a:p>
          <a:p>
            <a:pPr marL="0" indent="0" algn="ctr" eaLnBrk="1" hangingPunct="1">
              <a:lnSpc>
                <a:spcPct val="93000"/>
              </a:lnSpc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dirty="0" smtClean="0">
                <a:solidFill>
                  <a:srgbClr val="8B8B8B"/>
                </a:solidFill>
                <a:latin typeface="Arial" charset="0"/>
              </a:rPr>
              <a:t>Estado de Situación 2012-2006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 b="16623"/>
          <a:stretch>
            <a:fillRect/>
          </a:stretch>
        </p:blipFill>
        <p:spPr bwMode="auto">
          <a:xfrm>
            <a:off x="179388" y="360363"/>
            <a:ext cx="84089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12080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1979613"/>
            <a:ext cx="8185150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60375" y="1154113"/>
            <a:ext cx="7735888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646363" y="285750"/>
            <a:ext cx="35798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120" rIns="90000" bIns="45000">
            <a:spAutoFit/>
          </a:bodyPr>
          <a:lstStyle/>
          <a:p>
            <a:pPr hangingPunct="1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4000" b="1">
                <a:solidFill>
                  <a:srgbClr val="FFFFFF"/>
                </a:solidFill>
                <a:latin typeface="Calibri" pitchFamily="32" charset="0"/>
              </a:rPr>
              <a:t>“Traza Sur”</a:t>
            </a: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723900" y="1019175"/>
            <a:ext cx="7735888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b="1">
                <a:solidFill>
                  <a:srgbClr val="FFFFFF"/>
                </a:solidFill>
                <a:cs typeface="Times New Roman" pitchFamily="16" charset="0"/>
              </a:rPr>
              <a:t>Sistema DWDM de hasta 16 canales 10 Gbps, entre las estaciones de </a:t>
            </a:r>
          </a:p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b="1">
                <a:solidFill>
                  <a:srgbClr val="FFFFFF"/>
                </a:solidFill>
                <a:cs typeface="Times New Roman" pitchFamily="16" charset="0"/>
              </a:rPr>
              <a:t>Buenos Aires y Osorno, totalizando más de 1.900 km</a:t>
            </a:r>
            <a:r>
              <a:rPr lang="es-AR" b="1">
                <a:solidFill>
                  <a:srgbClr val="000000"/>
                </a:solidFill>
                <a:cs typeface="Times New Roman" pitchFamily="1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 l="2139" b="40437"/>
          <a:stretch>
            <a:fillRect/>
          </a:stretch>
        </p:blipFill>
        <p:spPr bwMode="auto">
          <a:xfrm>
            <a:off x="720725" y="179388"/>
            <a:ext cx="8229600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35075"/>
          </a:xfrm>
        </p:spPr>
        <p:txBody>
          <a:bodyPr tIns="54720"/>
          <a:lstStyle/>
          <a:p>
            <a:pPr algn="ctr" eaLnBrk="1" hangingPunct="1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600" b="1" smtClean="0">
                <a:solidFill>
                  <a:srgbClr val="FFFFFF"/>
                </a:solidFill>
              </a:rPr>
              <a:t>“Anillo Metro Bs As – Wilde”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079500"/>
            <a:ext cx="5091112" cy="556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 b="28529"/>
          <a:stretch>
            <a:fillRect/>
          </a:stretch>
        </p:blipFill>
        <p:spPr bwMode="auto">
          <a:xfrm>
            <a:off x="411163" y="179388"/>
            <a:ext cx="8408987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 tIns="57240"/>
          <a:lstStyle/>
          <a:p>
            <a:pPr algn="ctr" eaLnBrk="1" hangingPunct="1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3200" dirty="0" smtClean="0">
                <a:solidFill>
                  <a:srgbClr val="FFFFFF"/>
                </a:solidFill>
              </a:rPr>
              <a:t>Proyectos a Corto Plazo</a:t>
            </a:r>
            <a:br>
              <a:rPr lang="es-AR" sz="3200" dirty="0" smtClean="0">
                <a:solidFill>
                  <a:srgbClr val="FFFFFF"/>
                </a:solidFill>
              </a:rPr>
            </a:br>
            <a:r>
              <a:rPr lang="es-AR" sz="4400" dirty="0" smtClean="0"/>
              <a:t/>
            </a:r>
            <a:br>
              <a:rPr lang="es-AR" sz="4400" dirty="0" smtClean="0"/>
            </a:br>
            <a:r>
              <a:rPr lang="es-AR" sz="2400" b="1" dirty="0" smtClean="0">
                <a:solidFill>
                  <a:srgbClr val="0000FF"/>
                </a:solidFill>
              </a:rPr>
              <a:t/>
            </a:r>
            <a:br>
              <a:rPr lang="es-AR" sz="2400" b="1" dirty="0" smtClean="0">
                <a:solidFill>
                  <a:srgbClr val="0000FF"/>
                </a:solidFill>
              </a:rPr>
            </a:br>
            <a:endParaRPr lang="es-AR" sz="2400" b="1" dirty="0" smtClean="0">
              <a:solidFill>
                <a:srgbClr val="0000FF"/>
              </a:solidFill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67544" y="198884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marL="428625" indent="-323850" hangingPunct="1">
              <a:spcAft>
                <a:spcPts val="1425"/>
              </a:spcAft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2000" b="1" dirty="0" smtClean="0">
                <a:solidFill>
                  <a:srgbClr val="000000"/>
                </a:solidFill>
              </a:rPr>
              <a:t>Se presentaron proyectos:</a:t>
            </a:r>
            <a:endParaRPr lang="es-AR" sz="2000" b="1" dirty="0">
              <a:solidFill>
                <a:srgbClr val="000000"/>
              </a:solidFill>
            </a:endParaRPr>
          </a:p>
          <a:p>
            <a:pPr marL="428625" indent="-323850" hangingPunct="1"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2000" dirty="0" smtClean="0">
                <a:solidFill>
                  <a:srgbClr val="000000"/>
                </a:solidFill>
              </a:rPr>
              <a:t>Renovación de DATA CENTER.</a:t>
            </a:r>
            <a:endParaRPr lang="es-AR" sz="2000" dirty="0">
              <a:solidFill>
                <a:srgbClr val="000000"/>
              </a:solidFill>
            </a:endParaRPr>
          </a:p>
          <a:p>
            <a:pPr marL="428625" indent="-323850" hangingPunct="1"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2000" dirty="0" smtClean="0">
                <a:solidFill>
                  <a:srgbClr val="000000"/>
                </a:solidFill>
              </a:rPr>
              <a:t>Programa de Capacitación de Personal.</a:t>
            </a:r>
          </a:p>
          <a:p>
            <a:pPr marL="428625" indent="-323850" hangingPunct="1"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2000" dirty="0" smtClean="0">
                <a:solidFill>
                  <a:srgbClr val="000000"/>
                </a:solidFill>
              </a:rPr>
              <a:t>Relevamiento por Ciudades.</a:t>
            </a:r>
          </a:p>
          <a:p>
            <a:pPr marL="428625" indent="-323850" hangingPunct="1"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2000" dirty="0" err="1" smtClean="0">
                <a:solidFill>
                  <a:srgbClr val="000000"/>
                </a:solidFill>
              </a:rPr>
              <a:t>Switches</a:t>
            </a:r>
            <a:r>
              <a:rPr lang="es-AR" sz="2000" dirty="0" smtClean="0">
                <a:solidFill>
                  <a:srgbClr val="000000"/>
                </a:solidFill>
              </a:rPr>
              <a:t> - </a:t>
            </a:r>
            <a:r>
              <a:rPr lang="es-AR" sz="2000" dirty="0" err="1" smtClean="0">
                <a:solidFill>
                  <a:srgbClr val="000000"/>
                </a:solidFill>
              </a:rPr>
              <a:t>Routers</a:t>
            </a:r>
            <a:r>
              <a:rPr lang="es-AR" sz="2000" dirty="0" smtClean="0">
                <a:solidFill>
                  <a:srgbClr val="000000"/>
                </a:solidFill>
              </a:rPr>
              <a:t> </a:t>
            </a:r>
            <a:r>
              <a:rPr lang="es-AR" sz="2000" dirty="0" err="1" smtClean="0">
                <a:solidFill>
                  <a:srgbClr val="000000"/>
                </a:solidFill>
              </a:rPr>
              <a:t>Backbone</a:t>
            </a:r>
            <a:endParaRPr lang="es-AR" sz="2000" dirty="0">
              <a:solidFill>
                <a:srgbClr val="000000"/>
              </a:solidFill>
            </a:endParaRPr>
          </a:p>
          <a:p>
            <a:pPr marL="428625" indent="-323850" hangingPunct="1">
              <a:spcAft>
                <a:spcPts val="1425"/>
              </a:spcAft>
              <a:buSzPct val="4500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2000" dirty="0" smtClean="0">
                <a:solidFill>
                  <a:srgbClr val="000000"/>
                </a:solidFill>
              </a:rPr>
              <a:t>Se esta trabajando </a:t>
            </a:r>
          </a:p>
          <a:p>
            <a:pPr marL="428625" indent="-323850" hangingPunct="1">
              <a:spcAft>
                <a:spcPts val="1425"/>
              </a:spcAft>
              <a:buSzPct val="45000"/>
              <a:buFont typeface="Arial" pitchFamily="34" charset="0"/>
              <a:buChar char="•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2000" dirty="0" smtClean="0">
                <a:solidFill>
                  <a:srgbClr val="000000"/>
                </a:solidFill>
              </a:rPr>
              <a:t>Frontera de enlaces Proveedor Silica</a:t>
            </a:r>
          </a:p>
          <a:p>
            <a:pPr marL="428625" indent="-323850" hangingPunct="1">
              <a:spcAft>
                <a:spcPts val="1425"/>
              </a:spcAft>
              <a:buSzPct val="45000"/>
              <a:buFont typeface="Arial" pitchFamily="34" charset="0"/>
              <a:buChar char="•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2000" dirty="0" smtClean="0">
                <a:solidFill>
                  <a:srgbClr val="000000"/>
                </a:solidFill>
              </a:rPr>
              <a:t>La </a:t>
            </a:r>
            <a:r>
              <a:rPr lang="es-AR" sz="2000" dirty="0" err="1" smtClean="0">
                <a:solidFill>
                  <a:srgbClr val="000000"/>
                </a:solidFill>
              </a:rPr>
              <a:t>segurizacion</a:t>
            </a:r>
            <a:r>
              <a:rPr lang="es-AR" sz="2000" dirty="0" smtClean="0">
                <a:solidFill>
                  <a:srgbClr val="000000"/>
                </a:solidFill>
              </a:rPr>
              <a:t> de los enlaces de los asociados de Rosario</a:t>
            </a:r>
            <a:endParaRPr lang="es-AR" sz="2000" dirty="0">
              <a:solidFill>
                <a:srgbClr val="000000"/>
              </a:solidFill>
            </a:endParaRPr>
          </a:p>
          <a:p>
            <a:pPr marL="428625" indent="-323850" hangingPunct="1">
              <a:spcAft>
                <a:spcPts val="1425"/>
              </a:spcAft>
              <a:buSzPct val="4500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es-AR" sz="2000" dirty="0">
              <a:solidFill>
                <a:srgbClr val="000000"/>
              </a:solidFill>
            </a:endParaRPr>
          </a:p>
          <a:p>
            <a:pPr marL="428625" indent="-323850" hangingPunct="1">
              <a:lnSpc>
                <a:spcPct val="97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es-AR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79623" y="707479"/>
          <a:ext cx="8124825" cy="5457825"/>
        </p:xfrm>
        <a:graphic>
          <a:graphicData uri="http://schemas.openxmlformats.org/presentationml/2006/ole">
            <p:oleObj spid="_x0000_s17411" name="Visio" r:id="rId4" imgW="15940008" imgH="10720682" progId="Visio.Drawing.11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Archivo:Topologia Fisica Rosario v1.png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510" name="AutoShape 6" descr="https://wiki.innova-red.net/mediawiki/images/c/c6/Topologia_Fisica_Rosario_v1.png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" name="5 Imagen" descr="Sin títu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44" y="1397000"/>
            <a:ext cx="9144000" cy="4064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020888"/>
            <a:ext cx="8226425" cy="5735638"/>
          </a:xfrm>
        </p:spPr>
        <p:txBody>
          <a:bodyPr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z="4000" smtClean="0"/>
              <a:t>MUCHAS GRACIAS!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3068638" cy="338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8640"/>
            <a:ext cx="3789854" cy="2996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2" y="1196975"/>
            <a:ext cx="3167583" cy="547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419600" y="228600"/>
            <a:ext cx="41910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2000"/>
              </a:lnSpc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800">
                <a:solidFill>
                  <a:srgbClr val="000000"/>
                </a:solidFill>
                <a:latin typeface="Verdana" pitchFamily="32" charset="0"/>
              </a:rPr>
              <a:t>      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484938" y="635000"/>
            <a:ext cx="2298700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2000"/>
              </a:lnSpc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800">
                <a:solidFill>
                  <a:srgbClr val="000000"/>
                </a:solidFill>
                <a:latin typeface="Verdana" pitchFamily="32" charset="0"/>
              </a:rPr>
              <a:t>  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683568" y="242416"/>
            <a:ext cx="2049462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2000"/>
              </a:lnSpc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800" b="1" dirty="0">
                <a:solidFill>
                  <a:srgbClr val="000000"/>
                </a:solidFill>
                <a:latin typeface="Verdana" pitchFamily="32" charset="0"/>
              </a:rPr>
              <a:t>Red actual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 b="24982"/>
          <a:stretch>
            <a:fillRect/>
          </a:stretch>
        </p:blipFill>
        <p:spPr bwMode="auto">
          <a:xfrm>
            <a:off x="539750" y="179388"/>
            <a:ext cx="80994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tIns="61560"/>
          <a:lstStyle/>
          <a:p>
            <a:pPr algn="ctr" eaLnBrk="1" hangingPunct="1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4400" smtClean="0">
                <a:solidFill>
                  <a:srgbClr val="FFFFFF"/>
                </a:solidFill>
              </a:rPr>
              <a:t>Red Actual</a:t>
            </a:r>
          </a:p>
        </p:txBody>
      </p:sp>
      <p:sp>
        <p:nvSpPr>
          <p:cNvPr id="6150" name="AutoShape 6" descr="Conectividad-NOC-InnovaRedv1.jpeg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152" name="AutoShape 8" descr="Conectividad-NOC-InnovaRedv1.jpeg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2" name="11 Imagen" descr="innova-red-CONECTIVIDAD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645024"/>
            <a:ext cx="6376671" cy="2957488"/>
          </a:xfrm>
          <a:prstGeom prst="rect">
            <a:avLst/>
          </a:prstGeom>
        </p:spPr>
      </p:pic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683568" y="1397000"/>
          <a:ext cx="7848872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Equipamiento 2012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Equipamiento 2006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Cisco 7200  * 2 (HSRP)</a:t>
                      </a:r>
                    </a:p>
                    <a:p>
                      <a:r>
                        <a:rPr lang="es-AR" dirty="0" smtClean="0"/>
                        <a:t>NPE-G1  ( 1 </a:t>
                      </a:r>
                      <a:r>
                        <a:rPr lang="es-AR" dirty="0" err="1" smtClean="0"/>
                        <a:t>millon</a:t>
                      </a:r>
                      <a:r>
                        <a:rPr lang="es-AR" dirty="0" smtClean="0"/>
                        <a:t> de paquetes)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Cisco 7200VXR 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Service Engine NSE-1</a:t>
                      </a:r>
                      <a:r>
                        <a:rPr lang="es-AR" dirty="0" smtClean="0"/>
                        <a:t> 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Juniper M7 * 2 (HSRP)</a:t>
                      </a:r>
                    </a:p>
                    <a:p>
                      <a:r>
                        <a:rPr lang="es-AR" dirty="0" smtClean="0"/>
                        <a:t>( 7 </a:t>
                      </a:r>
                      <a:r>
                        <a:rPr lang="es-AR" dirty="0" err="1" smtClean="0"/>
                        <a:t>Gbps</a:t>
                      </a:r>
                      <a:r>
                        <a:rPr lang="es-AR" dirty="0" smtClean="0"/>
                        <a:t> </a:t>
                      </a:r>
                      <a:r>
                        <a:rPr lang="es-AR" dirty="0" err="1" smtClean="0"/>
                        <a:t>backplane</a:t>
                      </a:r>
                      <a:r>
                        <a:rPr lang="es-AR" dirty="0" smtClean="0"/>
                        <a:t>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Cisco 2621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Cisco 2841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Cisco 2611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 b="16623"/>
          <a:stretch>
            <a:fillRect/>
          </a:stretch>
        </p:blipFill>
        <p:spPr bwMode="auto">
          <a:xfrm>
            <a:off x="231775" y="179388"/>
            <a:ext cx="840898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360363"/>
            <a:ext cx="8229600" cy="1143000"/>
          </a:xfrm>
        </p:spPr>
        <p:txBody>
          <a:bodyPr tIns="58680"/>
          <a:lstStyle/>
          <a:p>
            <a:pPr algn="ctr" eaLnBrk="1" hangingPunct="1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3600" b="1" smtClean="0">
                <a:solidFill>
                  <a:srgbClr val="FFFFFF"/>
                </a:solidFill>
              </a:rPr>
              <a:t>Resumen deTráfico</a:t>
            </a:r>
            <a:r>
              <a:rPr lang="es-AR" sz="4400" b="1" smtClean="0"/>
              <a:t>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83568" y="2132856"/>
          <a:ext cx="7272807" cy="290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512168"/>
                <a:gridCol w="2592287"/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Tipo de Tráfico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2012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2006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28625" indent="-323850" algn="l" hangingPunct="1">
                        <a:lnSpc>
                          <a:spcPct val="97000"/>
                        </a:lnSpc>
                        <a:spcAft>
                          <a:spcPts val="1425"/>
                        </a:spcAft>
                        <a:buSzPct val="45000"/>
                        <a:buFont typeface="Symbol" charset="2"/>
                        <a:buChar char=""/>
                        <a:tabLst>
                          <a:tab pos="430213" algn="l"/>
                          <a:tab pos="877888" algn="l"/>
                          <a:tab pos="1327150" algn="l"/>
                          <a:tab pos="1776413" algn="l"/>
                          <a:tab pos="2225675" algn="l"/>
                          <a:tab pos="2674938" algn="l"/>
                          <a:tab pos="3124200" algn="l"/>
                          <a:tab pos="3573463" algn="l"/>
                          <a:tab pos="4022725" algn="l"/>
                          <a:tab pos="4471988" algn="l"/>
                          <a:tab pos="4921250" algn="l"/>
                          <a:tab pos="5370513" algn="l"/>
                          <a:tab pos="5819775" algn="l"/>
                          <a:tab pos="6269038" algn="l"/>
                          <a:tab pos="6718300" algn="l"/>
                          <a:tab pos="7167563" algn="l"/>
                          <a:tab pos="7616825" algn="l"/>
                          <a:tab pos="8066088" algn="l"/>
                          <a:tab pos="8515350" algn="l"/>
                          <a:tab pos="8964613" algn="l"/>
                          <a:tab pos="9413875" algn="l"/>
                        </a:tabLst>
                      </a:pPr>
                      <a:r>
                        <a:rPr lang="es-AR" sz="2400" dirty="0" smtClean="0">
                          <a:solidFill>
                            <a:schemeClr val="tx1"/>
                          </a:solidFill>
                        </a:rPr>
                        <a:t>Servicio de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 150 </a:t>
                      </a:r>
                      <a:r>
                        <a:rPr lang="es-AR" sz="2400" dirty="0" err="1" smtClean="0"/>
                        <a:t>Mbs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No se daba el servicio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28625" indent="-323850" algn="l" hangingPunct="1">
                        <a:lnSpc>
                          <a:spcPct val="98000"/>
                        </a:lnSpc>
                        <a:spcAft>
                          <a:spcPts val="1425"/>
                        </a:spcAft>
                        <a:buFont typeface="Arial" pitchFamily="34" charset="0"/>
                        <a:buChar char="•"/>
                        <a:tabLst>
                          <a:tab pos="430213" algn="l"/>
                          <a:tab pos="877888" algn="l"/>
                          <a:tab pos="1327150" algn="l"/>
                          <a:tab pos="1776413" algn="l"/>
                          <a:tab pos="2225675" algn="l"/>
                          <a:tab pos="2674938" algn="l"/>
                          <a:tab pos="3124200" algn="l"/>
                          <a:tab pos="3573463" algn="l"/>
                          <a:tab pos="4022725" algn="l"/>
                          <a:tab pos="4471988" algn="l"/>
                          <a:tab pos="4921250" algn="l"/>
                          <a:tab pos="5370513" algn="l"/>
                          <a:tab pos="5819775" algn="l"/>
                          <a:tab pos="6269038" algn="l"/>
                          <a:tab pos="6718300" algn="l"/>
                          <a:tab pos="7167563" algn="l"/>
                          <a:tab pos="7616825" algn="l"/>
                          <a:tab pos="8066088" algn="l"/>
                          <a:tab pos="8515350" algn="l"/>
                          <a:tab pos="8964613" algn="l"/>
                          <a:tab pos="9413875" algn="l"/>
                        </a:tabLst>
                      </a:pPr>
                      <a:r>
                        <a:rPr lang="es-AR" sz="2400" dirty="0" smtClean="0">
                          <a:solidFill>
                            <a:schemeClr val="tx1"/>
                          </a:solidFill>
                        </a:rPr>
                        <a:t>NAP (Nacional)</a:t>
                      </a:r>
                      <a:endParaRPr lang="es-AR" sz="24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100 </a:t>
                      </a:r>
                      <a:r>
                        <a:rPr lang="es-AR" sz="2400" dirty="0" err="1" smtClean="0"/>
                        <a:t>Mbs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10  </a:t>
                      </a:r>
                      <a:r>
                        <a:rPr lang="es-AR" sz="2400" dirty="0" err="1" smtClean="0"/>
                        <a:t>Mbs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28625" indent="-323850" algn="l" hangingPunct="1">
                        <a:lnSpc>
                          <a:spcPct val="97000"/>
                        </a:lnSpc>
                        <a:spcAft>
                          <a:spcPts val="1425"/>
                        </a:spcAft>
                        <a:buSzPct val="45000"/>
                        <a:buFont typeface="Symbol" charset="2"/>
                        <a:buChar char=""/>
                        <a:tabLst>
                          <a:tab pos="430213" algn="l"/>
                          <a:tab pos="877888" algn="l"/>
                          <a:tab pos="1327150" algn="l"/>
                          <a:tab pos="1776413" algn="l"/>
                          <a:tab pos="2225675" algn="l"/>
                          <a:tab pos="2674938" algn="l"/>
                          <a:tab pos="3124200" algn="l"/>
                          <a:tab pos="3573463" algn="l"/>
                          <a:tab pos="4022725" algn="l"/>
                          <a:tab pos="4471988" algn="l"/>
                          <a:tab pos="4921250" algn="l"/>
                          <a:tab pos="5370513" algn="l"/>
                          <a:tab pos="5819775" algn="l"/>
                          <a:tab pos="6269038" algn="l"/>
                          <a:tab pos="6718300" algn="l"/>
                          <a:tab pos="7167563" algn="l"/>
                          <a:tab pos="7616825" algn="l"/>
                          <a:tab pos="8066088" algn="l"/>
                          <a:tab pos="8515350" algn="l"/>
                          <a:tab pos="8964613" algn="l"/>
                          <a:tab pos="9413875" algn="l"/>
                        </a:tabLst>
                      </a:pPr>
                      <a:r>
                        <a:rPr lang="es-AR" sz="2400" dirty="0" smtClean="0">
                          <a:solidFill>
                            <a:schemeClr val="tx1"/>
                          </a:solidFill>
                        </a:rPr>
                        <a:t>RRAA (CLARA)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240</a:t>
                      </a:r>
                      <a:r>
                        <a:rPr lang="es-AR" sz="2400" baseline="0" dirty="0" smtClean="0"/>
                        <a:t> </a:t>
                      </a:r>
                      <a:r>
                        <a:rPr lang="es-AR" sz="2400" baseline="0" dirty="0" err="1" smtClean="0"/>
                        <a:t>Mbs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40  </a:t>
                      </a:r>
                      <a:r>
                        <a:rPr lang="es-AR" sz="2400" dirty="0" err="1" smtClean="0"/>
                        <a:t>Mbs</a:t>
                      </a:r>
                      <a:endParaRPr lang="es-A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28625" indent="-323850" algn="l" hangingPunct="1">
                        <a:lnSpc>
                          <a:spcPct val="97000"/>
                        </a:lnSpc>
                        <a:spcAft>
                          <a:spcPts val="1425"/>
                        </a:spcAft>
                        <a:buSzPct val="45000"/>
                        <a:buFont typeface="Symbol" charset="2"/>
                        <a:buChar char=""/>
                        <a:tabLst>
                          <a:tab pos="430213" algn="l"/>
                          <a:tab pos="877888" algn="l"/>
                          <a:tab pos="1327150" algn="l"/>
                          <a:tab pos="1776413" algn="l"/>
                          <a:tab pos="2225675" algn="l"/>
                          <a:tab pos="2674938" algn="l"/>
                          <a:tab pos="3124200" algn="l"/>
                          <a:tab pos="3573463" algn="l"/>
                          <a:tab pos="4022725" algn="l"/>
                          <a:tab pos="4471988" algn="l"/>
                          <a:tab pos="4921250" algn="l"/>
                          <a:tab pos="5370513" algn="l"/>
                          <a:tab pos="5819775" algn="l"/>
                          <a:tab pos="6269038" algn="l"/>
                          <a:tab pos="6718300" algn="l"/>
                          <a:tab pos="7167563" algn="l"/>
                          <a:tab pos="7616825" algn="l"/>
                          <a:tab pos="8066088" algn="l"/>
                          <a:tab pos="8515350" algn="l"/>
                          <a:tab pos="8964613" algn="l"/>
                          <a:tab pos="9413875" algn="l"/>
                        </a:tabLst>
                      </a:pPr>
                      <a:r>
                        <a:rPr lang="es-AR" sz="2400" dirty="0" err="1" smtClean="0">
                          <a:solidFill>
                            <a:schemeClr val="tx1"/>
                          </a:solidFill>
                        </a:rPr>
                        <a:t>Backbone</a:t>
                      </a:r>
                      <a:r>
                        <a:rPr lang="es-AR" sz="2400" dirty="0" smtClean="0">
                          <a:solidFill>
                            <a:schemeClr val="tx1"/>
                          </a:solidFill>
                        </a:rPr>
                        <a:t> (Innova-Red)</a:t>
                      </a:r>
                      <a:endParaRPr lang="es-A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1 </a:t>
                      </a:r>
                      <a:r>
                        <a:rPr lang="es-AR" sz="2400" dirty="0" err="1" smtClean="0"/>
                        <a:t>Gbs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100 </a:t>
                      </a:r>
                      <a:r>
                        <a:rPr lang="es-AR" sz="2400" dirty="0" err="1" smtClean="0"/>
                        <a:t>Mbs</a:t>
                      </a:r>
                      <a:endParaRPr lang="es-A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 b="23814"/>
          <a:stretch>
            <a:fillRect/>
          </a:stretch>
        </p:blipFill>
        <p:spPr bwMode="auto">
          <a:xfrm>
            <a:off x="360363" y="360363"/>
            <a:ext cx="8408987" cy="115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9512"/>
          </a:xfrm>
        </p:spPr>
        <p:txBody>
          <a:bodyPr tIns="58680"/>
          <a:lstStyle/>
          <a:p>
            <a:pPr algn="ctr" eaLnBrk="1" hangingPunct="1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3600" smtClean="0"/>
              <a:t/>
            </a:r>
            <a:br>
              <a:rPr lang="es-AR" sz="3600" smtClean="0"/>
            </a:br>
            <a:r>
              <a:rPr lang="es-AR" sz="3600" smtClean="0">
                <a:solidFill>
                  <a:srgbClr val="FFFFFF"/>
                </a:solidFill>
              </a:rPr>
              <a:t>Servicios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79388" y="1979613"/>
            <a:ext cx="8505825" cy="534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2560" rIns="90000" bIns="45000"/>
          <a:lstStyle/>
          <a:p>
            <a:pPr marL="428625" indent="-323850" hangingPunct="1">
              <a:lnSpc>
                <a:spcPct val="98000"/>
              </a:lnSpc>
              <a:spcAft>
                <a:spcPts val="1425"/>
              </a:spcAft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2000" dirty="0">
                <a:solidFill>
                  <a:srgbClr val="000000"/>
                </a:solidFill>
                <a:latin typeface="Calibri" pitchFamily="32" charset="0"/>
              </a:rPr>
              <a:t>Servicios </a:t>
            </a:r>
            <a:r>
              <a:rPr lang="es-AR" sz="1200" dirty="0">
                <a:solidFill>
                  <a:srgbClr val="000000"/>
                </a:solidFill>
                <a:latin typeface="Calibri" pitchFamily="32" charset="0"/>
              </a:rPr>
              <a:t>                                        </a:t>
            </a:r>
            <a:r>
              <a:rPr lang="es-AR" sz="1200" dirty="0" smtClean="0">
                <a:solidFill>
                  <a:srgbClr val="000000"/>
                </a:solidFill>
                <a:latin typeface="Calibri" pitchFamily="32" charset="0"/>
              </a:rPr>
              <a:t>                                        </a:t>
            </a:r>
            <a:r>
              <a:rPr lang="es-AR" sz="2000" dirty="0" err="1">
                <a:solidFill>
                  <a:srgbClr val="000000"/>
                </a:solidFill>
                <a:latin typeface="Calibri" pitchFamily="32" charset="0"/>
              </a:rPr>
              <a:t>Networking</a:t>
            </a:r>
            <a:endParaRPr lang="es-AR" sz="2000" dirty="0">
              <a:solidFill>
                <a:srgbClr val="000000"/>
              </a:solidFill>
              <a:latin typeface="Calibri" pitchFamily="32" charset="0"/>
            </a:endParaRPr>
          </a:p>
          <a:p>
            <a:pPr marL="428625" indent="-323850" hangingPunct="1">
              <a:lnSpc>
                <a:spcPct val="97000"/>
              </a:lnSpc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1200" dirty="0">
                <a:solidFill>
                  <a:schemeClr val="tx1"/>
                </a:solidFill>
                <a:latin typeface="Calibri" pitchFamily="32" charset="0"/>
                <a:hlinkClick r:id="rId4"/>
              </a:rPr>
              <a:t>Acceso IPv6</a:t>
            </a:r>
            <a:r>
              <a:rPr lang="es-AR" sz="1200" dirty="0">
                <a:solidFill>
                  <a:schemeClr val="tx1"/>
                </a:solidFill>
                <a:latin typeface="Calibri" pitchFamily="32" charset="0"/>
              </a:rPr>
              <a:t>                 </a:t>
            </a:r>
            <a:r>
              <a:rPr lang="es-AR" sz="1200" dirty="0" smtClean="0">
                <a:solidFill>
                  <a:schemeClr val="tx1"/>
                </a:solidFill>
                <a:latin typeface="Calibri" pitchFamily="32" charset="0"/>
              </a:rPr>
              <a:t>                                                             </a:t>
            </a:r>
            <a:r>
              <a:rPr lang="es-AR" sz="1200" dirty="0">
                <a:solidFill>
                  <a:schemeClr val="tx1"/>
                </a:solidFill>
                <a:latin typeface="Calibri" pitchFamily="32" charset="0"/>
              </a:rPr>
              <a:t>Acceso a Internet</a:t>
            </a:r>
          </a:p>
          <a:p>
            <a:pPr marL="428625" indent="-323850" hangingPunct="1">
              <a:lnSpc>
                <a:spcPct val="97000"/>
              </a:lnSpc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1200" dirty="0">
                <a:solidFill>
                  <a:schemeClr val="tx1"/>
                </a:solidFill>
                <a:latin typeface="Calibri" pitchFamily="32" charset="0"/>
                <a:hlinkClick r:id="rId5"/>
              </a:rPr>
              <a:t>Correo</a:t>
            </a:r>
            <a:r>
              <a:rPr lang="es-AR" sz="1200" dirty="0">
                <a:solidFill>
                  <a:schemeClr val="tx1"/>
                </a:solidFill>
                <a:latin typeface="Calibri" pitchFamily="32" charset="0"/>
              </a:rPr>
              <a:t>     </a:t>
            </a:r>
            <a:r>
              <a:rPr lang="es-AR" sz="1200" dirty="0" smtClean="0">
                <a:solidFill>
                  <a:schemeClr val="tx1"/>
                </a:solidFill>
                <a:latin typeface="Calibri" pitchFamily="32" charset="0"/>
              </a:rPr>
              <a:t>(Existente)                                                                </a:t>
            </a:r>
            <a:r>
              <a:rPr lang="es-AR" sz="1200" dirty="0" err="1">
                <a:solidFill>
                  <a:schemeClr val="tx1"/>
                </a:solidFill>
                <a:latin typeface="Calibri" pitchFamily="32" charset="0"/>
              </a:rPr>
              <a:t>Peering</a:t>
            </a:r>
            <a:r>
              <a:rPr lang="es-AR" sz="1200" dirty="0">
                <a:solidFill>
                  <a:schemeClr val="tx1"/>
                </a:solidFill>
                <a:latin typeface="Calibri" pitchFamily="32" charset="0"/>
              </a:rPr>
              <a:t> </a:t>
            </a:r>
            <a:r>
              <a:rPr lang="es-AR" sz="1200" dirty="0" smtClean="0">
                <a:solidFill>
                  <a:schemeClr val="tx1"/>
                </a:solidFill>
                <a:latin typeface="Calibri" pitchFamily="32" charset="0"/>
              </a:rPr>
              <a:t>Nacional   (Existente)</a:t>
            </a:r>
            <a:endParaRPr lang="es-AR" sz="1200" dirty="0">
              <a:solidFill>
                <a:schemeClr val="tx1"/>
              </a:solidFill>
              <a:latin typeface="Calibri" pitchFamily="32" charset="0"/>
            </a:endParaRPr>
          </a:p>
          <a:p>
            <a:pPr marL="428625" indent="-323850" hangingPunct="1">
              <a:lnSpc>
                <a:spcPct val="97000"/>
              </a:lnSpc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1200" dirty="0">
                <a:solidFill>
                  <a:schemeClr val="tx1"/>
                </a:solidFill>
                <a:latin typeface="Calibri" pitchFamily="32" charset="0"/>
                <a:hlinkClick r:id="rId6"/>
              </a:rPr>
              <a:t>DNS</a:t>
            </a:r>
            <a:r>
              <a:rPr lang="es-AR" sz="1200" dirty="0">
                <a:solidFill>
                  <a:schemeClr val="tx1"/>
                </a:solidFill>
                <a:latin typeface="Calibri" pitchFamily="32" charset="0"/>
              </a:rPr>
              <a:t>         </a:t>
            </a:r>
            <a:r>
              <a:rPr lang="es-AR" sz="1200" dirty="0" smtClean="0">
                <a:solidFill>
                  <a:schemeClr val="tx1"/>
                </a:solidFill>
                <a:latin typeface="Calibri" pitchFamily="32" charset="0"/>
              </a:rPr>
              <a:t>(Existente)                                                                </a:t>
            </a:r>
            <a:r>
              <a:rPr lang="es-AR" sz="1200" dirty="0" err="1" smtClean="0">
                <a:solidFill>
                  <a:schemeClr val="tx1"/>
                </a:solidFill>
                <a:latin typeface="Calibri" pitchFamily="32" charset="0"/>
              </a:rPr>
              <a:t>Peering</a:t>
            </a:r>
            <a:r>
              <a:rPr lang="es-AR" sz="1200" dirty="0" smtClean="0">
                <a:solidFill>
                  <a:schemeClr val="tx1"/>
                </a:solidFill>
                <a:latin typeface="Calibri" pitchFamily="32" charset="0"/>
              </a:rPr>
              <a:t> c/Asociados   (Existente)</a:t>
            </a:r>
            <a:endParaRPr lang="es-AR" sz="1200" dirty="0">
              <a:solidFill>
                <a:schemeClr val="tx1"/>
              </a:solidFill>
              <a:latin typeface="Calibri" pitchFamily="32" charset="0"/>
            </a:endParaRPr>
          </a:p>
          <a:p>
            <a:pPr marL="428625" indent="-323850" hangingPunct="1">
              <a:lnSpc>
                <a:spcPct val="97000"/>
              </a:lnSpc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1200" dirty="0">
                <a:solidFill>
                  <a:schemeClr val="tx1"/>
                </a:solidFill>
                <a:latin typeface="Calibri" pitchFamily="32" charset="0"/>
                <a:hlinkClick r:id="rId7"/>
              </a:rPr>
              <a:t>Data </a:t>
            </a:r>
            <a:r>
              <a:rPr lang="es-AR" sz="1200" dirty="0" err="1">
                <a:solidFill>
                  <a:schemeClr val="tx1"/>
                </a:solidFill>
                <a:latin typeface="Calibri" pitchFamily="32" charset="0"/>
                <a:hlinkClick r:id="rId7"/>
              </a:rPr>
              <a:t>Storing</a:t>
            </a:r>
            <a:r>
              <a:rPr lang="es-AR" sz="1200" dirty="0">
                <a:solidFill>
                  <a:schemeClr val="tx1"/>
                </a:solidFill>
                <a:latin typeface="Calibri" pitchFamily="32" charset="0"/>
              </a:rPr>
              <a:t>                                                          </a:t>
            </a:r>
            <a:r>
              <a:rPr lang="es-AR" sz="1200" dirty="0" smtClean="0">
                <a:solidFill>
                  <a:schemeClr val="tx1"/>
                </a:solidFill>
                <a:latin typeface="Calibri" pitchFamily="32" charset="0"/>
              </a:rPr>
              <a:t>                    RRAA </a:t>
            </a:r>
            <a:r>
              <a:rPr lang="es-AR" sz="1200" dirty="0">
                <a:solidFill>
                  <a:schemeClr val="tx1"/>
                </a:solidFill>
                <a:latin typeface="Calibri" pitchFamily="32" charset="0"/>
              </a:rPr>
              <a:t>(CLARA</a:t>
            </a:r>
            <a:r>
              <a:rPr lang="es-AR" sz="1200" dirty="0" smtClean="0">
                <a:solidFill>
                  <a:schemeClr val="tx1"/>
                </a:solidFill>
                <a:latin typeface="Calibri" pitchFamily="32" charset="0"/>
              </a:rPr>
              <a:t>)  (Existente)</a:t>
            </a:r>
            <a:endParaRPr lang="es-AR" sz="1200" dirty="0">
              <a:solidFill>
                <a:schemeClr val="tx1"/>
              </a:solidFill>
              <a:latin typeface="Calibri" pitchFamily="32" charset="0"/>
            </a:endParaRPr>
          </a:p>
          <a:p>
            <a:pPr marL="428625" indent="-323850" hangingPunct="1">
              <a:lnSpc>
                <a:spcPct val="97000"/>
              </a:lnSpc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1200" dirty="0" err="1">
                <a:solidFill>
                  <a:schemeClr val="tx1"/>
                </a:solidFill>
                <a:latin typeface="Calibri" pitchFamily="32" charset="0"/>
                <a:hlinkClick r:id="rId8"/>
              </a:rPr>
              <a:t>Housing</a:t>
            </a:r>
            <a:r>
              <a:rPr lang="es-AR" sz="1200" dirty="0">
                <a:solidFill>
                  <a:schemeClr val="tx1"/>
                </a:solidFill>
                <a:latin typeface="Calibri" pitchFamily="32" charset="0"/>
              </a:rPr>
              <a:t>    </a:t>
            </a:r>
            <a:r>
              <a:rPr lang="es-AR" sz="1200" dirty="0" smtClean="0">
                <a:solidFill>
                  <a:schemeClr val="tx1"/>
                </a:solidFill>
                <a:latin typeface="Calibri" pitchFamily="32" charset="0"/>
              </a:rPr>
              <a:t>(Existente)                                                               Enlaces </a:t>
            </a:r>
            <a:r>
              <a:rPr lang="es-AR" sz="1200" dirty="0">
                <a:solidFill>
                  <a:schemeClr val="tx1"/>
                </a:solidFill>
                <a:latin typeface="Calibri" pitchFamily="32" charset="0"/>
              </a:rPr>
              <a:t>Punto a Punto</a:t>
            </a:r>
          </a:p>
          <a:p>
            <a:pPr marL="428625" indent="-323850" hangingPunct="1">
              <a:lnSpc>
                <a:spcPct val="97000"/>
              </a:lnSpc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1200" dirty="0" err="1">
                <a:solidFill>
                  <a:schemeClr val="tx1"/>
                </a:solidFill>
                <a:latin typeface="Calibri" pitchFamily="32" charset="0"/>
                <a:hlinkClick r:id="rId9"/>
              </a:rPr>
              <a:t>Multicasting</a:t>
            </a:r>
            <a:r>
              <a:rPr lang="es-AR" sz="1200" dirty="0">
                <a:solidFill>
                  <a:schemeClr val="tx1"/>
                </a:solidFill>
                <a:latin typeface="Calibri" pitchFamily="32" charset="0"/>
              </a:rPr>
              <a:t>   </a:t>
            </a:r>
            <a:r>
              <a:rPr lang="es-AR" sz="1200" dirty="0" smtClean="0">
                <a:solidFill>
                  <a:schemeClr val="tx1"/>
                </a:solidFill>
                <a:latin typeface="Calibri" pitchFamily="32" charset="0"/>
              </a:rPr>
              <a:t>(Existente)                                     </a:t>
            </a:r>
            <a:endParaRPr lang="es-AR" sz="1200" dirty="0">
              <a:solidFill>
                <a:schemeClr val="tx1"/>
              </a:solidFill>
              <a:latin typeface="Calibri" pitchFamily="32" charset="0"/>
            </a:endParaRPr>
          </a:p>
          <a:p>
            <a:pPr marL="428625" indent="-323850" hangingPunct="1">
              <a:lnSpc>
                <a:spcPct val="97000"/>
              </a:lnSpc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1200" dirty="0">
                <a:solidFill>
                  <a:schemeClr val="tx1"/>
                </a:solidFill>
                <a:latin typeface="Calibri" pitchFamily="32" charset="0"/>
                <a:hlinkClick r:id="rId10"/>
              </a:rPr>
              <a:t>NTP</a:t>
            </a:r>
          </a:p>
          <a:p>
            <a:pPr marL="428625" indent="-323850" hangingPunct="1">
              <a:lnSpc>
                <a:spcPct val="97000"/>
              </a:lnSpc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1200" dirty="0" err="1">
                <a:solidFill>
                  <a:schemeClr val="tx1"/>
                </a:solidFill>
                <a:latin typeface="Calibri" pitchFamily="32" charset="0"/>
                <a:hlinkClick r:id="rId11"/>
              </a:rPr>
              <a:t>Relay</a:t>
            </a:r>
            <a:r>
              <a:rPr lang="es-AR" sz="1200" dirty="0">
                <a:solidFill>
                  <a:schemeClr val="tx1"/>
                </a:solidFill>
                <a:latin typeface="Calibri" pitchFamily="32" charset="0"/>
                <a:hlinkClick r:id="rId11"/>
              </a:rPr>
              <a:t> de mail</a:t>
            </a:r>
          </a:p>
          <a:p>
            <a:pPr marL="428625" indent="-323850" hangingPunct="1">
              <a:lnSpc>
                <a:spcPct val="97000"/>
              </a:lnSpc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1200" dirty="0">
                <a:solidFill>
                  <a:schemeClr val="tx1"/>
                </a:solidFill>
                <a:latin typeface="Calibri" pitchFamily="32" charset="0"/>
                <a:hlinkClick r:id="rId12"/>
              </a:rPr>
              <a:t>Repositorios Linux</a:t>
            </a:r>
          </a:p>
          <a:p>
            <a:pPr marL="428625" indent="-323850" hangingPunct="1">
              <a:lnSpc>
                <a:spcPct val="97000"/>
              </a:lnSpc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1200" dirty="0">
                <a:solidFill>
                  <a:schemeClr val="tx1"/>
                </a:solidFill>
                <a:latin typeface="Calibri" pitchFamily="32" charset="0"/>
                <a:hlinkClick r:id="rId13"/>
              </a:rPr>
              <a:t>Sala de </a:t>
            </a:r>
            <a:r>
              <a:rPr lang="es-AR" sz="1200" dirty="0" smtClean="0">
                <a:solidFill>
                  <a:schemeClr val="tx1"/>
                </a:solidFill>
                <a:latin typeface="Calibri" pitchFamily="32" charset="0"/>
                <a:hlinkClick r:id="rId13"/>
              </a:rPr>
              <a:t>Videoconferencias</a:t>
            </a:r>
            <a:endParaRPr lang="es-AR" sz="1200" dirty="0">
              <a:solidFill>
                <a:schemeClr val="tx1"/>
              </a:solidFill>
              <a:latin typeface="Calibri" pitchFamily="32" charset="0"/>
              <a:hlinkClick r:id="rId13"/>
            </a:endParaRPr>
          </a:p>
          <a:p>
            <a:pPr marL="428625" indent="-323850" hangingPunct="1">
              <a:lnSpc>
                <a:spcPct val="97000"/>
              </a:lnSpc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1200" dirty="0" err="1">
                <a:solidFill>
                  <a:schemeClr val="tx1"/>
                </a:solidFill>
                <a:latin typeface="Calibri" pitchFamily="32" charset="0"/>
                <a:hlinkClick r:id="rId14"/>
              </a:rPr>
              <a:t>Streaming</a:t>
            </a:r>
            <a:endParaRPr lang="es-AR" sz="1200" dirty="0">
              <a:solidFill>
                <a:schemeClr val="tx1"/>
              </a:solidFill>
              <a:latin typeface="Calibri" pitchFamily="32" charset="0"/>
              <a:hlinkClick r:id="rId14"/>
            </a:endParaRPr>
          </a:p>
          <a:p>
            <a:pPr marL="428625" indent="-323850" hangingPunct="1">
              <a:lnSpc>
                <a:spcPct val="97000"/>
              </a:lnSpc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1200" dirty="0" err="1">
                <a:solidFill>
                  <a:schemeClr val="tx1"/>
                </a:solidFill>
                <a:latin typeface="Calibri" pitchFamily="32" charset="0"/>
                <a:hlinkClick r:id="rId15"/>
              </a:rPr>
              <a:t>Webhosting</a:t>
            </a:r>
            <a:endParaRPr lang="es-AR" sz="1200" dirty="0">
              <a:solidFill>
                <a:schemeClr val="tx1"/>
              </a:solidFill>
              <a:latin typeface="Calibri" pitchFamily="32" charset="0"/>
              <a:hlinkClick r:id="rId15"/>
            </a:endParaRPr>
          </a:p>
          <a:p>
            <a:pPr marL="428625" indent="-323850" hangingPunct="1">
              <a:lnSpc>
                <a:spcPct val="97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es-AR" sz="1200" dirty="0">
              <a:solidFill>
                <a:srgbClr val="CCCCFF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Group 1"/>
          <p:cNvGraphicFramePr>
            <a:graphicFrameLocks noGrp="1"/>
          </p:cNvGraphicFramePr>
          <p:nvPr/>
        </p:nvGraphicFramePr>
        <p:xfrm>
          <a:off x="827583" y="980728"/>
          <a:ext cx="7560841" cy="5383213"/>
        </p:xfrm>
        <a:graphic>
          <a:graphicData uri="http://schemas.openxmlformats.org/drawingml/2006/table">
            <a:tbl>
              <a:tblPr/>
              <a:tblGrid>
                <a:gridCol w="1162192"/>
                <a:gridCol w="2546361"/>
                <a:gridCol w="1187992"/>
                <a:gridCol w="846968"/>
                <a:gridCol w="962510"/>
                <a:gridCol w="854818"/>
              </a:tblGrid>
              <a:tr h="11938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IDENTIFICADOR (</a:t>
                      </a:r>
                      <a:r>
                        <a:rPr kumimoji="0" lang="es-A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Primary</a:t>
                      </a:r>
                      <a:r>
                        <a:rPr kumimoji="0" lang="es-A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 Key)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NOMBRE DE LA INSTITUCIÓN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Proveedor y Nro de enlace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Bandwithd</a:t>
                      </a:r>
                      <a:r>
                        <a:rPr kumimoji="0" 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 (Mbps) total</a:t>
                      </a:r>
                    </a:p>
                  </a:txBody>
                  <a:tcPr marL="9360" marR="9360" marT="29231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SUM OPERATIVOS Ancho Banda Internet 1</a:t>
                      </a:r>
                    </a:p>
                  </a:txBody>
                  <a:tcPr marL="9360" marR="9360" marT="2592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2006</a:t>
                      </a:r>
                    </a:p>
                  </a:txBody>
                  <a:tcPr marL="9360" marR="9360" marT="2592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CAC-CNEA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Comision Nacional de Energia Atomica (forma parte del conjunto CAC)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Metrotel (S5492)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18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12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CAB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Centro </a:t>
                      </a:r>
                      <a:r>
                        <a:rPr kumimoji="0" lang="es-A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atomico</a:t>
                      </a:r>
                      <a:r>
                        <a:rPr kumimoji="0" lang="es-A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 Bariloche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Silica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30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No existía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CCT-</a:t>
                      </a:r>
                      <a:r>
                        <a:rPr kumimoji="0" lang="es-A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BahiaBlanca</a:t>
                      </a:r>
                      <a:endParaRPr kumimoji="0" lang="es-A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cct</a:t>
                      </a:r>
                      <a:r>
                        <a:rPr kumimoji="0" lang="es-A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 </a:t>
                      </a:r>
                      <a:r>
                        <a:rPr kumimoji="0" lang="es-A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bahia</a:t>
                      </a:r>
                      <a:r>
                        <a:rPr kumimoji="0" lang="es-A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 blanca 2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SILICA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9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CCT-Mza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CCT-Mendoza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Silica Networks  </a:t>
                      </a:r>
                      <a:r>
                        <a:rPr kumimoji="0" lang="es-A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Vlan</a:t>
                      </a: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 #296 (confirmar)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9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000" dirty="0" smtClean="0">
                          <a:solidFill>
                            <a:schemeClr val="tx1"/>
                          </a:solidFill>
                        </a:rPr>
                        <a:t>No  </a:t>
                      </a:r>
                      <a:r>
                        <a:rPr lang="es-AR" sz="1000" dirty="0" err="1" smtClean="0">
                          <a:solidFill>
                            <a:schemeClr val="tx1"/>
                          </a:solidFill>
                        </a:rPr>
                        <a:t>Existia</a:t>
                      </a:r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CCT Rosario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CCT - Rosario (Centro Cientifico Tecnologico) (ex CERIDER), PAV-Rosario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Transporte Silica Ultima milla propia con mantenimiento de Transdatos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9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000" dirty="0" smtClean="0">
                          <a:solidFill>
                            <a:schemeClr val="tx1"/>
                          </a:solidFill>
                        </a:rPr>
                        <a:t>No </a:t>
                      </a:r>
                      <a:r>
                        <a:rPr lang="es-AR" sz="1000" dirty="0" err="1" smtClean="0">
                          <a:solidFill>
                            <a:schemeClr val="tx1"/>
                          </a:solidFill>
                        </a:rPr>
                        <a:t>Existia</a:t>
                      </a:r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CLACSO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Consejo Latinoamericano De Ciencias Sociales. red Académica Electrónica de CLACSO. RAEC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METROTEL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3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2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CONAE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COMISION NACIONAL DE ACTIVIDADES ESPACIALES (CONAE)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BT (ex Comsat)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3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2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CONICET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CONSEJO NACIONAL DE INVESTIGACIONES CIENTÍFICAS Y TÉCNICAS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Global Crossing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2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FCEIA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FCEIA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Silica Vlan 154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3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2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No </a:t>
                      </a:r>
                      <a:r>
                        <a:rPr kumimoji="0" lang="es-A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Existia</a:t>
                      </a:r>
                      <a:endParaRPr kumimoji="0" 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Innova-T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Innova-T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Metrotel Enlace S6862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2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2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No </a:t>
                      </a:r>
                      <a:r>
                        <a:rPr kumimoji="0" lang="es-A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Existia</a:t>
                      </a:r>
                      <a:endParaRPr kumimoji="0" 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INTA-CASTELAR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Instituto Nacional de Tecnología Agropecuaria – Sede Calle Castelar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Metrotel (S5831) (confirmar)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15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10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No </a:t>
                      </a:r>
                      <a:r>
                        <a:rPr kumimoji="0" lang="es-A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Existia</a:t>
                      </a:r>
                      <a:endParaRPr kumimoji="0" 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INTA-CHILE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Instituto Nacional de Tecnología Agropecuaria – Sede Calle Chile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Metrotel S5830 (confirmar)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40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No </a:t>
                      </a:r>
                      <a:r>
                        <a:rPr kumimoji="0" lang="es-A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existia</a:t>
                      </a:r>
                      <a:endParaRPr kumimoji="0" 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"/>
          <p:cNvGraphicFramePr>
            <a:graphicFrameLocks noGrp="1"/>
          </p:cNvGraphicFramePr>
          <p:nvPr/>
        </p:nvGraphicFramePr>
        <p:xfrm>
          <a:off x="827583" y="333370"/>
          <a:ext cx="8097481" cy="5930607"/>
        </p:xfrm>
        <a:graphic>
          <a:graphicData uri="http://schemas.openxmlformats.org/drawingml/2006/table">
            <a:tbl>
              <a:tblPr/>
              <a:tblGrid>
                <a:gridCol w="1534782"/>
                <a:gridCol w="2207103"/>
                <a:gridCol w="1029713"/>
                <a:gridCol w="1750683"/>
                <a:gridCol w="834272"/>
                <a:gridCol w="740928"/>
              </a:tblGrid>
              <a:tr h="11938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IDENTIFICADOR (</a:t>
                      </a:r>
                      <a:r>
                        <a:rPr kumimoji="0" lang="es-A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Primary</a:t>
                      </a:r>
                      <a:r>
                        <a:rPr kumimoji="0" lang="es-A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 Key)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NOMBRE DE LA INSTITUCIÓN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Proveedor y Nro de enlace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Bandwithd</a:t>
                      </a:r>
                      <a:r>
                        <a:rPr kumimoji="0" 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 (Mbps) total</a:t>
                      </a:r>
                    </a:p>
                  </a:txBody>
                  <a:tcPr marL="9360" marR="9360" marT="29231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SUM OPERATIVOS Ancho Banda Internet 1</a:t>
                      </a:r>
                    </a:p>
                  </a:txBody>
                  <a:tcPr marL="9360" marR="9360" marT="2592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A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592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MSAL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Ministerio de Salud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Metrotel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A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RIU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RIU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Telecom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20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No </a:t>
                      </a:r>
                      <a:r>
                        <a:rPr kumimoji="0" lang="es-A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Existia</a:t>
                      </a:r>
                      <a:endParaRPr kumimoji="0" lang="es-A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SMN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Servicio Meteorológico Nacional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Global Crossing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2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A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UBA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Universidad de Buenos Aires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Telmex (enlace 2226691)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30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A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UCA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Pontificia Universidad Católica Argentina</a:t>
                      </a:r>
                      <a:b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</a:br>
                      <a:endParaRPr kumimoji="0" lang="es-A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Telefonica - nro Linea 5019002 - nro Serie 50034300706 - nro Referencia 72883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A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UNC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Universidad Nacional de Cordoba (UNC)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Silica Networks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18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15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No </a:t>
                      </a:r>
                      <a:r>
                        <a:rPr kumimoji="0" lang="es-A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Existia</a:t>
                      </a:r>
                      <a:endParaRPr kumimoji="0" lang="es-A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UNIBO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ALMA MATER STUDIORUM UNIVERSITÁ DI BOLOGNA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Telmex: 222-66-91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A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UNL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Universidad Nacional del Litoral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Global Crossing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45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5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A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UNLAM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UNIVERSIDAD NACIONAL DE LA MATANZA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Global Crossing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6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4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No </a:t>
                      </a:r>
                      <a:r>
                        <a:rPr kumimoji="0" lang="es-A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Existia</a:t>
                      </a:r>
                      <a:endParaRPr kumimoji="0" lang="es-A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UNTREFs</a:t>
                      </a:r>
                      <a:endParaRPr kumimoji="0" lang="es-A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Universidad Nacional de Tres de Febrero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Metrotel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6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3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A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UNR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UNR (Universidad Nacional de Rosario)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FIBRA PROPIA -SILICA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36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24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No </a:t>
                      </a:r>
                      <a:r>
                        <a:rPr kumimoji="0" lang="es-A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Existia</a:t>
                      </a:r>
                      <a:endParaRPr kumimoji="0" lang="es-A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FUESMEN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 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SILICA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6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4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No </a:t>
                      </a:r>
                      <a:r>
                        <a:rPr kumimoji="0" lang="es-A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Existia</a:t>
                      </a:r>
                      <a:endParaRPr kumimoji="0" lang="es-A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TOTAL 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A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A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11412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315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A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1" charset="0"/>
                          <a:ea typeface="DejaVu Sans" charset="0"/>
                          <a:cs typeface="DejaVu Sans" charset="0"/>
                        </a:rPr>
                        <a:t>95</a:t>
                      </a: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A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1" charset="0"/>
                        <a:ea typeface="DejaVu Sans" charset="0"/>
                        <a:cs typeface="DejaVu Sans" charset="0"/>
                      </a:endParaRPr>
                    </a:p>
                  </a:txBody>
                  <a:tcPr marL="9360" marR="9360" marT="22248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 b="28529"/>
          <a:stretch>
            <a:fillRect/>
          </a:stretch>
        </p:blipFill>
        <p:spPr bwMode="auto">
          <a:xfrm>
            <a:off x="411163" y="179388"/>
            <a:ext cx="8408987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609850"/>
          </a:xfrm>
        </p:spPr>
        <p:txBody>
          <a:bodyPr tIns="57240"/>
          <a:lstStyle/>
          <a:p>
            <a:pPr algn="ctr" eaLnBrk="1" hangingPunct="1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3200" dirty="0" smtClean="0">
                <a:solidFill>
                  <a:srgbClr val="FFFFFF"/>
                </a:solidFill>
              </a:rPr>
              <a:t>Estado del </a:t>
            </a:r>
            <a:r>
              <a:rPr lang="es-AR" sz="3200" dirty="0" err="1" smtClean="0">
                <a:solidFill>
                  <a:srgbClr val="FFFFFF"/>
                </a:solidFill>
              </a:rPr>
              <a:t>Backbone</a:t>
            </a:r>
            <a:r>
              <a:rPr lang="es-AR" sz="3200" dirty="0" smtClean="0">
                <a:solidFill>
                  <a:srgbClr val="FFFFFF"/>
                </a:solidFill>
              </a:rPr>
              <a:t> Innova-Red</a:t>
            </a:r>
            <a:r>
              <a:rPr lang="es-AR" sz="4400" dirty="0" smtClean="0"/>
              <a:t/>
            </a:r>
            <a:br>
              <a:rPr lang="es-AR" sz="4400" dirty="0" smtClean="0"/>
            </a:br>
            <a:r>
              <a:rPr lang="es-AR" sz="4400" dirty="0" smtClean="0"/>
              <a:t/>
            </a:r>
            <a:br>
              <a:rPr lang="es-AR" sz="4400" dirty="0" smtClean="0"/>
            </a:br>
            <a:r>
              <a:rPr lang="es-AR" sz="2400" b="1" dirty="0" smtClean="0">
                <a:solidFill>
                  <a:srgbClr val="0000FF"/>
                </a:solidFill>
              </a:rPr>
              <a:t>“TRAZA NORTE”</a:t>
            </a:r>
            <a:br>
              <a:rPr lang="es-AR" sz="2400" b="1" dirty="0" smtClean="0">
                <a:solidFill>
                  <a:srgbClr val="0000FF"/>
                </a:solidFill>
              </a:rPr>
            </a:br>
            <a:r>
              <a:rPr lang="es-AR" sz="2400" b="1" dirty="0" smtClean="0">
                <a:solidFill>
                  <a:srgbClr val="0000FF"/>
                </a:solidFill>
              </a:rPr>
              <a:t> “TRAZA SUR”</a:t>
            </a:r>
            <a:br>
              <a:rPr lang="es-AR" sz="2400" b="1" dirty="0" smtClean="0">
                <a:solidFill>
                  <a:srgbClr val="0000FF"/>
                </a:solidFill>
              </a:rPr>
            </a:br>
            <a:r>
              <a:rPr lang="es-AR" sz="2400" b="1" dirty="0" smtClean="0">
                <a:solidFill>
                  <a:srgbClr val="0000FF"/>
                </a:solidFill>
              </a:rPr>
              <a:t>“TRAZA LA PLATA”</a:t>
            </a:r>
            <a:br>
              <a:rPr lang="es-AR" sz="2400" b="1" dirty="0" smtClean="0">
                <a:solidFill>
                  <a:srgbClr val="0000FF"/>
                </a:solidFill>
              </a:rPr>
            </a:br>
            <a:r>
              <a:rPr lang="es-AR" sz="2400" b="1" dirty="0" smtClean="0">
                <a:solidFill>
                  <a:srgbClr val="0000FF"/>
                </a:solidFill>
              </a:rPr>
              <a:t>“TRAZA MALARGÜE”</a:t>
            </a:r>
            <a:br>
              <a:rPr lang="es-AR" sz="2400" b="1" dirty="0" smtClean="0">
                <a:solidFill>
                  <a:srgbClr val="0000FF"/>
                </a:solidFill>
              </a:rPr>
            </a:br>
            <a:r>
              <a:rPr lang="es-AR" sz="2400" b="1" dirty="0" smtClean="0">
                <a:solidFill>
                  <a:srgbClr val="0000FF"/>
                </a:solidFill>
              </a:rPr>
              <a:t>“Anillo Metro Bs As – Wilde”)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57200" y="2287413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marL="428625" indent="-323850" hangingPunct="1">
              <a:spcAft>
                <a:spcPts val="1425"/>
              </a:spcAft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es-AR" sz="2000" dirty="0">
              <a:solidFill>
                <a:srgbClr val="000000"/>
              </a:solidFill>
            </a:endParaRPr>
          </a:p>
          <a:p>
            <a:pPr marL="428625" indent="-323850" hangingPunct="1">
              <a:spcAft>
                <a:spcPts val="1425"/>
              </a:spcAft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es-AR" sz="2000" dirty="0">
              <a:solidFill>
                <a:srgbClr val="000000"/>
              </a:solidFill>
            </a:endParaRPr>
          </a:p>
          <a:p>
            <a:pPr marL="428625" indent="-323850" hangingPunct="1">
              <a:spcAft>
                <a:spcPts val="1425"/>
              </a:spcAft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es-AR" sz="2000" dirty="0">
              <a:solidFill>
                <a:srgbClr val="000000"/>
              </a:solidFill>
            </a:endParaRPr>
          </a:p>
          <a:p>
            <a:pPr marL="428625" indent="-323850" hangingPunct="1"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2000" dirty="0">
                <a:solidFill>
                  <a:srgbClr val="000000"/>
                </a:solidFill>
              </a:rPr>
              <a:t>Etapa de Diseño de la Red Óptica (Finalizada)</a:t>
            </a:r>
          </a:p>
          <a:p>
            <a:pPr marL="428625" indent="-323850" hangingPunct="1"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2000" dirty="0">
                <a:solidFill>
                  <a:srgbClr val="000000"/>
                </a:solidFill>
              </a:rPr>
              <a:t>Etapa de </a:t>
            </a:r>
            <a:r>
              <a:rPr lang="es-AR" sz="2000" dirty="0" smtClean="0">
                <a:solidFill>
                  <a:srgbClr val="000000"/>
                </a:solidFill>
              </a:rPr>
              <a:t>Licitación de Equipos Ópticos </a:t>
            </a:r>
            <a:r>
              <a:rPr lang="es-AR" sz="2000" dirty="0">
                <a:solidFill>
                  <a:srgbClr val="000000"/>
                </a:solidFill>
              </a:rPr>
              <a:t>(Finalizada)</a:t>
            </a:r>
          </a:p>
          <a:p>
            <a:pPr marL="428625" indent="-323850" hangingPunct="1"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2000" dirty="0">
                <a:solidFill>
                  <a:srgbClr val="000000"/>
                </a:solidFill>
              </a:rPr>
              <a:t>Etapa de </a:t>
            </a:r>
            <a:r>
              <a:rPr lang="es-AR" sz="2000" dirty="0" err="1" smtClean="0">
                <a:solidFill>
                  <a:srgbClr val="000000"/>
                </a:solidFill>
              </a:rPr>
              <a:t>Deployment</a:t>
            </a:r>
            <a:r>
              <a:rPr lang="es-AR" sz="2000" dirty="0" smtClean="0">
                <a:solidFill>
                  <a:srgbClr val="000000"/>
                </a:solidFill>
              </a:rPr>
              <a:t> de Equipos Ópticos </a:t>
            </a:r>
            <a:r>
              <a:rPr lang="es-AR" sz="2000" dirty="0">
                <a:solidFill>
                  <a:srgbClr val="000000"/>
                </a:solidFill>
              </a:rPr>
              <a:t>(Finalizada)</a:t>
            </a:r>
          </a:p>
          <a:p>
            <a:pPr marL="428625" indent="-323850" hangingPunct="1"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2000" dirty="0">
                <a:solidFill>
                  <a:srgbClr val="000000"/>
                </a:solidFill>
              </a:rPr>
              <a:t>Etapa de Diseño de la Red (</a:t>
            </a:r>
            <a:r>
              <a:rPr lang="es-AR" sz="2000" dirty="0" err="1">
                <a:solidFill>
                  <a:srgbClr val="000000"/>
                </a:solidFill>
              </a:rPr>
              <a:t>Layer</a:t>
            </a:r>
            <a:r>
              <a:rPr lang="es-AR" sz="2000" dirty="0">
                <a:solidFill>
                  <a:srgbClr val="000000"/>
                </a:solidFill>
              </a:rPr>
              <a:t> 2 y </a:t>
            </a:r>
            <a:r>
              <a:rPr lang="es-AR" sz="2000" dirty="0" err="1">
                <a:solidFill>
                  <a:srgbClr val="000000"/>
                </a:solidFill>
              </a:rPr>
              <a:t>Layer</a:t>
            </a:r>
            <a:r>
              <a:rPr lang="es-AR" sz="2000" dirty="0">
                <a:solidFill>
                  <a:srgbClr val="000000"/>
                </a:solidFill>
              </a:rPr>
              <a:t> 3) </a:t>
            </a:r>
            <a:r>
              <a:rPr lang="es-AR" sz="2000" dirty="0" smtClean="0">
                <a:solidFill>
                  <a:srgbClr val="000000"/>
                </a:solidFill>
              </a:rPr>
              <a:t>(Proyecto)</a:t>
            </a:r>
            <a:endParaRPr lang="es-AR" sz="2000" dirty="0">
              <a:solidFill>
                <a:srgbClr val="000000"/>
              </a:solidFill>
            </a:endParaRPr>
          </a:p>
          <a:p>
            <a:pPr marL="428625" indent="-323850" hangingPunct="1">
              <a:spcAft>
                <a:spcPts val="1425"/>
              </a:spcAft>
              <a:buSzPct val="45000"/>
              <a:buFont typeface="Symbol" charset="2"/>
              <a:buChar char="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s-AR" sz="2000" dirty="0">
                <a:solidFill>
                  <a:srgbClr val="000000"/>
                </a:solidFill>
              </a:rPr>
              <a:t>Etapa de Licitación </a:t>
            </a:r>
            <a:r>
              <a:rPr lang="es-AR" sz="2000" dirty="0" smtClean="0">
                <a:solidFill>
                  <a:srgbClr val="000000"/>
                </a:solidFill>
              </a:rPr>
              <a:t>(Adjudicada)</a:t>
            </a:r>
          </a:p>
          <a:p>
            <a:pPr marL="428625" indent="-323850" hangingPunct="1">
              <a:spcAft>
                <a:spcPts val="1425"/>
              </a:spcAft>
              <a:buSzPct val="4500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es-AR" sz="2000" dirty="0">
              <a:solidFill>
                <a:srgbClr val="000000"/>
              </a:solidFill>
            </a:endParaRPr>
          </a:p>
          <a:p>
            <a:pPr marL="428625" indent="-323850" hangingPunct="1">
              <a:lnSpc>
                <a:spcPct val="97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es-AR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 cstate="print"/>
          <a:srcRect l="3673" b="16623"/>
          <a:stretch>
            <a:fillRect/>
          </a:stretch>
        </p:blipFill>
        <p:spPr bwMode="auto">
          <a:xfrm>
            <a:off x="360363" y="179388"/>
            <a:ext cx="80994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900113" y="674688"/>
            <a:ext cx="7481887" cy="811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1120" rIns="90000" bIns="45000" anchor="ctr">
            <a:spAutoFit/>
          </a:bodyPr>
          <a:lstStyle/>
          <a:p>
            <a:pPr hangingPunct="1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1600" b="1">
                <a:solidFill>
                  <a:srgbClr val="FFFFFF"/>
                </a:solidFill>
                <a:latin typeface="Calibri" pitchFamily="32" charset="0"/>
                <a:cs typeface="Times New Roman" pitchFamily="16" charset="0"/>
              </a:rPr>
              <a:t>Sistema DWDM de hasta 16 canales 10 Gbps, entre las estaciones de Buenos Aires y Santiago, totalizando más de 2.200 km.</a:t>
            </a:r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733800"/>
            <a:ext cx="8820150" cy="220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179388" y="6119813"/>
            <a:ext cx="720725" cy="56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9680" rIns="90000" bIns="45000">
            <a:spAutoFit/>
          </a:bodyPr>
          <a:lstStyle/>
          <a:p>
            <a:pPr algn="r" hangingPunct="1">
              <a:lnSpc>
                <a:spcPct val="98000"/>
              </a:lnSpc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1200" b="1">
              <a:solidFill>
                <a:srgbClr val="000000"/>
              </a:solidFill>
              <a:latin typeface="Calibri" pitchFamily="32" charset="0"/>
            </a:endParaRPr>
          </a:p>
          <a:p>
            <a:pPr algn="r" hangingPunct="1">
              <a:lnSpc>
                <a:spcPct val="97000"/>
              </a:lnSpc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1200" b="1">
                <a:solidFill>
                  <a:srgbClr val="000000"/>
                </a:solidFill>
                <a:latin typeface="Calibri" pitchFamily="32" charset="0"/>
              </a:rPr>
              <a:t>Wilde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1619250" y="6388100"/>
            <a:ext cx="112236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9680" rIns="90000" bIns="45000">
            <a:spAutoFit/>
          </a:bodyPr>
          <a:lstStyle/>
          <a:p>
            <a:pPr hangingPunct="1">
              <a:lnSpc>
                <a:spcPct val="98000"/>
              </a:lnSpc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1200" b="1">
                <a:solidFill>
                  <a:srgbClr val="000000"/>
                </a:solidFill>
                <a:latin typeface="Calibri" pitchFamily="32" charset="0"/>
              </a:rPr>
              <a:t>Rosario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3240088" y="6119813"/>
            <a:ext cx="1260475" cy="566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9680" rIns="90000" bIns="45000">
            <a:spAutoFit/>
          </a:bodyPr>
          <a:lstStyle/>
          <a:p>
            <a:pPr hangingPunct="1">
              <a:lnSpc>
                <a:spcPct val="98000"/>
              </a:lnSpc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1200" b="1">
              <a:solidFill>
                <a:srgbClr val="000000"/>
              </a:solidFill>
              <a:latin typeface="Calibri" pitchFamily="32" charset="0"/>
            </a:endParaRPr>
          </a:p>
          <a:p>
            <a:pPr hangingPunct="1">
              <a:lnSpc>
                <a:spcPct val="98000"/>
              </a:lnSpc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1200" b="1">
                <a:solidFill>
                  <a:srgbClr val="000000"/>
                </a:solidFill>
                <a:latin typeface="Calibri" pitchFamily="32" charset="0"/>
              </a:rPr>
              <a:t>Córdoba</a:t>
            </a: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5400675" y="6300788"/>
            <a:ext cx="720725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9680" rIns="90000" bIns="45000">
            <a:spAutoFit/>
          </a:bodyPr>
          <a:lstStyle/>
          <a:p>
            <a:pPr algn="ctr" hangingPunct="1">
              <a:lnSpc>
                <a:spcPct val="97000"/>
              </a:lnSpc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1200" b="1">
                <a:solidFill>
                  <a:srgbClr val="000000"/>
                </a:solidFill>
                <a:latin typeface="Calibri" pitchFamily="32" charset="0"/>
              </a:rPr>
              <a:t>San  Luis</a:t>
            </a:r>
          </a:p>
        </p:txBody>
      </p:sp>
      <p:sp>
        <p:nvSpPr>
          <p:cNvPr id="1034" name="Rectangle 8"/>
          <p:cNvSpPr>
            <a:spLocks noChangeArrowheads="1"/>
          </p:cNvSpPr>
          <p:nvPr/>
        </p:nvSpPr>
        <p:spPr bwMode="auto">
          <a:xfrm>
            <a:off x="6480175" y="6300788"/>
            <a:ext cx="91122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35" name="Rectangle 9"/>
          <p:cNvSpPr>
            <a:spLocks noChangeArrowheads="1"/>
          </p:cNvSpPr>
          <p:nvPr/>
        </p:nvSpPr>
        <p:spPr bwMode="auto">
          <a:xfrm>
            <a:off x="7010400" y="6324600"/>
            <a:ext cx="1270000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9320" rIns="90000" bIns="45000">
            <a:spAutoFit/>
          </a:bodyPr>
          <a:lstStyle/>
          <a:p>
            <a:pPr hangingPunct="1">
              <a:lnSpc>
                <a:spcPct val="97000"/>
              </a:lnSpc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1100" b="1">
                <a:solidFill>
                  <a:srgbClr val="000000"/>
                </a:solidFill>
                <a:latin typeface="Calibri" pitchFamily="32" charset="0"/>
              </a:rPr>
              <a:t>  San Rafael</a:t>
            </a: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8280400" y="6300788"/>
            <a:ext cx="900113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9680" rIns="90000" bIns="45000">
            <a:spAutoFit/>
          </a:bodyPr>
          <a:lstStyle/>
          <a:p>
            <a:pPr hangingPunct="1">
              <a:lnSpc>
                <a:spcPct val="97000"/>
              </a:lnSpc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1100" b="1">
                <a:solidFill>
                  <a:srgbClr val="000000"/>
                </a:solidFill>
                <a:latin typeface="Calibri" pitchFamily="32" charset="0"/>
              </a:rPr>
              <a:t>Santiago 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979613" y="1714500"/>
          <a:ext cx="6934200" cy="3505200"/>
        </p:xfrm>
        <a:graphic>
          <a:graphicData uri="http://schemas.openxmlformats.org/presentationml/2006/ole">
            <p:oleObj spid="_x0000_s1026" r:id="rId6" imgW="7495238" imgH="2923810" progId="">
              <p:embed/>
            </p:oleObj>
          </a:graphicData>
        </a:graphic>
      </p:graphicFrame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1500188" y="214313"/>
            <a:ext cx="5072062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20" rIns="90000" bIns="45000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600" b="1">
                <a:solidFill>
                  <a:srgbClr val="FFFFFF"/>
                </a:solidFill>
                <a:latin typeface="Calibri" pitchFamily="32" charset="0"/>
              </a:rPr>
              <a:t>“Traza Norte”</a:t>
            </a: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6119813" y="6300788"/>
            <a:ext cx="10795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9320" rIns="90000" bIns="45000"/>
          <a:lstStyle/>
          <a:p>
            <a:pPr hangingPunct="1">
              <a:lnSpc>
                <a:spcPct val="98000"/>
              </a:lnSpc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1100" b="1">
                <a:solidFill>
                  <a:srgbClr val="000000"/>
                </a:solidFill>
                <a:latin typeface="Calibri" pitchFamily="32" charset="0"/>
              </a:rPr>
              <a:t>Mendoza</a:t>
            </a:r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>
            <a:off x="360363" y="5940425"/>
            <a:ext cx="1587" cy="3603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>
            <a:off x="2016125" y="5940425"/>
            <a:ext cx="1588" cy="3603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>
            <a:off x="3636963" y="5940425"/>
            <a:ext cx="1587" cy="3603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042" name="Line 17"/>
          <p:cNvSpPr>
            <a:spLocks noChangeShapeType="1"/>
          </p:cNvSpPr>
          <p:nvPr/>
        </p:nvSpPr>
        <p:spPr bwMode="auto">
          <a:xfrm>
            <a:off x="360363" y="5940425"/>
            <a:ext cx="1587" cy="3603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>
            <a:off x="360363" y="5940425"/>
            <a:ext cx="1587" cy="3603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5724525" y="5940425"/>
            <a:ext cx="1588" cy="3603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045" name="Line 20"/>
          <p:cNvSpPr>
            <a:spLocks noChangeShapeType="1"/>
          </p:cNvSpPr>
          <p:nvPr/>
        </p:nvSpPr>
        <p:spPr bwMode="auto">
          <a:xfrm>
            <a:off x="6697663" y="5940425"/>
            <a:ext cx="1587" cy="3603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046" name="Line 21"/>
          <p:cNvSpPr>
            <a:spLocks noChangeShapeType="1"/>
          </p:cNvSpPr>
          <p:nvPr/>
        </p:nvSpPr>
        <p:spPr bwMode="auto">
          <a:xfrm>
            <a:off x="8785225" y="5942013"/>
            <a:ext cx="1588" cy="3603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047" name="Line 22"/>
          <p:cNvSpPr>
            <a:spLocks noChangeShapeType="1"/>
          </p:cNvSpPr>
          <p:nvPr/>
        </p:nvSpPr>
        <p:spPr bwMode="auto">
          <a:xfrm>
            <a:off x="7488238" y="5940425"/>
            <a:ext cx="1587" cy="3603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34725</TotalTime>
  <Words>709</Words>
  <Application>Microsoft Office PowerPoint</Application>
  <PresentationFormat>Presentación en pantalla (4:3)</PresentationFormat>
  <Paragraphs>243</Paragraphs>
  <Slides>15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Tema de Office</vt:lpstr>
      <vt:lpstr>1_Tema de Office</vt:lpstr>
      <vt:lpstr>Visio</vt:lpstr>
      <vt:lpstr>  Innova-Red </vt:lpstr>
      <vt:lpstr>Diapositiva 2</vt:lpstr>
      <vt:lpstr>Red Actual</vt:lpstr>
      <vt:lpstr>Resumen deTráfico </vt:lpstr>
      <vt:lpstr> Servicios</vt:lpstr>
      <vt:lpstr>Diapositiva 6</vt:lpstr>
      <vt:lpstr>Diapositiva 7</vt:lpstr>
      <vt:lpstr>Estado del Backbone Innova-Red  “TRAZA NORTE”  “TRAZA SUR” “TRAZA LA PLATA” “TRAZA MALARGÜE” “Anillo Metro Bs As – Wilde”)</vt:lpstr>
      <vt:lpstr>Diapositiva 9</vt:lpstr>
      <vt:lpstr>Diapositiva 10</vt:lpstr>
      <vt:lpstr>“Anillo Metro Bs As – Wilde”</vt:lpstr>
      <vt:lpstr>Proyectos a Corto Plazo   </vt:lpstr>
      <vt:lpstr>Diapositiva 13</vt:lpstr>
      <vt:lpstr>Diapositiva 14</vt:lpstr>
      <vt:lpstr>                   MUCHAS 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Innova-Red</dc:title>
  <dc:creator>Javier</dc:creator>
  <cp:lastModifiedBy>Javier</cp:lastModifiedBy>
  <cp:revision>33</cp:revision>
  <cp:lastPrinted>1601-01-01T00:00:00Z</cp:lastPrinted>
  <dcterms:created xsi:type="dcterms:W3CDTF">1601-01-01T00:00:00Z</dcterms:created>
  <dcterms:modified xsi:type="dcterms:W3CDTF">2012-07-03T16:09:53Z</dcterms:modified>
</cp:coreProperties>
</file>